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423" r:id="rId4"/>
    <p:sldId id="283" r:id="rId5"/>
    <p:sldId id="285" r:id="rId6"/>
    <p:sldId id="287" r:id="rId7"/>
    <p:sldId id="289" r:id="rId8"/>
    <p:sldId id="422" r:id="rId9"/>
    <p:sldId id="441" r:id="rId10"/>
    <p:sldId id="452" r:id="rId11"/>
    <p:sldId id="442" r:id="rId12"/>
    <p:sldId id="465" r:id="rId13"/>
    <p:sldId id="466" r:id="rId14"/>
    <p:sldId id="467" r:id="rId15"/>
    <p:sldId id="468" r:id="rId16"/>
    <p:sldId id="469" r:id="rId17"/>
    <p:sldId id="470" r:id="rId18"/>
    <p:sldId id="292" r:id="rId19"/>
    <p:sldId id="489" r:id="rId20"/>
    <p:sldId id="319" r:id="rId21"/>
    <p:sldId id="321" r:id="rId22"/>
    <p:sldId id="320" r:id="rId23"/>
    <p:sldId id="322" r:id="rId24"/>
    <p:sldId id="323" r:id="rId25"/>
    <p:sldId id="324" r:id="rId26"/>
    <p:sldId id="325" r:id="rId27"/>
    <p:sldId id="326" r:id="rId28"/>
    <p:sldId id="327" r:id="rId29"/>
    <p:sldId id="487" r:id="rId30"/>
    <p:sldId id="490" r:id="rId31"/>
    <p:sldId id="485" r:id="rId32"/>
    <p:sldId id="473" r:id="rId33"/>
    <p:sldId id="475" r:id="rId34"/>
    <p:sldId id="474" r:id="rId35"/>
    <p:sldId id="477" r:id="rId36"/>
    <p:sldId id="479" r:id="rId37"/>
    <p:sldId id="478" r:id="rId38"/>
    <p:sldId id="483" r:id="rId39"/>
    <p:sldId id="480" r:id="rId40"/>
    <p:sldId id="481" r:id="rId41"/>
    <p:sldId id="482" r:id="rId42"/>
    <p:sldId id="484" r:id="rId43"/>
    <p:sldId id="491" r:id="rId44"/>
    <p:sldId id="486" r:id="rId45"/>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2336995-3CD9-4146-954A-ECBBED9BE031}">
          <p14:sldIdLst>
            <p14:sldId id="256"/>
            <p14:sldId id="257"/>
          </p14:sldIdLst>
        </p14:section>
        <p14:section name="Conceptos" id="{3B851A40-39D8-4B71-8835-6FEAC314CEC3}">
          <p14:sldIdLst>
            <p14:sldId id="423"/>
            <p14:sldId id="283"/>
            <p14:sldId id="285"/>
            <p14:sldId id="287"/>
            <p14:sldId id="289"/>
            <p14:sldId id="422"/>
            <p14:sldId id="441"/>
            <p14:sldId id="452"/>
            <p14:sldId id="442"/>
            <p14:sldId id="465"/>
          </p14:sldIdLst>
        </p14:section>
        <p14:section name="Nuevos Formularios CI" id="{FC0FFAE4-AB86-4B05-A78A-24FE1B59A3B3}">
          <p14:sldIdLst>
            <p14:sldId id="466"/>
            <p14:sldId id="467"/>
            <p14:sldId id="468"/>
            <p14:sldId id="469"/>
            <p14:sldId id="470"/>
          </p14:sldIdLst>
        </p14:section>
        <p14:section name="Resultados 2018" id="{C8BCE451-E663-44DA-8047-30D08C9B9C7C}">
          <p14:sldIdLst>
            <p14:sldId id="292"/>
            <p14:sldId id="489"/>
            <p14:sldId id="319"/>
            <p14:sldId id="321"/>
            <p14:sldId id="320"/>
            <p14:sldId id="322"/>
            <p14:sldId id="323"/>
            <p14:sldId id="324"/>
            <p14:sldId id="325"/>
            <p14:sldId id="326"/>
            <p14:sldId id="327"/>
            <p14:sldId id="487"/>
            <p14:sldId id="490"/>
            <p14:sldId id="485"/>
          </p14:sldIdLst>
        </p14:section>
        <p14:section name="Proceso de seguimiento 2019" id="{18E9980C-DDFF-43D5-8884-27249C6D5C26}">
          <p14:sldIdLst>
            <p14:sldId id="473"/>
            <p14:sldId id="475"/>
            <p14:sldId id="474"/>
            <p14:sldId id="477"/>
            <p14:sldId id="479"/>
            <p14:sldId id="478"/>
            <p14:sldId id="483"/>
            <p14:sldId id="480"/>
          </p14:sldIdLst>
        </p14:section>
        <p14:section name="formularios 2019" id="{95F3D8F3-4DBC-49C6-B59A-8618D1A126A1}">
          <p14:sldIdLst>
            <p14:sldId id="481"/>
            <p14:sldId id="482"/>
            <p14:sldId id="484"/>
            <p14:sldId id="491"/>
          </p14:sldIdLst>
        </p14:section>
        <p14:section name="Plenaria" id="{4BABC138-A1B8-4E5B-8CA8-88B2E0D69510}">
          <p14:sldIdLst>
            <p14:sldId id="4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explosion val="1"/>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2-34A7-4844-B5CA-AEAE38AACB1A}"/>
              </c:ext>
            </c:extLst>
          </c:dPt>
          <c:dPt>
            <c:idx val="1"/>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1-34A7-4844-B5CA-AEAE38AACB1A}"/>
              </c:ext>
            </c:extLst>
          </c:dPt>
          <c:dPt>
            <c:idx val="2"/>
            <c:bubble3D val="0"/>
            <c:spPr>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5-05E5-461F-8F18-034C84FDB0A9}"/>
              </c:ext>
            </c:extLst>
          </c:dPt>
          <c:dPt>
            <c:idx val="3"/>
            <c:bubble3D val="0"/>
            <c:spPr>
              <a:gradFill rotWithShape="1">
                <a:gsLst>
                  <a:gs pos="0">
                    <a:schemeClr val="accent2">
                      <a:lumMod val="60000"/>
                      <a:tint val="98000"/>
                      <a:lumMod val="114000"/>
                    </a:schemeClr>
                  </a:gs>
                  <a:gs pos="100000">
                    <a:schemeClr val="accent2">
                      <a:lumMod val="60000"/>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7-05E5-461F-8F18-034C84FDB0A9}"/>
              </c:ext>
            </c:extLst>
          </c:dPt>
          <c:dLbls>
            <c:dLbl>
              <c:idx val="0"/>
              <c:layout>
                <c:manualLayout>
                  <c:x val="-0.24913596932794563"/>
                  <c:y val="-0.39699001378199533"/>
                </c:manualLayout>
              </c:layout>
              <c:tx>
                <c:rich>
                  <a:bodyPr/>
                  <a:lstStyle/>
                  <a:p>
                    <a:r>
                      <a:rPr lang="en-US" sz="2400" baseline="0" dirty="0" err="1">
                        <a:solidFill>
                          <a:schemeClr val="bg1"/>
                        </a:solidFill>
                      </a:rPr>
                      <a:t>Cantidad</a:t>
                    </a:r>
                    <a:r>
                      <a:rPr lang="en-US" sz="2400" baseline="0" dirty="0">
                        <a:solidFill>
                          <a:schemeClr val="bg1"/>
                        </a:solidFill>
                      </a:rPr>
                      <a:t>:  </a:t>
                    </a:r>
                    <a:fld id="{7920C3DE-087B-4ACE-B644-7540619ECDE2}" type="VALUE">
                      <a:rPr lang="en-US" sz="2400" baseline="0" smtClean="0">
                        <a:solidFill>
                          <a:schemeClr val="bg1"/>
                        </a:solidFill>
                      </a:rPr>
                      <a:pPr/>
                      <a:t>[VALOR]</a:t>
                    </a:fld>
                    <a:r>
                      <a:rPr lang="en-US" sz="2400" baseline="0" dirty="0">
                        <a:solidFill>
                          <a:schemeClr val="bg1"/>
                        </a:solidFill>
                      </a:rPr>
                      <a:t> </a:t>
                    </a:r>
                  </a:p>
                  <a:p>
                    <a:endParaRPr lang="en-US" sz="2400" baseline="0" dirty="0">
                      <a:solidFill>
                        <a:schemeClr val="bg1"/>
                      </a:solidFill>
                    </a:endParaRPr>
                  </a:p>
                  <a:p>
                    <a:fld id="{979BEEBC-807A-4206-B78C-59F1E97A9689}" type="PERCENTAGE">
                      <a:rPr lang="en-US" sz="2400" baseline="0" smtClean="0">
                        <a:solidFill>
                          <a:schemeClr val="bg1"/>
                        </a:solidFill>
                      </a:rPr>
                      <a:pPr/>
                      <a:t>[PORCENTAJE]</a:t>
                    </a:fld>
                    <a:endParaRPr lang="es-C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A7-4844-B5CA-AEAE38AACB1A}"/>
                </c:ext>
              </c:extLst>
            </c:dLbl>
            <c:dLbl>
              <c:idx val="1"/>
              <c:layout>
                <c:manualLayout>
                  <c:x val="0.2078562332820425"/>
                  <c:y val="6.242791479800866E-2"/>
                </c:manualLayout>
              </c:layout>
              <c:tx>
                <c:rich>
                  <a:bodyPr/>
                  <a:lstStyle/>
                  <a:p>
                    <a:r>
                      <a:rPr lang="en-US" sz="2000" baseline="0" dirty="0">
                        <a:solidFill>
                          <a:schemeClr val="bg1"/>
                        </a:solidFill>
                      </a:rPr>
                      <a:t> </a:t>
                    </a:r>
                    <a:r>
                      <a:rPr lang="en-US" sz="2400" baseline="0" dirty="0" err="1">
                        <a:solidFill>
                          <a:schemeClr val="bg1"/>
                        </a:solidFill>
                      </a:rPr>
                      <a:t>Cantidad</a:t>
                    </a:r>
                    <a:r>
                      <a:rPr lang="en-US" sz="2400" baseline="0" dirty="0">
                        <a:solidFill>
                          <a:schemeClr val="bg1"/>
                        </a:solidFill>
                      </a:rPr>
                      <a:t>: </a:t>
                    </a:r>
                    <a:fld id="{F4447A10-820D-4282-AE0B-FF6775EF4FA0}" type="VALUE">
                      <a:rPr lang="en-US" sz="2400" baseline="0" smtClean="0">
                        <a:solidFill>
                          <a:schemeClr val="bg1"/>
                        </a:solidFill>
                      </a:rPr>
                      <a:pPr/>
                      <a:t>[VALOR]</a:t>
                    </a:fld>
                    <a:endParaRPr lang="en-US" sz="2400" baseline="0" dirty="0">
                      <a:solidFill>
                        <a:schemeClr val="bg1"/>
                      </a:solidFill>
                    </a:endParaRPr>
                  </a:p>
                  <a:p>
                    <a:endParaRPr lang="en-US" sz="2400" baseline="0" dirty="0">
                      <a:solidFill>
                        <a:schemeClr val="bg1"/>
                      </a:solidFill>
                    </a:endParaRPr>
                  </a:p>
                  <a:p>
                    <a:r>
                      <a:rPr lang="en-US" sz="2400" baseline="0" dirty="0">
                        <a:solidFill>
                          <a:schemeClr val="bg1"/>
                        </a:solidFill>
                      </a:rPr>
                      <a:t> </a:t>
                    </a:r>
                    <a:fld id="{125E46C5-B490-40E2-8F38-161021800F84}" type="PERCENTAGE">
                      <a:rPr lang="en-US" sz="2400" baseline="0">
                        <a:solidFill>
                          <a:schemeClr val="bg1"/>
                        </a:solidFill>
                      </a:rPr>
                      <a:pPr/>
                      <a:t>[PORCENTAJE]</a:t>
                    </a:fld>
                    <a:endParaRPr lang="en-US" sz="2400" baseline="0" dirty="0">
                      <a:solidFill>
                        <a:schemeClr val="bg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27559481942799874"/>
                      <c:h val="0.28167190468664222"/>
                    </c:manualLayout>
                  </c15:layout>
                  <c15:dlblFieldTable/>
                  <c15:showDataLabelsRange val="0"/>
                </c:ext>
                <c:ext xmlns:c16="http://schemas.microsoft.com/office/drawing/2014/chart" uri="{C3380CC4-5D6E-409C-BE32-E72D297353CC}">
                  <c16:uniqueId val="{00000001-34A7-4844-B5CA-AEAE38AACB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dLblPos val="ct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2"/>
                <c:pt idx="0">
                  <c:v>Cumple</c:v>
                </c:pt>
                <c:pt idx="1">
                  <c:v>No cumple</c:v>
                </c:pt>
              </c:strCache>
            </c:strRef>
          </c:cat>
          <c:val>
            <c:numRef>
              <c:f>Hoja1!$B$2:$B$5</c:f>
              <c:numCache>
                <c:formatCode>General</c:formatCode>
                <c:ptCount val="4"/>
                <c:pt idx="0">
                  <c:v>104</c:v>
                </c:pt>
                <c:pt idx="1">
                  <c:v>36</c:v>
                </c:pt>
              </c:numCache>
            </c:numRef>
          </c:val>
          <c:extLst>
            <c:ext xmlns:c16="http://schemas.microsoft.com/office/drawing/2014/chart" uri="{C3380CC4-5D6E-409C-BE32-E72D297353CC}">
              <c16:uniqueId val="{00000000-34A7-4844-B5CA-AEAE38AACB1A}"/>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endParaRPr lang="en-US" dirty="0"/>
                  </a:p>
                  <a:p>
                    <a:r>
                      <a:rPr lang="en-US" dirty="0"/>
                      <a:t>100%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92%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Hoja1!$B$2</c:f>
              <c:numCache>
                <c:formatCode>General</c:formatCode>
                <c:ptCount val="1"/>
                <c:pt idx="0">
                  <c:v>6</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Hoja1!$C$2</c:f>
              <c:numCache>
                <c:formatCode>General</c:formatCode>
                <c:ptCount val="1"/>
                <c:pt idx="0">
                  <c:v>0</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explosion val="1"/>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2-34A7-4844-B5CA-AEAE38AACB1A}"/>
              </c:ext>
            </c:extLst>
          </c:dPt>
          <c:dPt>
            <c:idx val="1"/>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1-34A7-4844-B5CA-AEAE38AACB1A}"/>
              </c:ext>
            </c:extLst>
          </c:dPt>
          <c:dPt>
            <c:idx val="2"/>
            <c:bubble3D val="0"/>
            <c:spPr>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5-05E5-461F-8F18-034C84FDB0A9}"/>
              </c:ext>
            </c:extLst>
          </c:dPt>
          <c:dPt>
            <c:idx val="3"/>
            <c:bubble3D val="0"/>
            <c:spPr>
              <a:gradFill rotWithShape="1">
                <a:gsLst>
                  <a:gs pos="0">
                    <a:schemeClr val="accent2">
                      <a:lumMod val="60000"/>
                      <a:tint val="98000"/>
                      <a:lumMod val="114000"/>
                    </a:schemeClr>
                  </a:gs>
                  <a:gs pos="100000">
                    <a:schemeClr val="accent2">
                      <a:lumMod val="60000"/>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7-05E5-461F-8F18-034C84FDB0A9}"/>
              </c:ext>
            </c:extLst>
          </c:dPt>
          <c:dLbls>
            <c:dLbl>
              <c:idx val="0"/>
              <c:layout>
                <c:manualLayout>
                  <c:x val="-0.24746786769983892"/>
                  <c:y val="-0.21747549789081019"/>
                </c:manualLayout>
              </c:layout>
              <c:tx>
                <c:rich>
                  <a:bodyPr/>
                  <a:lstStyle/>
                  <a:p>
                    <a:r>
                      <a:rPr lang="en-US" sz="2400" baseline="0" dirty="0" err="1">
                        <a:solidFill>
                          <a:schemeClr val="bg1"/>
                        </a:solidFill>
                      </a:rPr>
                      <a:t>Cantidad</a:t>
                    </a:r>
                    <a:r>
                      <a:rPr lang="en-US" sz="2400" baseline="0" dirty="0">
                        <a:solidFill>
                          <a:schemeClr val="bg1"/>
                        </a:solidFill>
                      </a:rPr>
                      <a:t>:  </a:t>
                    </a:r>
                    <a:fld id="{7920C3DE-087B-4ACE-B644-7540619ECDE2}" type="VALUE">
                      <a:rPr lang="en-US" sz="2400" baseline="0" smtClean="0">
                        <a:solidFill>
                          <a:schemeClr val="bg1"/>
                        </a:solidFill>
                      </a:rPr>
                      <a:pPr/>
                      <a:t>[VALOR]</a:t>
                    </a:fld>
                    <a:r>
                      <a:rPr lang="en-US" sz="2400" baseline="0" dirty="0">
                        <a:solidFill>
                          <a:schemeClr val="bg1"/>
                        </a:solidFill>
                      </a:rPr>
                      <a:t> </a:t>
                    </a:r>
                  </a:p>
                  <a:p>
                    <a:endParaRPr lang="en-US" sz="2400" baseline="0" dirty="0">
                      <a:solidFill>
                        <a:schemeClr val="bg1"/>
                      </a:solidFill>
                    </a:endParaRPr>
                  </a:p>
                  <a:p>
                    <a:fld id="{979BEEBC-807A-4206-B78C-59F1E97A9689}" type="PERCENTAGE">
                      <a:rPr lang="en-US" sz="2400" baseline="0" smtClean="0">
                        <a:solidFill>
                          <a:schemeClr val="bg1"/>
                        </a:solidFill>
                      </a:rPr>
                      <a:pPr/>
                      <a:t>[PORCENTAJE]</a:t>
                    </a:fld>
                    <a:endParaRPr lang="es-C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A7-4844-B5CA-AEAE38AACB1A}"/>
                </c:ext>
              </c:extLst>
            </c:dLbl>
            <c:dLbl>
              <c:idx val="1"/>
              <c:layout>
                <c:manualLayout>
                  <c:x val="0.2078562332820425"/>
                  <c:y val="6.242791479800866E-2"/>
                </c:manualLayout>
              </c:layout>
              <c:tx>
                <c:rich>
                  <a:bodyPr/>
                  <a:lstStyle/>
                  <a:p>
                    <a:r>
                      <a:rPr lang="en-US" sz="2000" baseline="0" dirty="0">
                        <a:solidFill>
                          <a:schemeClr val="bg1"/>
                        </a:solidFill>
                      </a:rPr>
                      <a:t> </a:t>
                    </a:r>
                    <a:r>
                      <a:rPr lang="en-US" sz="2400" baseline="0" dirty="0" err="1">
                        <a:solidFill>
                          <a:schemeClr val="bg1"/>
                        </a:solidFill>
                      </a:rPr>
                      <a:t>Cantidad</a:t>
                    </a:r>
                    <a:r>
                      <a:rPr lang="en-US" sz="2400" baseline="0" dirty="0">
                        <a:solidFill>
                          <a:schemeClr val="bg1"/>
                        </a:solidFill>
                      </a:rPr>
                      <a:t>: </a:t>
                    </a:r>
                    <a:fld id="{F4447A10-820D-4282-AE0B-FF6775EF4FA0}" type="VALUE">
                      <a:rPr lang="en-US" sz="2400" baseline="0" smtClean="0">
                        <a:solidFill>
                          <a:schemeClr val="bg1"/>
                        </a:solidFill>
                      </a:rPr>
                      <a:pPr/>
                      <a:t>[VALOR]</a:t>
                    </a:fld>
                    <a:endParaRPr lang="en-US" sz="2400" baseline="0" dirty="0">
                      <a:solidFill>
                        <a:schemeClr val="bg1"/>
                      </a:solidFill>
                    </a:endParaRPr>
                  </a:p>
                  <a:p>
                    <a:endParaRPr lang="en-US" sz="2400" baseline="0" dirty="0">
                      <a:solidFill>
                        <a:schemeClr val="bg1"/>
                      </a:solidFill>
                    </a:endParaRPr>
                  </a:p>
                  <a:p>
                    <a:r>
                      <a:rPr lang="en-US" sz="2400" baseline="0" dirty="0">
                        <a:solidFill>
                          <a:schemeClr val="bg1"/>
                        </a:solidFill>
                      </a:rPr>
                      <a:t> </a:t>
                    </a:r>
                    <a:fld id="{125E46C5-B490-40E2-8F38-161021800F84}" type="PERCENTAGE">
                      <a:rPr lang="en-US" sz="2400" baseline="0">
                        <a:solidFill>
                          <a:schemeClr val="bg1"/>
                        </a:solidFill>
                      </a:rPr>
                      <a:pPr/>
                      <a:t>[PORCENTAJE]</a:t>
                    </a:fld>
                    <a:endParaRPr lang="en-US" sz="2400" baseline="0" dirty="0">
                      <a:solidFill>
                        <a:schemeClr val="bg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27559481942799874"/>
                      <c:h val="0.28167190468664222"/>
                    </c:manualLayout>
                  </c15:layout>
                  <c15:dlblFieldTable/>
                  <c15:showDataLabelsRange val="0"/>
                </c:ext>
                <c:ext xmlns:c16="http://schemas.microsoft.com/office/drawing/2014/chart" uri="{C3380CC4-5D6E-409C-BE32-E72D297353CC}">
                  <c16:uniqueId val="{00000001-34A7-4844-B5CA-AEAE38AACB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R"/>
              </a:p>
            </c:txPr>
            <c:dLblPos val="ct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2"/>
                <c:pt idx="0">
                  <c:v>Cumple</c:v>
                </c:pt>
                <c:pt idx="1">
                  <c:v>No cumple</c:v>
                </c:pt>
              </c:strCache>
            </c:strRef>
          </c:cat>
          <c:val>
            <c:numRef>
              <c:f>Hoja1!$B$2:$B$5</c:f>
              <c:numCache>
                <c:formatCode>General</c:formatCode>
                <c:ptCount val="4"/>
                <c:pt idx="0">
                  <c:v>77</c:v>
                </c:pt>
                <c:pt idx="1">
                  <c:v>63</c:v>
                </c:pt>
              </c:numCache>
            </c:numRef>
          </c:val>
          <c:extLst>
            <c:ext xmlns:c16="http://schemas.microsoft.com/office/drawing/2014/chart" uri="{C3380CC4-5D6E-409C-BE32-E72D297353CC}">
              <c16:uniqueId val="{00000000-34A7-4844-B5CA-AEAE38AACB1A}"/>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II 2015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Hoja1!$B$2:$B$3</c:f>
              <c:numCache>
                <c:formatCode>General</c:formatCode>
                <c:ptCount val="2"/>
                <c:pt idx="0">
                  <c:v>37</c:v>
                </c:pt>
                <c:pt idx="1">
                  <c:v>78</c:v>
                </c:pt>
              </c:numCache>
            </c:numRef>
          </c:val>
          <c:extLst>
            <c:ext xmlns:c16="http://schemas.microsoft.com/office/drawing/2014/chart" uri="{C3380CC4-5D6E-409C-BE32-E72D297353CC}">
              <c16:uniqueId val="{00000000-EB9F-4EBA-A1D9-E5AAAB06888D}"/>
            </c:ext>
          </c:extLst>
        </c:ser>
        <c:ser>
          <c:idx val="1"/>
          <c:order val="1"/>
          <c:tx>
            <c:strRef>
              <c:f>Hoja1!$C$1</c:f>
              <c:strCache>
                <c:ptCount val="1"/>
                <c:pt idx="0">
                  <c:v>I 2016</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Hoja1!$C$2:$C$3</c:f>
              <c:numCache>
                <c:formatCode>General</c:formatCode>
                <c:ptCount val="2"/>
                <c:pt idx="0">
                  <c:v>51</c:v>
                </c:pt>
                <c:pt idx="1">
                  <c:v>82</c:v>
                </c:pt>
              </c:numCache>
            </c:numRef>
          </c:val>
          <c:extLst>
            <c:ext xmlns:c16="http://schemas.microsoft.com/office/drawing/2014/chart" uri="{C3380CC4-5D6E-409C-BE32-E72D297353CC}">
              <c16:uniqueId val="{00000001-EB9F-4EBA-A1D9-E5AAAB06888D}"/>
            </c:ext>
          </c:extLst>
        </c:ser>
        <c:ser>
          <c:idx val="2"/>
          <c:order val="2"/>
          <c:tx>
            <c:strRef>
              <c:f>Hoja1!$D$1</c:f>
              <c:strCache>
                <c:ptCount val="1"/>
                <c:pt idx="0">
                  <c:v>II 2016</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Hoja1!$D$2:$D$3</c:f>
              <c:numCache>
                <c:formatCode>General</c:formatCode>
                <c:ptCount val="2"/>
                <c:pt idx="0">
                  <c:v>74</c:v>
                </c:pt>
                <c:pt idx="1">
                  <c:v>82</c:v>
                </c:pt>
              </c:numCache>
            </c:numRef>
          </c:val>
          <c:extLst>
            <c:ext xmlns:c16="http://schemas.microsoft.com/office/drawing/2014/chart" uri="{C3380CC4-5D6E-409C-BE32-E72D297353CC}">
              <c16:uniqueId val="{00000002-EB9F-4EBA-A1D9-E5AAAB06888D}"/>
            </c:ext>
          </c:extLst>
        </c:ser>
        <c:ser>
          <c:idx val="3"/>
          <c:order val="3"/>
          <c:tx>
            <c:strRef>
              <c:f>Hoja1!$E$1</c:f>
              <c:strCache>
                <c:ptCount val="1"/>
                <c:pt idx="0">
                  <c:v>I 2017</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Hoja1!$E$2:$E$3</c:f>
              <c:numCache>
                <c:formatCode>General</c:formatCode>
                <c:ptCount val="2"/>
                <c:pt idx="0">
                  <c:v>75</c:v>
                </c:pt>
                <c:pt idx="1">
                  <c:v>82</c:v>
                </c:pt>
              </c:numCache>
            </c:numRef>
          </c:val>
          <c:extLst>
            <c:ext xmlns:c16="http://schemas.microsoft.com/office/drawing/2014/chart" uri="{C3380CC4-5D6E-409C-BE32-E72D297353CC}">
              <c16:uniqueId val="{00000001-AD32-4B1B-8CD2-AF088C8771D9}"/>
            </c:ext>
          </c:extLst>
        </c:ser>
        <c:ser>
          <c:idx val="4"/>
          <c:order val="4"/>
          <c:tx>
            <c:strRef>
              <c:f>Hoja1!$F$1</c:f>
              <c:strCache>
                <c:ptCount val="1"/>
                <c:pt idx="0">
                  <c:v>II 2017</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Hoja1!$F$2:$F$3</c:f>
              <c:numCache>
                <c:formatCode>General</c:formatCode>
                <c:ptCount val="2"/>
                <c:pt idx="0">
                  <c:v>81</c:v>
                </c:pt>
                <c:pt idx="1">
                  <c:v>83</c:v>
                </c:pt>
              </c:numCache>
            </c:numRef>
          </c:val>
          <c:extLst>
            <c:ext xmlns:c16="http://schemas.microsoft.com/office/drawing/2014/chart" uri="{C3380CC4-5D6E-409C-BE32-E72D297353CC}">
              <c16:uniqueId val="{00000002-AD32-4B1B-8CD2-AF088C8771D9}"/>
            </c:ext>
          </c:extLst>
        </c:ser>
        <c:ser>
          <c:idx val="5"/>
          <c:order val="5"/>
          <c:tx>
            <c:strRef>
              <c:f>Hoja1!$G$1</c:f>
              <c:strCache>
                <c:ptCount val="1"/>
                <c:pt idx="0">
                  <c:v>I 2018</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Hoja1!$G$2:$G$3</c:f>
              <c:numCache>
                <c:formatCode>General</c:formatCode>
                <c:ptCount val="2"/>
                <c:pt idx="0">
                  <c:v>70</c:v>
                </c:pt>
                <c:pt idx="1">
                  <c:v>72</c:v>
                </c:pt>
              </c:numCache>
            </c:numRef>
          </c:val>
          <c:extLst>
            <c:ext xmlns:c16="http://schemas.microsoft.com/office/drawing/2014/chart" uri="{C3380CC4-5D6E-409C-BE32-E72D297353CC}">
              <c16:uniqueId val="{00000003-AD32-4B1B-8CD2-AF088C8771D9}"/>
            </c:ext>
          </c:extLst>
        </c:ser>
        <c:ser>
          <c:idx val="6"/>
          <c:order val="6"/>
          <c:tx>
            <c:strRef>
              <c:f>Hoja1!$H$1</c:f>
              <c:strCache>
                <c:ptCount val="1"/>
                <c:pt idx="0">
                  <c:v>II 2018</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 Envio</c:v>
                </c:pt>
                <c:pt idx="1">
                  <c:v>Promedio</c:v>
                </c:pt>
              </c:strCache>
            </c:strRef>
          </c:cat>
          <c:val>
            <c:numRef>
              <c:f>Hoja1!$H$2:$H$3</c:f>
              <c:numCache>
                <c:formatCode>General</c:formatCode>
                <c:ptCount val="2"/>
                <c:pt idx="0">
                  <c:v>55</c:v>
                </c:pt>
                <c:pt idx="1">
                  <c:v>77</c:v>
                </c:pt>
              </c:numCache>
            </c:numRef>
          </c:val>
          <c:extLst>
            <c:ext xmlns:c16="http://schemas.microsoft.com/office/drawing/2014/chart" uri="{C3380CC4-5D6E-409C-BE32-E72D297353CC}">
              <c16:uniqueId val="{00000000-DA63-4952-A574-ACDCB94EB584}"/>
            </c:ext>
          </c:extLst>
        </c:ser>
        <c:dLbls>
          <c:dLblPos val="inEnd"/>
          <c:showLegendKey val="0"/>
          <c:showVal val="1"/>
          <c:showCatName val="0"/>
          <c:showSerName val="0"/>
          <c:showPercent val="0"/>
          <c:showBubbleSize val="0"/>
        </c:dLbls>
        <c:gapWidth val="65"/>
        <c:axId val="1758118863"/>
        <c:axId val="1755703951"/>
      </c:barChart>
      <c:catAx>
        <c:axId val="1758118863"/>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R"/>
          </a:p>
        </c:txPr>
        <c:crossAx val="1755703951"/>
        <c:crosses val="autoZero"/>
        <c:auto val="1"/>
        <c:lblAlgn val="ctr"/>
        <c:lblOffset val="100"/>
        <c:tickLblSkip val="1"/>
        <c:noMultiLvlLbl val="0"/>
      </c:catAx>
      <c:valAx>
        <c:axId val="17557039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5811886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69%</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dirty="0"/>
                  </a:p>
                  <a:p>
                    <a:endParaRPr lang="en-US" dirty="0"/>
                  </a:p>
                  <a:p>
                    <a:r>
                      <a:rPr lang="en-US" dirty="0"/>
                      <a:t>14%</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dirty="0"/>
                  </a:p>
                  <a:p>
                    <a:endParaRPr lang="en-US" dirty="0"/>
                  </a:p>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dirty="0"/>
                  </a:p>
                  <a:p>
                    <a:endParaRPr lang="en-US" dirty="0"/>
                  </a:p>
                  <a:p>
                    <a:r>
                      <a:rPr lang="en-US" dirty="0"/>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Hospital Nacional</c:v>
                </c:pt>
                <c:pt idx="1">
                  <c:v>Hospital Periferico</c:v>
                </c:pt>
                <c:pt idx="2">
                  <c:v>Hospital Regional</c:v>
                </c:pt>
                <c:pt idx="3">
                  <c:v>Centro Especializado</c:v>
                </c:pt>
                <c:pt idx="4">
                  <c:v> CAIS</c:v>
                </c:pt>
              </c:strCache>
            </c:strRef>
          </c:cat>
          <c:val>
            <c:numRef>
              <c:f>Hoja1!$B$2:$B$6</c:f>
              <c:numCache>
                <c:formatCode>General</c:formatCode>
                <c:ptCount val="5"/>
                <c:pt idx="0">
                  <c:v>1</c:v>
                </c:pt>
                <c:pt idx="1">
                  <c:v>9</c:v>
                </c:pt>
                <c:pt idx="2">
                  <c:v>1</c:v>
                </c:pt>
                <c:pt idx="3">
                  <c:v>4</c:v>
                </c:pt>
                <c:pt idx="4">
                  <c:v>3</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Hospital Nacional</c:v>
                </c:pt>
                <c:pt idx="1">
                  <c:v>Hospital Periferico</c:v>
                </c:pt>
                <c:pt idx="2">
                  <c:v>Hospital Regional</c:v>
                </c:pt>
                <c:pt idx="3">
                  <c:v>Centro Especializado</c:v>
                </c:pt>
                <c:pt idx="4">
                  <c:v> CAIS</c:v>
                </c:pt>
              </c:strCache>
            </c:strRef>
          </c:cat>
          <c:val>
            <c:numRef>
              <c:f>Hoja1!$C$2:$C$6</c:f>
              <c:numCache>
                <c:formatCode>General</c:formatCode>
                <c:ptCount val="5"/>
                <c:pt idx="0">
                  <c:v>2</c:v>
                </c:pt>
                <c:pt idx="1">
                  <c:v>4</c:v>
                </c:pt>
                <c:pt idx="2">
                  <c:v>6</c:v>
                </c:pt>
                <c:pt idx="3">
                  <c:v>5</c:v>
                </c:pt>
                <c:pt idx="4">
                  <c:v>1</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CR"/>
          </a:p>
        </c:txPr>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endParaRPr lang="en-US" dirty="0"/>
                  </a:p>
                  <a:p>
                    <a:r>
                      <a:rPr lang="en-US" dirty="0"/>
                      <a:t>25%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92%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Hoja1!$B$2</c:f>
              <c:numCache>
                <c:formatCode>General</c:formatCode>
                <c:ptCount val="1"/>
                <c:pt idx="0">
                  <c:v>3</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Hoja1!$C$2</c:f>
              <c:numCache>
                <c:formatCode>General</c:formatCode>
                <c:ptCount val="1"/>
                <c:pt idx="0">
                  <c:v>9</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endParaRPr lang="en-US" dirty="0"/>
                  </a:p>
                  <a:p>
                    <a:r>
                      <a:rPr lang="en-US" dirty="0"/>
                      <a:t>100%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92%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Hoja1!$B$2</c:f>
              <c:numCache>
                <c:formatCode>General</c:formatCode>
                <c:ptCount val="1"/>
                <c:pt idx="0">
                  <c:v>7</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Hoja1!$C$2</c:f>
              <c:numCache>
                <c:formatCode>General</c:formatCode>
                <c:ptCount val="1"/>
                <c:pt idx="0">
                  <c:v>0</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endParaRPr lang="en-US" dirty="0"/>
                  </a:p>
                  <a:p>
                    <a:r>
                      <a:rPr lang="en-US" dirty="0"/>
                      <a:t>60%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92%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Hoja1!$B$2</c:f>
              <c:numCache>
                <c:formatCode>General</c:formatCode>
                <c:ptCount val="1"/>
                <c:pt idx="0">
                  <c:v>6</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40%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Hoja1!$C$2</c:f>
              <c:numCache>
                <c:formatCode>General</c:formatCode>
                <c:ptCount val="1"/>
                <c:pt idx="0">
                  <c:v>4</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BCD6BD2-EFDC-42C5-95A1-6F41C4164A62}" type="VALUE">
                      <a:rPr lang="en-US" smtClean="0"/>
                      <a:pPr/>
                      <a:t>[VALOR]</a:t>
                    </a:fld>
                    <a:endParaRPr lang="en-US" dirty="0"/>
                  </a:p>
                  <a:p>
                    <a:endParaRPr lang="en-US" dirty="0"/>
                  </a:p>
                  <a:p>
                    <a:r>
                      <a:rPr lang="en-US" dirty="0"/>
                      <a:t>55%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Region Chorotega</c:v>
                </c:pt>
                <c:pt idx="1">
                  <c:v>Sur</c:v>
                </c:pt>
              </c:strCache>
            </c:strRef>
          </c:cat>
          <c:val>
            <c:numRef>
              <c:f>Hoja1!$B$2:$B$3</c:f>
              <c:numCache>
                <c:formatCode>General</c:formatCode>
                <c:ptCount val="2"/>
                <c:pt idx="0">
                  <c:v>16</c:v>
                </c:pt>
                <c:pt idx="1">
                  <c:v>17</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45%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dLbl>
              <c:idx val="1"/>
              <c:tx>
                <c:rich>
                  <a:bodyPr/>
                  <a:lstStyle/>
                  <a:p>
                    <a:fld id="{89083DFC-5229-40A8-9999-1B422DE2CF9E}" type="VALUE">
                      <a:rPr lang="en-US" smtClean="0"/>
                      <a:pPr/>
                      <a:t>[VALOR]</a:t>
                    </a:fld>
                    <a:endParaRPr lang="en-US" dirty="0"/>
                  </a:p>
                  <a:p>
                    <a:endParaRPr lang="en-US" dirty="0"/>
                  </a:p>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C9-4C83-8A49-DB6B00854E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Region Chorotega</c:v>
                </c:pt>
                <c:pt idx="1">
                  <c:v>Sur</c:v>
                </c:pt>
              </c:strCache>
            </c:strRef>
          </c:cat>
          <c:val>
            <c:numRef>
              <c:f>Hoja1!$C$2:$C$3</c:f>
              <c:numCache>
                <c:formatCode>General</c:formatCode>
                <c:ptCount val="2"/>
                <c:pt idx="0">
                  <c:v>13</c:v>
                </c:pt>
                <c:pt idx="1">
                  <c:v>10</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Cumple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r>
                      <a:rPr lang="en-US" dirty="0"/>
                      <a:t>4</a:t>
                    </a:r>
                  </a:p>
                  <a:p>
                    <a:endParaRPr lang="en-US" dirty="0"/>
                  </a:p>
                  <a:p>
                    <a:r>
                      <a:rPr lang="en-US" dirty="0"/>
                      <a:t>31%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58-4799-9A41-DF0C8B2D8666}"/>
                </c:ext>
              </c:extLst>
            </c:dLbl>
            <c:dLbl>
              <c:idx val="1"/>
              <c:tx>
                <c:rich>
                  <a:bodyPr/>
                  <a:lstStyle/>
                  <a:p>
                    <a:fld id="{0AF09BAA-CF2F-4C3E-93F6-F1B1D04824B2}" type="VALUE">
                      <a:rPr lang="en-US" smtClean="0"/>
                      <a:pPr/>
                      <a:t>[VALOR]</a:t>
                    </a:fld>
                    <a:endParaRPr lang="en-US" dirty="0"/>
                  </a:p>
                  <a:p>
                    <a:endParaRPr lang="en-US" dirty="0"/>
                  </a:p>
                  <a:p>
                    <a:r>
                      <a:rPr lang="en-US" dirty="0"/>
                      <a:t>92%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58-4799-9A41-DF0C8B2D8666}"/>
                </c:ext>
              </c:extLst>
            </c:dLbl>
            <c:dLbl>
              <c:idx val="2"/>
              <c:tx>
                <c:rich>
                  <a:bodyPr/>
                  <a:lstStyle/>
                  <a:p>
                    <a:fld id="{7685E1D9-DF99-4D43-A0C1-83D8DC76DDD6}" type="VALUE">
                      <a:rPr lang="en-US" smtClean="0"/>
                      <a:pPr/>
                      <a:t>[VALOR]</a:t>
                    </a:fld>
                    <a:endParaRPr lang="en-US"/>
                  </a:p>
                  <a:p>
                    <a:endParaRPr lang="en-US"/>
                  </a:p>
                  <a:p>
                    <a:r>
                      <a:rPr lang="en-US"/>
                      <a:t>71%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58-4799-9A41-DF0C8B2D8666}"/>
                </c:ext>
              </c:extLst>
            </c:dLbl>
            <c:dLbl>
              <c:idx val="3"/>
              <c:tx>
                <c:rich>
                  <a:bodyPr/>
                  <a:lstStyle/>
                  <a:p>
                    <a:fld id="{51C14C2D-41E8-4427-9DF4-09DC81ADD962}" type="VALUE">
                      <a:rPr lang="en-US" smtClean="0"/>
                      <a:pPr/>
                      <a:t>[VALOR]</a:t>
                    </a:fld>
                    <a:endParaRPr lang="en-US"/>
                  </a:p>
                  <a:p>
                    <a:endParaRPr lang="en-US"/>
                  </a:p>
                  <a:p>
                    <a:r>
                      <a:rPr lang="en-US"/>
                      <a:t>77%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158-4799-9A41-DF0C8B2D8666}"/>
                </c:ext>
              </c:extLst>
            </c:dLbl>
            <c:dLbl>
              <c:idx val="4"/>
              <c:tx>
                <c:rich>
                  <a:bodyPr/>
                  <a:lstStyle/>
                  <a:p>
                    <a:fld id="{7C6725D9-2170-4CC8-94FF-F9F64C789C88}" type="VALUE">
                      <a:rPr lang="en-US" smtClean="0"/>
                      <a:pPr/>
                      <a:t>[VALOR]</a:t>
                    </a:fld>
                    <a:endParaRPr lang="en-US"/>
                  </a:p>
                  <a:p>
                    <a:endParaRPr lang="en-US"/>
                  </a:p>
                  <a:p>
                    <a:r>
                      <a:rPr lang="en-US"/>
                      <a:t>75%</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58-4799-9A41-DF0C8B2D86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Hoja1!$B$2</c:f>
              <c:numCache>
                <c:formatCode>General</c:formatCode>
                <c:ptCount val="1"/>
                <c:pt idx="0">
                  <c:v>4</c:v>
                </c:pt>
              </c:numCache>
            </c:numRef>
          </c:val>
          <c:extLst>
            <c:ext xmlns:c16="http://schemas.microsoft.com/office/drawing/2014/chart" uri="{C3380CC4-5D6E-409C-BE32-E72D297353CC}">
              <c16:uniqueId val="{00000000-0158-4799-9A41-DF0C8B2D8666}"/>
            </c:ext>
          </c:extLst>
        </c:ser>
        <c:ser>
          <c:idx val="1"/>
          <c:order val="1"/>
          <c:tx>
            <c:strRef>
              <c:f>Hoja1!$C$1</c:f>
              <c:strCache>
                <c:ptCount val="1"/>
                <c:pt idx="0">
                  <c:v>No Cumple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tx>
                <c:rich>
                  <a:bodyPr/>
                  <a:lstStyle/>
                  <a:p>
                    <a:fld id="{04EC9256-8CE9-47E2-89F5-5F69A1BA9856}" type="VALUE">
                      <a:rPr lang="en-US" smtClean="0"/>
                      <a:pPr/>
                      <a:t>[VALOR]</a:t>
                    </a:fld>
                    <a:endParaRPr lang="en-US" dirty="0"/>
                  </a:p>
                  <a:p>
                    <a:endParaRPr lang="en-US" dirty="0"/>
                  </a:p>
                  <a:p>
                    <a:r>
                      <a:rPr lang="en-US" dirty="0"/>
                      <a:t>69%</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19-4798-99C2-9BC50E42DE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Region Chorotega</c:v>
                </c:pt>
              </c:strCache>
            </c:strRef>
          </c:cat>
          <c:val>
            <c:numRef>
              <c:f>Hoja1!$C$2</c:f>
              <c:numCache>
                <c:formatCode>General</c:formatCode>
                <c:ptCount val="1"/>
                <c:pt idx="0">
                  <c:v>9</c:v>
                </c:pt>
              </c:numCache>
            </c:numRef>
          </c:val>
          <c:extLst>
            <c:ext xmlns:c16="http://schemas.microsoft.com/office/drawing/2014/chart" uri="{C3380CC4-5D6E-409C-BE32-E72D297353CC}">
              <c16:uniqueId val="{00000004-0158-4799-9A41-DF0C8B2D8666}"/>
            </c:ext>
          </c:extLst>
        </c:ser>
        <c:dLbls>
          <c:dLblPos val="inEnd"/>
          <c:showLegendKey val="0"/>
          <c:showVal val="1"/>
          <c:showCatName val="0"/>
          <c:showSerName val="0"/>
          <c:showPercent val="0"/>
          <c:showBubbleSize val="0"/>
        </c:dLbls>
        <c:gapWidth val="65"/>
        <c:axId val="1930165151"/>
        <c:axId val="1909454783"/>
      </c:barChart>
      <c:catAx>
        <c:axId val="1930165151"/>
        <c:scaling>
          <c:orientation val="minMax"/>
        </c:scaling>
        <c:delete val="1"/>
        <c:axPos val="b"/>
        <c:numFmt formatCode="General" sourceLinked="1"/>
        <c:majorTickMark val="none"/>
        <c:minorTickMark val="none"/>
        <c:tickLblPos val="nextTo"/>
        <c:crossAx val="1909454783"/>
        <c:crosses val="autoZero"/>
        <c:auto val="1"/>
        <c:lblAlgn val="ctr"/>
        <c:lblOffset val="100"/>
        <c:noMultiLvlLbl val="0"/>
      </c:catAx>
      <c:valAx>
        <c:axId val="19094547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651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989D8-8F63-4443-813B-920DE8EAB474}" type="doc">
      <dgm:prSet loTypeId="urn:microsoft.com/office/officeart/2016/7/layout/HorizontalActionList" loCatId="List" qsTypeId="urn:microsoft.com/office/officeart/2005/8/quickstyle/simple4" qsCatId="simple" csTypeId="urn:microsoft.com/office/officeart/2005/8/colors/colorful2" csCatId="colorful" phldr="1"/>
      <dgm:spPr/>
      <dgm:t>
        <a:bodyPr/>
        <a:lstStyle/>
        <a:p>
          <a:endParaRPr lang="es-CR"/>
        </a:p>
      </dgm:t>
    </dgm:pt>
    <dgm:pt modelId="{3646D204-2B7D-43FE-BDA2-308F81947957}">
      <dgm:prSet phldrT="[Texto]"/>
      <dgm:spPr/>
      <dgm:t>
        <a:bodyPr/>
        <a:lstStyle/>
        <a:p>
          <a:r>
            <a:rPr lang="es-CR" dirty="0"/>
            <a:t>Oral </a:t>
          </a:r>
        </a:p>
      </dgm:t>
    </dgm:pt>
    <dgm:pt modelId="{85FF9954-D903-4A2A-AA3A-3C5F295086EA}" type="parTrans" cxnId="{78DCA941-6D75-487F-945A-41F3A0FEA862}">
      <dgm:prSet/>
      <dgm:spPr/>
      <dgm:t>
        <a:bodyPr/>
        <a:lstStyle/>
        <a:p>
          <a:endParaRPr lang="es-CR"/>
        </a:p>
      </dgm:t>
    </dgm:pt>
    <dgm:pt modelId="{4292B396-D2A2-40A1-AA44-024B8B59D90D}" type="sibTrans" cxnId="{78DCA941-6D75-487F-945A-41F3A0FEA862}">
      <dgm:prSet/>
      <dgm:spPr/>
      <dgm:t>
        <a:bodyPr/>
        <a:lstStyle/>
        <a:p>
          <a:endParaRPr lang="es-CR"/>
        </a:p>
      </dgm:t>
    </dgm:pt>
    <dgm:pt modelId="{E114B1B0-4739-4769-84B6-EF793A24BC4B}">
      <dgm:prSet phldrT="[Texto]"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3200" kern="1200" dirty="0"/>
            <a:t>-Todas las actividades</a:t>
          </a:r>
        </a:p>
        <a:p>
          <a:pPr marL="0" lvl="0" defTabSz="1022350">
            <a:lnSpc>
              <a:spcPct val="90000"/>
            </a:lnSpc>
            <a:spcBef>
              <a:spcPct val="0"/>
            </a:spcBef>
            <a:spcAft>
              <a:spcPct val="35000"/>
            </a:spcAft>
            <a:buFont typeface="Arial" panose="020B0604020202020204" pitchFamily="34" charset="0"/>
            <a:buChar char="•"/>
          </a:pPr>
          <a:endParaRPr lang="es-CR" sz="3200" kern="1200" dirty="0">
            <a:solidFill>
              <a:prstClr val="black">
                <a:hueOff val="0"/>
                <a:satOff val="0"/>
                <a:lumOff val="0"/>
                <a:alphaOff val="0"/>
              </a:prstClr>
            </a:solidFill>
            <a:latin typeface="Century Gothic" panose="020B0502020202020204"/>
            <a:ea typeface="+mn-ea"/>
            <a:cs typeface="+mn-cs"/>
          </a:endParaRPr>
        </a:p>
        <a:p>
          <a:pPr marL="0" lvl="0" defTabSz="1022350">
            <a:lnSpc>
              <a:spcPct val="90000"/>
            </a:lnSpc>
            <a:spcBef>
              <a:spcPct val="0"/>
            </a:spcBef>
            <a:spcAft>
              <a:spcPct val="35000"/>
            </a:spcAft>
            <a:buFont typeface="Arial" panose="020B0604020202020204" pitchFamily="34" charset="0"/>
            <a:buChar char="•"/>
          </a:pPr>
          <a:r>
            <a:rPr lang="es-CR" sz="3200" kern="1200" dirty="0">
              <a:solidFill>
                <a:prstClr val="black">
                  <a:hueOff val="0"/>
                  <a:satOff val="0"/>
                  <a:lumOff val="0"/>
                  <a:alphaOff val="0"/>
                </a:prstClr>
              </a:solidFill>
              <a:latin typeface="Century Gothic" panose="020B0502020202020204"/>
              <a:ea typeface="+mn-ea"/>
              <a:cs typeface="+mn-cs"/>
            </a:rPr>
            <a:t>-Profesional lo registra en la nota</a:t>
          </a:r>
        </a:p>
      </dgm:t>
    </dgm:pt>
    <dgm:pt modelId="{E531368F-04B1-42AF-A7CA-FE4254DD7226}" type="parTrans" cxnId="{78F547A4-CBD5-41F4-A16A-38C5F7A50EB2}">
      <dgm:prSet/>
      <dgm:spPr/>
      <dgm:t>
        <a:bodyPr/>
        <a:lstStyle/>
        <a:p>
          <a:endParaRPr lang="es-CR"/>
        </a:p>
      </dgm:t>
    </dgm:pt>
    <dgm:pt modelId="{6DC49B23-0C4B-40F5-B478-5B38CFF73DC2}" type="sibTrans" cxnId="{78F547A4-CBD5-41F4-A16A-38C5F7A50EB2}">
      <dgm:prSet/>
      <dgm:spPr/>
      <dgm:t>
        <a:bodyPr/>
        <a:lstStyle/>
        <a:p>
          <a:endParaRPr lang="es-CR"/>
        </a:p>
      </dgm:t>
    </dgm:pt>
    <dgm:pt modelId="{60B6DA08-1DBA-48F9-AA4E-3FB06EB0B995}">
      <dgm:prSet phldrT="[Texto]"/>
      <dgm:spPr/>
      <dgm:t>
        <a:bodyPr/>
        <a:lstStyle/>
        <a:p>
          <a:pPr marL="0" lvl="0" defTabSz="1022350">
            <a:lnSpc>
              <a:spcPct val="90000"/>
            </a:lnSpc>
            <a:spcBef>
              <a:spcPct val="0"/>
            </a:spcBef>
            <a:spcAft>
              <a:spcPct val="35000"/>
            </a:spcAft>
            <a:buNone/>
          </a:pPr>
          <a:endParaRPr lang="es-CR" sz="3600" kern="1200" dirty="0"/>
        </a:p>
      </dgm:t>
    </dgm:pt>
    <dgm:pt modelId="{94263E35-227D-49F9-88E4-9BEFEAA107D8}" type="parTrans" cxnId="{FC6BA96F-1D7C-44C1-B527-49BE210B45DC}">
      <dgm:prSet/>
      <dgm:spPr/>
      <dgm:t>
        <a:bodyPr/>
        <a:lstStyle/>
        <a:p>
          <a:endParaRPr lang="es-CR"/>
        </a:p>
      </dgm:t>
    </dgm:pt>
    <dgm:pt modelId="{F3CE38EA-92B6-462E-8BA2-85AEC5E63E67}" type="sibTrans" cxnId="{FC6BA96F-1D7C-44C1-B527-49BE210B45DC}">
      <dgm:prSet/>
      <dgm:spPr/>
      <dgm:t>
        <a:bodyPr/>
        <a:lstStyle/>
        <a:p>
          <a:endParaRPr lang="es-CR"/>
        </a:p>
      </dgm:t>
    </dgm:pt>
    <dgm:pt modelId="{BC8C29DC-4C1A-462D-BE1A-52CC6FA48CB3}">
      <dgm:prSet phldrT="[Texto]"/>
      <dgm:spPr/>
      <dgm:t>
        <a:bodyPr/>
        <a:lstStyle/>
        <a:p>
          <a:r>
            <a:rPr lang="es-CR" dirty="0"/>
            <a:t>Escrito </a:t>
          </a:r>
        </a:p>
      </dgm:t>
    </dgm:pt>
    <dgm:pt modelId="{DC4BBF88-E610-45D4-B553-CEAB54EE02D9}" type="parTrans" cxnId="{68BFBF55-55ED-4160-AFDD-1AC336E7250B}">
      <dgm:prSet/>
      <dgm:spPr/>
      <dgm:t>
        <a:bodyPr/>
        <a:lstStyle/>
        <a:p>
          <a:endParaRPr lang="es-CR"/>
        </a:p>
      </dgm:t>
    </dgm:pt>
    <dgm:pt modelId="{78230D59-329A-43B1-BC50-9641A9335C35}" type="sibTrans" cxnId="{68BFBF55-55ED-4160-AFDD-1AC336E7250B}">
      <dgm:prSet/>
      <dgm:spPr/>
      <dgm:t>
        <a:bodyPr/>
        <a:lstStyle/>
        <a:p>
          <a:endParaRPr lang="es-CR"/>
        </a:p>
      </dgm:t>
    </dgm:pt>
    <dgm:pt modelId="{6C80DDC8-2668-4D6F-ACB7-A4B99886E3B0}">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R" sz="2400" kern="1200" dirty="0">
              <a:solidFill>
                <a:prstClr val="black">
                  <a:hueOff val="0"/>
                  <a:satOff val="0"/>
                  <a:lumOff val="0"/>
                  <a:alphaOff val="0"/>
                </a:prstClr>
              </a:solidFill>
              <a:latin typeface="Century Gothic" panose="020B0502020202020204"/>
              <a:ea typeface="+mn-ea"/>
              <a:cs typeface="+mn-cs"/>
            </a:rPr>
            <a:t>-</a:t>
          </a:r>
          <a:r>
            <a:rPr lang="es-CR" sz="3200" kern="1200" dirty="0">
              <a:solidFill>
                <a:prstClr val="black">
                  <a:hueOff val="0"/>
                  <a:satOff val="0"/>
                  <a:lumOff val="0"/>
                  <a:alphaOff val="0"/>
                </a:prstClr>
              </a:solidFill>
              <a:latin typeface="Century Gothic" panose="020B0502020202020204"/>
              <a:ea typeface="+mn-ea"/>
              <a:cs typeface="+mn-cs"/>
            </a:rPr>
            <a:t>En </a:t>
          </a:r>
          <a:r>
            <a:rPr lang="es-CR" sz="2400" kern="1200" dirty="0">
              <a:solidFill>
                <a:prstClr val="black">
                  <a:hueOff val="0"/>
                  <a:satOff val="0"/>
                  <a:lumOff val="0"/>
                  <a:alphaOff val="0"/>
                </a:prstClr>
              </a:solidFill>
              <a:latin typeface="Century Gothic" panose="020B0502020202020204"/>
              <a:ea typeface="+mn-ea"/>
              <a:cs typeface="+mn-cs"/>
            </a:rPr>
            <a:t>procedimientos</a:t>
          </a:r>
          <a:r>
            <a:rPr lang="es-CR" sz="3200" kern="1200" dirty="0">
              <a:solidFill>
                <a:prstClr val="black">
                  <a:hueOff val="0"/>
                  <a:satOff val="0"/>
                  <a:lumOff val="0"/>
                  <a:alphaOff val="0"/>
                </a:prstClr>
              </a:solidFill>
              <a:latin typeface="Century Gothic" panose="020B0502020202020204"/>
              <a:ea typeface="+mn-ea"/>
              <a:cs typeface="+mn-cs"/>
            </a:rPr>
            <a:t> establecidos</a:t>
          </a:r>
        </a:p>
        <a:p>
          <a:pPr marL="0" lvl="0" defTabSz="1022350">
            <a:lnSpc>
              <a:spcPct val="90000"/>
            </a:lnSpc>
            <a:spcBef>
              <a:spcPct val="0"/>
            </a:spcBef>
            <a:spcAft>
              <a:spcPct val="35000"/>
            </a:spcAft>
            <a:buNone/>
          </a:pPr>
          <a:endParaRPr lang="es-CR" sz="3200" kern="1200" dirty="0">
            <a:solidFill>
              <a:prstClr val="black">
                <a:hueOff val="0"/>
                <a:satOff val="0"/>
                <a:lumOff val="0"/>
                <a:alphaOff val="0"/>
              </a:prstClr>
            </a:solidFill>
            <a:latin typeface="Century Gothic" panose="020B0502020202020204"/>
            <a:ea typeface="+mn-ea"/>
            <a:cs typeface="+mn-cs"/>
          </a:endParaRPr>
        </a:p>
        <a:p>
          <a:pPr marL="0" lvl="0" defTabSz="1022350">
            <a:lnSpc>
              <a:spcPct val="90000"/>
            </a:lnSpc>
            <a:spcBef>
              <a:spcPct val="0"/>
            </a:spcBef>
            <a:spcAft>
              <a:spcPct val="35000"/>
            </a:spcAft>
            <a:buNone/>
          </a:pPr>
          <a:r>
            <a:rPr lang="es-CR" sz="3200" kern="1200" dirty="0">
              <a:solidFill>
                <a:prstClr val="black">
                  <a:hueOff val="0"/>
                  <a:satOff val="0"/>
                  <a:lumOff val="0"/>
                  <a:alphaOff val="0"/>
                </a:prstClr>
              </a:solidFill>
              <a:latin typeface="Century Gothic" panose="020B0502020202020204"/>
              <a:ea typeface="+mn-ea"/>
              <a:cs typeface="+mn-cs"/>
            </a:rPr>
            <a:t>-Se utilizan formularios.</a:t>
          </a:r>
        </a:p>
      </dgm:t>
    </dgm:pt>
    <dgm:pt modelId="{3B6E509D-C876-4B33-8655-EA9B58D1DAE0}" type="parTrans" cxnId="{4A614064-24F2-4447-8862-37E96B1C1E68}">
      <dgm:prSet/>
      <dgm:spPr/>
      <dgm:t>
        <a:bodyPr/>
        <a:lstStyle/>
        <a:p>
          <a:endParaRPr lang="es-CR"/>
        </a:p>
      </dgm:t>
    </dgm:pt>
    <dgm:pt modelId="{C13BBAA9-B89E-4D7F-B2BB-A35E25D2DA65}" type="sibTrans" cxnId="{4A614064-24F2-4447-8862-37E96B1C1E68}">
      <dgm:prSet/>
      <dgm:spPr/>
      <dgm:t>
        <a:bodyPr/>
        <a:lstStyle/>
        <a:p>
          <a:endParaRPr lang="es-CR"/>
        </a:p>
      </dgm:t>
    </dgm:pt>
    <dgm:pt modelId="{E632053A-D137-4FDF-846B-B3E94C794FB1}" type="pres">
      <dgm:prSet presAssocID="{BBF989D8-8F63-4443-813B-920DE8EAB474}" presName="Name0" presStyleCnt="0">
        <dgm:presLayoutVars>
          <dgm:dir/>
          <dgm:animLvl val="lvl"/>
          <dgm:resizeHandles val="exact"/>
        </dgm:presLayoutVars>
      </dgm:prSet>
      <dgm:spPr/>
    </dgm:pt>
    <dgm:pt modelId="{253F12F2-782C-4DFB-B37F-39A786E99126}" type="pres">
      <dgm:prSet presAssocID="{3646D204-2B7D-43FE-BDA2-308F81947957}" presName="composite" presStyleCnt="0"/>
      <dgm:spPr/>
    </dgm:pt>
    <dgm:pt modelId="{C01600F3-6934-411B-AB1D-7B9BE0913095}" type="pres">
      <dgm:prSet presAssocID="{3646D204-2B7D-43FE-BDA2-308F81947957}" presName="parTx" presStyleLbl="alignNode1" presStyleIdx="0" presStyleCnt="2">
        <dgm:presLayoutVars>
          <dgm:chMax val="0"/>
          <dgm:chPref val="0"/>
        </dgm:presLayoutVars>
      </dgm:prSet>
      <dgm:spPr/>
    </dgm:pt>
    <dgm:pt modelId="{A5137B8C-11B8-42EA-9507-4984C02CB1E7}" type="pres">
      <dgm:prSet presAssocID="{3646D204-2B7D-43FE-BDA2-308F81947957}" presName="desTx" presStyleLbl="alignAccFollowNode1" presStyleIdx="0" presStyleCnt="2">
        <dgm:presLayoutVars/>
      </dgm:prSet>
      <dgm:spPr/>
    </dgm:pt>
    <dgm:pt modelId="{C1166B14-290E-4A3A-A497-E21CB48C996B}" type="pres">
      <dgm:prSet presAssocID="{4292B396-D2A2-40A1-AA44-024B8B59D90D}" presName="space" presStyleCnt="0"/>
      <dgm:spPr/>
    </dgm:pt>
    <dgm:pt modelId="{9CC5B24C-2634-430C-B782-ADDBABFD3A40}" type="pres">
      <dgm:prSet presAssocID="{BC8C29DC-4C1A-462D-BE1A-52CC6FA48CB3}" presName="composite" presStyleCnt="0"/>
      <dgm:spPr/>
    </dgm:pt>
    <dgm:pt modelId="{9CC973B5-C73B-45B7-B384-DD545C56BBD2}" type="pres">
      <dgm:prSet presAssocID="{BC8C29DC-4C1A-462D-BE1A-52CC6FA48CB3}" presName="parTx" presStyleLbl="alignNode1" presStyleIdx="1" presStyleCnt="2">
        <dgm:presLayoutVars>
          <dgm:chMax val="0"/>
          <dgm:chPref val="0"/>
        </dgm:presLayoutVars>
      </dgm:prSet>
      <dgm:spPr/>
    </dgm:pt>
    <dgm:pt modelId="{46EE70C6-581E-4FD6-9200-2EC8C1407A63}" type="pres">
      <dgm:prSet presAssocID="{BC8C29DC-4C1A-462D-BE1A-52CC6FA48CB3}" presName="desTx" presStyleLbl="alignAccFollowNode1" presStyleIdx="1" presStyleCnt="2">
        <dgm:presLayoutVars/>
      </dgm:prSet>
      <dgm:spPr/>
    </dgm:pt>
  </dgm:ptLst>
  <dgm:cxnLst>
    <dgm:cxn modelId="{565B431D-F68E-4DDA-AE7A-10864E2405B9}" type="presOf" srcId="{60B6DA08-1DBA-48F9-AA4E-3FB06EB0B995}" destId="{A5137B8C-11B8-42EA-9507-4984C02CB1E7}" srcOrd="0" destOrd="1" presId="urn:microsoft.com/office/officeart/2016/7/layout/HorizontalActionList"/>
    <dgm:cxn modelId="{DF929035-B011-45C1-9866-3299559A424D}" type="presOf" srcId="{6C80DDC8-2668-4D6F-ACB7-A4B99886E3B0}" destId="{46EE70C6-581E-4FD6-9200-2EC8C1407A63}" srcOrd="0" destOrd="0" presId="urn:microsoft.com/office/officeart/2016/7/layout/HorizontalActionList"/>
    <dgm:cxn modelId="{78DCA941-6D75-487F-945A-41F3A0FEA862}" srcId="{BBF989D8-8F63-4443-813B-920DE8EAB474}" destId="{3646D204-2B7D-43FE-BDA2-308F81947957}" srcOrd="0" destOrd="0" parTransId="{85FF9954-D903-4A2A-AA3A-3C5F295086EA}" sibTransId="{4292B396-D2A2-40A1-AA44-024B8B59D90D}"/>
    <dgm:cxn modelId="{4A614064-24F2-4447-8862-37E96B1C1E68}" srcId="{BC8C29DC-4C1A-462D-BE1A-52CC6FA48CB3}" destId="{6C80DDC8-2668-4D6F-ACB7-A4B99886E3B0}" srcOrd="0" destOrd="0" parTransId="{3B6E509D-C876-4B33-8655-EA9B58D1DAE0}" sibTransId="{C13BBAA9-B89E-4D7F-B2BB-A35E25D2DA65}"/>
    <dgm:cxn modelId="{FC6BA96F-1D7C-44C1-B527-49BE210B45DC}" srcId="{3646D204-2B7D-43FE-BDA2-308F81947957}" destId="{60B6DA08-1DBA-48F9-AA4E-3FB06EB0B995}" srcOrd="1" destOrd="0" parTransId="{94263E35-227D-49F9-88E4-9BEFEAA107D8}" sibTransId="{F3CE38EA-92B6-462E-8BA2-85AEC5E63E67}"/>
    <dgm:cxn modelId="{68BFBF55-55ED-4160-AFDD-1AC336E7250B}" srcId="{BBF989D8-8F63-4443-813B-920DE8EAB474}" destId="{BC8C29DC-4C1A-462D-BE1A-52CC6FA48CB3}" srcOrd="1" destOrd="0" parTransId="{DC4BBF88-E610-45D4-B553-CEAB54EE02D9}" sibTransId="{78230D59-329A-43B1-BC50-9641A9335C35}"/>
    <dgm:cxn modelId="{821D1A59-6B01-409F-B90F-0E9880884F16}" type="presOf" srcId="{3646D204-2B7D-43FE-BDA2-308F81947957}" destId="{C01600F3-6934-411B-AB1D-7B9BE0913095}" srcOrd="0" destOrd="0" presId="urn:microsoft.com/office/officeart/2016/7/layout/HorizontalActionList"/>
    <dgm:cxn modelId="{EE78A48C-1D7D-4443-9714-924BCF17A2A3}" type="presOf" srcId="{BBF989D8-8F63-4443-813B-920DE8EAB474}" destId="{E632053A-D137-4FDF-846B-B3E94C794FB1}" srcOrd="0" destOrd="0" presId="urn:microsoft.com/office/officeart/2016/7/layout/HorizontalActionList"/>
    <dgm:cxn modelId="{78F547A4-CBD5-41F4-A16A-38C5F7A50EB2}" srcId="{3646D204-2B7D-43FE-BDA2-308F81947957}" destId="{E114B1B0-4739-4769-84B6-EF793A24BC4B}" srcOrd="0" destOrd="0" parTransId="{E531368F-04B1-42AF-A7CA-FE4254DD7226}" sibTransId="{6DC49B23-0C4B-40F5-B478-5B38CFF73DC2}"/>
    <dgm:cxn modelId="{3DEEAED3-9098-4E3F-90C5-D5EE43387B22}" type="presOf" srcId="{E114B1B0-4739-4769-84B6-EF793A24BC4B}" destId="{A5137B8C-11B8-42EA-9507-4984C02CB1E7}" srcOrd="0" destOrd="0" presId="urn:microsoft.com/office/officeart/2016/7/layout/HorizontalActionList"/>
    <dgm:cxn modelId="{027CFFF3-4D96-43D9-8AC1-CC0E66AF4D5E}" type="presOf" srcId="{BC8C29DC-4C1A-462D-BE1A-52CC6FA48CB3}" destId="{9CC973B5-C73B-45B7-B384-DD545C56BBD2}" srcOrd="0" destOrd="0" presId="urn:microsoft.com/office/officeart/2016/7/layout/HorizontalActionList"/>
    <dgm:cxn modelId="{1D687A54-BFB6-4AE5-A246-90712E1FAA42}" type="presParOf" srcId="{E632053A-D137-4FDF-846B-B3E94C794FB1}" destId="{253F12F2-782C-4DFB-B37F-39A786E99126}" srcOrd="0" destOrd="0" presId="urn:microsoft.com/office/officeart/2016/7/layout/HorizontalActionList"/>
    <dgm:cxn modelId="{1A397707-B39E-4008-9A53-9A5CBD87EBF6}" type="presParOf" srcId="{253F12F2-782C-4DFB-B37F-39A786E99126}" destId="{C01600F3-6934-411B-AB1D-7B9BE0913095}" srcOrd="0" destOrd="0" presId="urn:microsoft.com/office/officeart/2016/7/layout/HorizontalActionList"/>
    <dgm:cxn modelId="{A10F3AAB-997F-4A1A-A6FF-FAB874698D9F}" type="presParOf" srcId="{253F12F2-782C-4DFB-B37F-39A786E99126}" destId="{A5137B8C-11B8-42EA-9507-4984C02CB1E7}" srcOrd="1" destOrd="0" presId="urn:microsoft.com/office/officeart/2016/7/layout/HorizontalActionList"/>
    <dgm:cxn modelId="{BCDCCF9A-04C5-47BB-A7A2-7ECB780A9A51}" type="presParOf" srcId="{E632053A-D137-4FDF-846B-B3E94C794FB1}" destId="{C1166B14-290E-4A3A-A497-E21CB48C996B}" srcOrd="1" destOrd="0" presId="urn:microsoft.com/office/officeart/2016/7/layout/HorizontalActionList"/>
    <dgm:cxn modelId="{2B238749-44FC-4D29-97D5-46C4035CB356}" type="presParOf" srcId="{E632053A-D137-4FDF-846B-B3E94C794FB1}" destId="{9CC5B24C-2634-430C-B782-ADDBABFD3A40}" srcOrd="2" destOrd="0" presId="urn:microsoft.com/office/officeart/2016/7/layout/HorizontalActionList"/>
    <dgm:cxn modelId="{4B3636B1-86F3-4347-A70E-3F03F21B4CA1}" type="presParOf" srcId="{9CC5B24C-2634-430C-B782-ADDBABFD3A40}" destId="{9CC973B5-C73B-45B7-B384-DD545C56BBD2}" srcOrd="0" destOrd="0" presId="urn:microsoft.com/office/officeart/2016/7/layout/HorizontalActionList"/>
    <dgm:cxn modelId="{7DE5B3BF-0CCD-40F6-8463-B040992167EB}" type="presParOf" srcId="{9CC5B24C-2634-430C-B782-ADDBABFD3A40}" destId="{46EE70C6-581E-4FD6-9200-2EC8C1407A6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881A4-A38C-402A-9C8E-64C006F961E1}" type="doc">
      <dgm:prSet loTypeId="urn:microsoft.com/office/officeart/2005/8/layout/cycle3" loCatId="cycle" qsTypeId="urn:microsoft.com/office/officeart/2005/8/quickstyle/simple2" qsCatId="simple" csTypeId="urn:microsoft.com/office/officeart/2005/8/colors/colorful2" csCatId="colorful" phldr="1"/>
      <dgm:spPr/>
      <dgm:t>
        <a:bodyPr/>
        <a:lstStyle/>
        <a:p>
          <a:endParaRPr lang="es-CR"/>
        </a:p>
      </dgm:t>
    </dgm:pt>
    <dgm:pt modelId="{29ABB6F9-4663-40E2-AFCE-F713627DDF1D}">
      <dgm:prSet/>
      <dgm:spPr/>
      <dgm:t>
        <a:bodyPr/>
        <a:lstStyle/>
        <a:p>
          <a:r>
            <a:rPr lang="es-CR" b="0" i="0" dirty="0"/>
            <a:t>Usuarios</a:t>
          </a:r>
          <a:endParaRPr lang="es-CR" dirty="0"/>
        </a:p>
      </dgm:t>
    </dgm:pt>
    <dgm:pt modelId="{0FD4AB2C-9EA1-4F4E-9BFA-3A737AEA1762}" type="parTrans" cxnId="{F3650547-50C7-4B09-8033-D679DFCCEDB1}">
      <dgm:prSet/>
      <dgm:spPr/>
      <dgm:t>
        <a:bodyPr/>
        <a:lstStyle/>
        <a:p>
          <a:endParaRPr lang="es-CR"/>
        </a:p>
      </dgm:t>
    </dgm:pt>
    <dgm:pt modelId="{1E7D8303-45A9-49D3-A694-2CFDE771634B}" type="sibTrans" cxnId="{F3650547-50C7-4B09-8033-D679DFCCEDB1}">
      <dgm:prSet/>
      <dgm:spPr/>
      <dgm:t>
        <a:bodyPr/>
        <a:lstStyle/>
        <a:p>
          <a:endParaRPr lang="es-CR"/>
        </a:p>
      </dgm:t>
    </dgm:pt>
    <dgm:pt modelId="{F80A9CB2-8EAF-4AE3-AA9F-77B0954F1AFC}">
      <dgm:prSet/>
      <dgm:spPr/>
      <dgm:t>
        <a:bodyPr/>
        <a:lstStyle/>
        <a:p>
          <a:r>
            <a:rPr lang="es-CR" b="0" i="0"/>
            <a:t>Funcionarios</a:t>
          </a:r>
          <a:endParaRPr lang="es-CR"/>
        </a:p>
      </dgm:t>
    </dgm:pt>
    <dgm:pt modelId="{D6840805-9025-4BD2-8559-2BD172874518}" type="parTrans" cxnId="{F53FA495-31AA-4091-8A4B-61A47D0CBB3C}">
      <dgm:prSet/>
      <dgm:spPr/>
      <dgm:t>
        <a:bodyPr/>
        <a:lstStyle/>
        <a:p>
          <a:endParaRPr lang="es-CR"/>
        </a:p>
      </dgm:t>
    </dgm:pt>
    <dgm:pt modelId="{E5F3375A-A049-4A32-9A4D-37BEB6AEF756}" type="sibTrans" cxnId="{F53FA495-31AA-4091-8A4B-61A47D0CBB3C}">
      <dgm:prSet/>
      <dgm:spPr/>
      <dgm:t>
        <a:bodyPr/>
        <a:lstStyle/>
        <a:p>
          <a:endParaRPr lang="es-CR"/>
        </a:p>
      </dgm:t>
    </dgm:pt>
    <dgm:pt modelId="{E01893C6-90BA-4766-93D4-9F4AC453B5F1}">
      <dgm:prSet/>
      <dgm:spPr/>
      <dgm:t>
        <a:bodyPr/>
        <a:lstStyle/>
        <a:p>
          <a:r>
            <a:rPr lang="es-CR" b="0" i="0"/>
            <a:t>Expedientes</a:t>
          </a:r>
          <a:endParaRPr lang="es-CR"/>
        </a:p>
      </dgm:t>
    </dgm:pt>
    <dgm:pt modelId="{8536C744-2690-4B60-80A1-F0A7184511DC}" type="parTrans" cxnId="{4A6FCB34-70E2-4E2C-BE58-E5AED2DC8CA8}">
      <dgm:prSet/>
      <dgm:spPr/>
      <dgm:t>
        <a:bodyPr/>
        <a:lstStyle/>
        <a:p>
          <a:endParaRPr lang="es-CR"/>
        </a:p>
      </dgm:t>
    </dgm:pt>
    <dgm:pt modelId="{84A29643-7646-4FC7-A66A-D3D2CF6A38B5}" type="sibTrans" cxnId="{4A6FCB34-70E2-4E2C-BE58-E5AED2DC8CA8}">
      <dgm:prSet/>
      <dgm:spPr/>
      <dgm:t>
        <a:bodyPr/>
        <a:lstStyle/>
        <a:p>
          <a:endParaRPr lang="es-CR"/>
        </a:p>
      </dgm:t>
    </dgm:pt>
    <dgm:pt modelId="{43A1ED60-3865-4A37-8A03-56D9A76CD296}">
      <dgm:prSet/>
      <dgm:spPr/>
      <dgm:t>
        <a:bodyPr/>
        <a:lstStyle/>
        <a:p>
          <a:r>
            <a:rPr lang="es-CR" b="0" i="0" dirty="0"/>
            <a:t>Divulgación</a:t>
          </a:r>
          <a:endParaRPr lang="es-CR" dirty="0"/>
        </a:p>
      </dgm:t>
    </dgm:pt>
    <dgm:pt modelId="{25538540-B7B8-4736-A835-B2FC19374A01}" type="parTrans" cxnId="{104D785D-D22E-4FEF-B330-871FB777681F}">
      <dgm:prSet/>
      <dgm:spPr/>
      <dgm:t>
        <a:bodyPr/>
        <a:lstStyle/>
        <a:p>
          <a:endParaRPr lang="es-CR"/>
        </a:p>
      </dgm:t>
    </dgm:pt>
    <dgm:pt modelId="{3994E954-B2F3-4171-9493-5DC51DE1BD6E}" type="sibTrans" cxnId="{104D785D-D22E-4FEF-B330-871FB777681F}">
      <dgm:prSet/>
      <dgm:spPr/>
      <dgm:t>
        <a:bodyPr/>
        <a:lstStyle/>
        <a:p>
          <a:endParaRPr lang="es-CR"/>
        </a:p>
      </dgm:t>
    </dgm:pt>
    <dgm:pt modelId="{384DACA5-7898-4618-88E2-55B528EAA754}">
      <dgm:prSet/>
      <dgm:spPr/>
      <dgm:t>
        <a:bodyPr/>
        <a:lstStyle/>
        <a:p>
          <a:r>
            <a:rPr lang="es-CR" dirty="0"/>
            <a:t>Área de Bioética</a:t>
          </a:r>
        </a:p>
      </dgm:t>
    </dgm:pt>
    <dgm:pt modelId="{D9902F8B-9748-49AC-9562-D17F0757A505}" type="parTrans" cxnId="{4DEE8778-7217-48FC-B944-D1B8BB4F7529}">
      <dgm:prSet/>
      <dgm:spPr/>
      <dgm:t>
        <a:bodyPr/>
        <a:lstStyle/>
        <a:p>
          <a:endParaRPr lang="es-CR"/>
        </a:p>
      </dgm:t>
    </dgm:pt>
    <dgm:pt modelId="{8E6BC65A-D34C-4686-B843-408D770ECEF6}" type="sibTrans" cxnId="{4DEE8778-7217-48FC-B944-D1B8BB4F7529}">
      <dgm:prSet/>
      <dgm:spPr/>
      <dgm:t>
        <a:bodyPr/>
        <a:lstStyle/>
        <a:p>
          <a:endParaRPr lang="es-CR"/>
        </a:p>
      </dgm:t>
    </dgm:pt>
    <dgm:pt modelId="{F6580CB8-9A9F-4048-94EC-FB8D576CEE33}" type="pres">
      <dgm:prSet presAssocID="{98B881A4-A38C-402A-9C8E-64C006F961E1}" presName="Name0" presStyleCnt="0">
        <dgm:presLayoutVars>
          <dgm:dir/>
          <dgm:resizeHandles val="exact"/>
        </dgm:presLayoutVars>
      </dgm:prSet>
      <dgm:spPr/>
    </dgm:pt>
    <dgm:pt modelId="{C02FC13C-4CFE-4D27-B76E-1FD5E5CA3F7B}" type="pres">
      <dgm:prSet presAssocID="{98B881A4-A38C-402A-9C8E-64C006F961E1}" presName="cycle" presStyleCnt="0"/>
      <dgm:spPr/>
    </dgm:pt>
    <dgm:pt modelId="{79830C7F-BD2B-4D01-83AD-43EE87A72BF4}" type="pres">
      <dgm:prSet presAssocID="{29ABB6F9-4663-40E2-AFCE-F713627DDF1D}" presName="nodeFirstNode" presStyleLbl="node1" presStyleIdx="0" presStyleCnt="5">
        <dgm:presLayoutVars>
          <dgm:bulletEnabled val="1"/>
        </dgm:presLayoutVars>
      </dgm:prSet>
      <dgm:spPr/>
    </dgm:pt>
    <dgm:pt modelId="{CF152907-E3A6-4199-B857-41058D362367}" type="pres">
      <dgm:prSet presAssocID="{1E7D8303-45A9-49D3-A694-2CFDE771634B}" presName="sibTransFirstNode" presStyleLbl="bgShp" presStyleIdx="0" presStyleCnt="1"/>
      <dgm:spPr/>
    </dgm:pt>
    <dgm:pt modelId="{35607E85-967E-40CF-A575-354BF8181463}" type="pres">
      <dgm:prSet presAssocID="{F80A9CB2-8EAF-4AE3-AA9F-77B0954F1AFC}" presName="nodeFollowingNodes" presStyleLbl="node1" presStyleIdx="1" presStyleCnt="5">
        <dgm:presLayoutVars>
          <dgm:bulletEnabled val="1"/>
        </dgm:presLayoutVars>
      </dgm:prSet>
      <dgm:spPr/>
    </dgm:pt>
    <dgm:pt modelId="{3F047397-9E12-4567-ADAF-96F809916DD7}" type="pres">
      <dgm:prSet presAssocID="{E01893C6-90BA-4766-93D4-9F4AC453B5F1}" presName="nodeFollowingNodes" presStyleLbl="node1" presStyleIdx="2" presStyleCnt="5">
        <dgm:presLayoutVars>
          <dgm:bulletEnabled val="1"/>
        </dgm:presLayoutVars>
      </dgm:prSet>
      <dgm:spPr/>
    </dgm:pt>
    <dgm:pt modelId="{AAADDC06-5466-49B6-B72B-5446FC42970C}" type="pres">
      <dgm:prSet presAssocID="{43A1ED60-3865-4A37-8A03-56D9A76CD296}" presName="nodeFollowingNodes" presStyleLbl="node1" presStyleIdx="3" presStyleCnt="5">
        <dgm:presLayoutVars>
          <dgm:bulletEnabled val="1"/>
        </dgm:presLayoutVars>
      </dgm:prSet>
      <dgm:spPr/>
    </dgm:pt>
    <dgm:pt modelId="{BF3E47BF-C853-4B7B-8EB7-FF542C902988}" type="pres">
      <dgm:prSet presAssocID="{384DACA5-7898-4618-88E2-55B528EAA754}" presName="nodeFollowingNodes" presStyleLbl="node1" presStyleIdx="4" presStyleCnt="5">
        <dgm:presLayoutVars>
          <dgm:bulletEnabled val="1"/>
        </dgm:presLayoutVars>
      </dgm:prSet>
      <dgm:spPr/>
    </dgm:pt>
  </dgm:ptLst>
  <dgm:cxnLst>
    <dgm:cxn modelId="{4A6FCB34-70E2-4E2C-BE58-E5AED2DC8CA8}" srcId="{98B881A4-A38C-402A-9C8E-64C006F961E1}" destId="{E01893C6-90BA-4766-93D4-9F4AC453B5F1}" srcOrd="2" destOrd="0" parTransId="{8536C744-2690-4B60-80A1-F0A7184511DC}" sibTransId="{84A29643-7646-4FC7-A66A-D3D2CF6A38B5}"/>
    <dgm:cxn modelId="{E5681C3A-1F8E-4273-82F5-15EE6A3321CE}" type="presOf" srcId="{98B881A4-A38C-402A-9C8E-64C006F961E1}" destId="{F6580CB8-9A9F-4048-94EC-FB8D576CEE33}" srcOrd="0" destOrd="0" presId="urn:microsoft.com/office/officeart/2005/8/layout/cycle3"/>
    <dgm:cxn modelId="{104D785D-D22E-4FEF-B330-871FB777681F}" srcId="{98B881A4-A38C-402A-9C8E-64C006F961E1}" destId="{43A1ED60-3865-4A37-8A03-56D9A76CD296}" srcOrd="3" destOrd="0" parTransId="{25538540-B7B8-4736-A835-B2FC19374A01}" sibTransId="{3994E954-B2F3-4171-9493-5DC51DE1BD6E}"/>
    <dgm:cxn modelId="{F3650547-50C7-4B09-8033-D679DFCCEDB1}" srcId="{98B881A4-A38C-402A-9C8E-64C006F961E1}" destId="{29ABB6F9-4663-40E2-AFCE-F713627DDF1D}" srcOrd="0" destOrd="0" parTransId="{0FD4AB2C-9EA1-4F4E-9BFA-3A737AEA1762}" sibTransId="{1E7D8303-45A9-49D3-A694-2CFDE771634B}"/>
    <dgm:cxn modelId="{F9C77758-0FD0-44E2-AC1B-59A2BAFC03D6}" type="presOf" srcId="{43A1ED60-3865-4A37-8A03-56D9A76CD296}" destId="{AAADDC06-5466-49B6-B72B-5446FC42970C}" srcOrd="0" destOrd="0" presId="urn:microsoft.com/office/officeart/2005/8/layout/cycle3"/>
    <dgm:cxn modelId="{4DEE8778-7217-48FC-B944-D1B8BB4F7529}" srcId="{98B881A4-A38C-402A-9C8E-64C006F961E1}" destId="{384DACA5-7898-4618-88E2-55B528EAA754}" srcOrd="4" destOrd="0" parTransId="{D9902F8B-9748-49AC-9562-D17F0757A505}" sibTransId="{8E6BC65A-D34C-4686-B843-408D770ECEF6}"/>
    <dgm:cxn modelId="{D2430B8E-B560-4ECD-840F-11FA48A054E2}" type="presOf" srcId="{F80A9CB2-8EAF-4AE3-AA9F-77B0954F1AFC}" destId="{35607E85-967E-40CF-A575-354BF8181463}" srcOrd="0" destOrd="0" presId="urn:microsoft.com/office/officeart/2005/8/layout/cycle3"/>
    <dgm:cxn modelId="{7127CE8F-314B-457C-8B00-79CA16668600}" type="presOf" srcId="{E01893C6-90BA-4766-93D4-9F4AC453B5F1}" destId="{3F047397-9E12-4567-ADAF-96F809916DD7}" srcOrd="0" destOrd="0" presId="urn:microsoft.com/office/officeart/2005/8/layout/cycle3"/>
    <dgm:cxn modelId="{29782092-28EA-46F0-8AAC-A7B9F4FF0BC8}" type="presOf" srcId="{1E7D8303-45A9-49D3-A694-2CFDE771634B}" destId="{CF152907-E3A6-4199-B857-41058D362367}" srcOrd="0" destOrd="0" presId="urn:microsoft.com/office/officeart/2005/8/layout/cycle3"/>
    <dgm:cxn modelId="{F53FA495-31AA-4091-8A4B-61A47D0CBB3C}" srcId="{98B881A4-A38C-402A-9C8E-64C006F961E1}" destId="{F80A9CB2-8EAF-4AE3-AA9F-77B0954F1AFC}" srcOrd="1" destOrd="0" parTransId="{D6840805-9025-4BD2-8559-2BD172874518}" sibTransId="{E5F3375A-A049-4A32-9A4D-37BEB6AEF756}"/>
    <dgm:cxn modelId="{D94E85AB-C7E7-4CBE-90DC-B5C6D5F9B5F3}" type="presOf" srcId="{384DACA5-7898-4618-88E2-55B528EAA754}" destId="{BF3E47BF-C853-4B7B-8EB7-FF542C902988}" srcOrd="0" destOrd="0" presId="urn:microsoft.com/office/officeart/2005/8/layout/cycle3"/>
    <dgm:cxn modelId="{777D50B8-F507-4B51-9118-3F941A0927C8}" type="presOf" srcId="{29ABB6F9-4663-40E2-AFCE-F713627DDF1D}" destId="{79830C7F-BD2B-4D01-83AD-43EE87A72BF4}" srcOrd="0" destOrd="0" presId="urn:microsoft.com/office/officeart/2005/8/layout/cycle3"/>
    <dgm:cxn modelId="{4DCC5C61-61FC-4A65-86BE-ABA0D97E8884}" type="presParOf" srcId="{F6580CB8-9A9F-4048-94EC-FB8D576CEE33}" destId="{C02FC13C-4CFE-4D27-B76E-1FD5E5CA3F7B}" srcOrd="0" destOrd="0" presId="urn:microsoft.com/office/officeart/2005/8/layout/cycle3"/>
    <dgm:cxn modelId="{05DD64B6-E2FA-4C28-A925-ED4FCDB10BA3}" type="presParOf" srcId="{C02FC13C-4CFE-4D27-B76E-1FD5E5CA3F7B}" destId="{79830C7F-BD2B-4D01-83AD-43EE87A72BF4}" srcOrd="0" destOrd="0" presId="urn:microsoft.com/office/officeart/2005/8/layout/cycle3"/>
    <dgm:cxn modelId="{34DE5B0D-ABDD-4CC7-9E97-0D7D944E225A}" type="presParOf" srcId="{C02FC13C-4CFE-4D27-B76E-1FD5E5CA3F7B}" destId="{CF152907-E3A6-4199-B857-41058D362367}" srcOrd="1" destOrd="0" presId="urn:microsoft.com/office/officeart/2005/8/layout/cycle3"/>
    <dgm:cxn modelId="{BBEF1428-1DDB-41D5-AB4E-F16B35B112B1}" type="presParOf" srcId="{C02FC13C-4CFE-4D27-B76E-1FD5E5CA3F7B}" destId="{35607E85-967E-40CF-A575-354BF8181463}" srcOrd="2" destOrd="0" presId="urn:microsoft.com/office/officeart/2005/8/layout/cycle3"/>
    <dgm:cxn modelId="{AC23BCB7-11A6-4382-8C46-3E1C10B50660}" type="presParOf" srcId="{C02FC13C-4CFE-4D27-B76E-1FD5E5CA3F7B}" destId="{3F047397-9E12-4567-ADAF-96F809916DD7}" srcOrd="3" destOrd="0" presId="urn:microsoft.com/office/officeart/2005/8/layout/cycle3"/>
    <dgm:cxn modelId="{D96FBA2B-E5E1-4673-B683-2970BF37CD1D}" type="presParOf" srcId="{C02FC13C-4CFE-4D27-B76E-1FD5E5CA3F7B}" destId="{AAADDC06-5466-49B6-B72B-5446FC42970C}" srcOrd="4" destOrd="0" presId="urn:microsoft.com/office/officeart/2005/8/layout/cycle3"/>
    <dgm:cxn modelId="{A105D90F-850B-44D7-A6CA-C84ECCF3BF0F}" type="presParOf" srcId="{C02FC13C-4CFE-4D27-B76E-1FD5E5CA3F7B}" destId="{BF3E47BF-C853-4B7B-8EB7-FF542C90298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672F7-7648-4A9C-AC68-0A270F7986B6}" type="doc">
      <dgm:prSet loTypeId="urn:microsoft.com/office/officeart/2005/8/layout/target2" loCatId="relationship" qsTypeId="urn:microsoft.com/office/officeart/2005/8/quickstyle/3d3" qsCatId="3D" csTypeId="urn:microsoft.com/office/officeart/2005/8/colors/colorful1" csCatId="colorful" phldr="1"/>
      <dgm:spPr/>
      <dgm:t>
        <a:bodyPr/>
        <a:lstStyle/>
        <a:p>
          <a:endParaRPr lang="es-CR"/>
        </a:p>
      </dgm:t>
    </dgm:pt>
    <dgm:pt modelId="{D831869D-F263-4787-91FF-08F6F47FB7AC}">
      <dgm:prSet phldrT="[Texto]"/>
      <dgm:spPr/>
      <dgm:t>
        <a:bodyPr/>
        <a:lstStyle/>
        <a:p>
          <a:r>
            <a:rPr lang="es-CR" dirty="0"/>
            <a:t>Formularios específicos </a:t>
          </a:r>
        </a:p>
      </dgm:t>
    </dgm:pt>
    <dgm:pt modelId="{45EF3B33-1901-49ED-8BD5-60318198026E}" type="parTrans" cxnId="{C017D37C-97F4-48AF-B679-068DD632A675}">
      <dgm:prSet/>
      <dgm:spPr/>
      <dgm:t>
        <a:bodyPr/>
        <a:lstStyle/>
        <a:p>
          <a:endParaRPr lang="es-CR"/>
        </a:p>
      </dgm:t>
    </dgm:pt>
    <dgm:pt modelId="{9EE38A56-4411-4CCB-AB99-9AF474ADEBDF}" type="sibTrans" cxnId="{C017D37C-97F4-48AF-B679-068DD632A675}">
      <dgm:prSet/>
      <dgm:spPr/>
      <dgm:t>
        <a:bodyPr/>
        <a:lstStyle/>
        <a:p>
          <a:endParaRPr lang="es-CR"/>
        </a:p>
      </dgm:t>
    </dgm:pt>
    <dgm:pt modelId="{C7305737-0860-45E1-BD3E-E81CA87E95D8}">
      <dgm:prSet phldrT="[Texto]"/>
      <dgm:spPr/>
      <dgm:t>
        <a:bodyPr/>
        <a:lstStyle/>
        <a:p>
          <a:r>
            <a:rPr lang="es-CR" dirty="0"/>
            <a:t>Centros Especializados</a:t>
          </a:r>
        </a:p>
      </dgm:t>
    </dgm:pt>
    <dgm:pt modelId="{0E77AC37-9124-452E-A569-83C5D358F2EF}" type="parTrans" cxnId="{B4761410-1F5F-4A05-97EF-FE73E4CA2069}">
      <dgm:prSet/>
      <dgm:spPr/>
      <dgm:t>
        <a:bodyPr/>
        <a:lstStyle/>
        <a:p>
          <a:endParaRPr lang="es-CR"/>
        </a:p>
      </dgm:t>
    </dgm:pt>
    <dgm:pt modelId="{8C58C2D9-C621-4E7D-B571-5819C4C17EE6}" type="sibTrans" cxnId="{B4761410-1F5F-4A05-97EF-FE73E4CA2069}">
      <dgm:prSet/>
      <dgm:spPr/>
      <dgm:t>
        <a:bodyPr/>
        <a:lstStyle/>
        <a:p>
          <a:endParaRPr lang="es-CR"/>
        </a:p>
      </dgm:t>
    </dgm:pt>
    <dgm:pt modelId="{410684B3-BCD5-44CB-8BB3-EA3E03017482}">
      <dgm:prSet phldrT="[Texto]"/>
      <dgm:spPr/>
      <dgm:t>
        <a:bodyPr/>
        <a:lstStyle/>
        <a:p>
          <a:r>
            <a:rPr lang="es-CR" dirty="0"/>
            <a:t>Servicios de Ginecología </a:t>
          </a:r>
        </a:p>
      </dgm:t>
    </dgm:pt>
    <dgm:pt modelId="{59E11029-552D-431E-BFD6-AB228D6EACC9}" type="parTrans" cxnId="{5C48D7A4-7BAD-4BA7-80EA-ED06A6AB9B66}">
      <dgm:prSet/>
      <dgm:spPr/>
      <dgm:t>
        <a:bodyPr/>
        <a:lstStyle/>
        <a:p>
          <a:endParaRPr lang="es-CR"/>
        </a:p>
      </dgm:t>
    </dgm:pt>
    <dgm:pt modelId="{7BF62929-4D8B-4F08-B903-19D3C158FAB4}" type="sibTrans" cxnId="{5C48D7A4-7BAD-4BA7-80EA-ED06A6AB9B66}">
      <dgm:prSet/>
      <dgm:spPr/>
      <dgm:t>
        <a:bodyPr/>
        <a:lstStyle/>
        <a:p>
          <a:endParaRPr lang="es-CR"/>
        </a:p>
      </dgm:t>
    </dgm:pt>
    <dgm:pt modelId="{B69D1F93-29F2-4740-8DC3-5BEE95F8A957}">
      <dgm:prSet phldrT="[Texto]"/>
      <dgm:spPr/>
      <dgm:t>
        <a:bodyPr/>
        <a:lstStyle/>
        <a:p>
          <a:r>
            <a:rPr lang="es-CR" dirty="0"/>
            <a:t>Hospitales Periféricos</a:t>
          </a:r>
        </a:p>
      </dgm:t>
    </dgm:pt>
    <dgm:pt modelId="{8811700E-42DB-4700-B64B-79E259ED4865}" type="parTrans" cxnId="{F06829EA-9A55-42B4-9DB1-C5D1737CABAF}">
      <dgm:prSet/>
      <dgm:spPr/>
      <dgm:t>
        <a:bodyPr/>
        <a:lstStyle/>
        <a:p>
          <a:endParaRPr lang="es-CR"/>
        </a:p>
      </dgm:t>
    </dgm:pt>
    <dgm:pt modelId="{0BEDADB5-6647-4C0F-BAC9-53742A3D2D1F}" type="sibTrans" cxnId="{F06829EA-9A55-42B4-9DB1-C5D1737CABAF}">
      <dgm:prSet/>
      <dgm:spPr/>
      <dgm:t>
        <a:bodyPr/>
        <a:lstStyle/>
        <a:p>
          <a:endParaRPr lang="es-CR"/>
        </a:p>
      </dgm:t>
    </dgm:pt>
    <dgm:pt modelId="{17D1715D-9EAA-4F8E-B561-98B4671D404E}">
      <dgm:prSet phldrT="[Texto]"/>
      <dgm:spPr/>
      <dgm:t>
        <a:bodyPr/>
        <a:lstStyle/>
        <a:p>
          <a:r>
            <a:rPr lang="es-CR" dirty="0"/>
            <a:t>Servicios de odontología</a:t>
          </a:r>
        </a:p>
      </dgm:t>
    </dgm:pt>
    <dgm:pt modelId="{536C3656-8CF1-474F-A708-98B622A9F5F3}" type="parTrans" cxnId="{8E0D1851-6205-4C05-8E55-1470E9C8A3B8}">
      <dgm:prSet/>
      <dgm:spPr/>
      <dgm:t>
        <a:bodyPr/>
        <a:lstStyle/>
        <a:p>
          <a:endParaRPr lang="es-CR"/>
        </a:p>
      </dgm:t>
    </dgm:pt>
    <dgm:pt modelId="{DC15407B-87DC-4A0D-8D46-03990D3F2733}" type="sibTrans" cxnId="{8E0D1851-6205-4C05-8E55-1470E9C8A3B8}">
      <dgm:prSet/>
      <dgm:spPr/>
      <dgm:t>
        <a:bodyPr/>
        <a:lstStyle/>
        <a:p>
          <a:endParaRPr lang="es-CR"/>
        </a:p>
      </dgm:t>
    </dgm:pt>
    <dgm:pt modelId="{252B658D-D019-4491-A17D-4A2D5D670EED}">
      <dgm:prSet phldrT="[Texto]"/>
      <dgm:spPr/>
      <dgm:t>
        <a:bodyPr/>
        <a:lstStyle/>
        <a:p>
          <a:r>
            <a:rPr lang="es-CR" dirty="0">
              <a:solidFill>
                <a:schemeClr val="tx1"/>
              </a:solidFill>
            </a:rPr>
            <a:t>Áreas de Salud</a:t>
          </a:r>
        </a:p>
      </dgm:t>
    </dgm:pt>
    <dgm:pt modelId="{F7CC56EC-D39B-4C51-9AB8-92C5E4A6F583}" type="parTrans" cxnId="{0D564392-BE6C-4EEC-85CA-DF0302A68B8C}">
      <dgm:prSet/>
      <dgm:spPr/>
      <dgm:t>
        <a:bodyPr/>
        <a:lstStyle/>
        <a:p>
          <a:endParaRPr lang="es-CR"/>
        </a:p>
      </dgm:t>
    </dgm:pt>
    <dgm:pt modelId="{BE445702-3244-4255-8023-42E615B0CB7B}" type="sibTrans" cxnId="{0D564392-BE6C-4EEC-85CA-DF0302A68B8C}">
      <dgm:prSet/>
      <dgm:spPr/>
      <dgm:t>
        <a:bodyPr/>
        <a:lstStyle/>
        <a:p>
          <a:endParaRPr lang="es-CR"/>
        </a:p>
      </dgm:t>
    </dgm:pt>
    <dgm:pt modelId="{4429FCF1-DF02-44E0-80FE-098B60DD39A2}">
      <dgm:prSet phldrT="[Texto]"/>
      <dgm:spPr/>
      <dgm:t>
        <a:bodyPr/>
        <a:lstStyle/>
        <a:p>
          <a:r>
            <a:rPr lang="es-CR" dirty="0"/>
            <a:t>Hospitales Nacionales</a:t>
          </a:r>
        </a:p>
      </dgm:t>
    </dgm:pt>
    <dgm:pt modelId="{D6DFF8F2-B686-475C-9247-3FF48B734748}" type="parTrans" cxnId="{743AC472-944B-49DA-BFF9-16AA775410E1}">
      <dgm:prSet/>
      <dgm:spPr/>
      <dgm:t>
        <a:bodyPr/>
        <a:lstStyle/>
        <a:p>
          <a:endParaRPr lang="es-CR"/>
        </a:p>
      </dgm:t>
    </dgm:pt>
    <dgm:pt modelId="{46270D25-A210-4352-BBA5-27DEE26B6206}" type="sibTrans" cxnId="{743AC472-944B-49DA-BFF9-16AA775410E1}">
      <dgm:prSet/>
      <dgm:spPr/>
      <dgm:t>
        <a:bodyPr/>
        <a:lstStyle/>
        <a:p>
          <a:endParaRPr lang="es-CR"/>
        </a:p>
      </dgm:t>
    </dgm:pt>
    <dgm:pt modelId="{4BF5B54F-A94B-4B45-8851-59028E5ED9C8}">
      <dgm:prSet phldrT="[Texto]"/>
      <dgm:spPr/>
      <dgm:t>
        <a:bodyPr/>
        <a:lstStyle/>
        <a:p>
          <a:r>
            <a:rPr lang="es-CR" dirty="0"/>
            <a:t>Hospitales Regionales</a:t>
          </a:r>
        </a:p>
      </dgm:t>
    </dgm:pt>
    <dgm:pt modelId="{BEAD4802-EEA9-4A23-934C-5BCE602E85D7}" type="parTrans" cxnId="{2E20902F-93FB-48C1-AE67-B4135B2CB041}">
      <dgm:prSet/>
      <dgm:spPr/>
      <dgm:t>
        <a:bodyPr/>
        <a:lstStyle/>
        <a:p>
          <a:endParaRPr lang="es-CR"/>
        </a:p>
      </dgm:t>
    </dgm:pt>
    <dgm:pt modelId="{574D5320-DE41-43BC-8918-B13D404AB9C3}" type="sibTrans" cxnId="{2E20902F-93FB-48C1-AE67-B4135B2CB041}">
      <dgm:prSet/>
      <dgm:spPr/>
      <dgm:t>
        <a:bodyPr/>
        <a:lstStyle/>
        <a:p>
          <a:endParaRPr lang="es-CR"/>
        </a:p>
      </dgm:t>
    </dgm:pt>
    <dgm:pt modelId="{29BB4530-D28B-4A54-8DED-D23296AB0FDD}">
      <dgm:prSet phldrT="[Texto]"/>
      <dgm:spPr/>
      <dgm:t>
        <a:bodyPr/>
        <a:lstStyle/>
        <a:p>
          <a:r>
            <a:rPr lang="es-CR" dirty="0"/>
            <a:t>CAIS</a:t>
          </a:r>
        </a:p>
      </dgm:t>
    </dgm:pt>
    <dgm:pt modelId="{F83F3C58-CCC6-47C8-BF7B-DC99EDC3B6C6}" type="parTrans" cxnId="{53F7D573-4150-43C7-8972-5229F76D038B}">
      <dgm:prSet/>
      <dgm:spPr/>
      <dgm:t>
        <a:bodyPr/>
        <a:lstStyle/>
        <a:p>
          <a:endParaRPr lang="es-CR"/>
        </a:p>
      </dgm:t>
    </dgm:pt>
    <dgm:pt modelId="{2F6367A0-2976-4CFD-8406-D26F5ECB6AE8}" type="sibTrans" cxnId="{53F7D573-4150-43C7-8972-5229F76D038B}">
      <dgm:prSet/>
      <dgm:spPr/>
      <dgm:t>
        <a:bodyPr/>
        <a:lstStyle/>
        <a:p>
          <a:endParaRPr lang="es-CR"/>
        </a:p>
      </dgm:t>
    </dgm:pt>
    <dgm:pt modelId="{EB89A363-2275-48D7-BABE-038A08208C78}">
      <dgm:prSet phldrT="[Texto]"/>
      <dgm:spPr/>
      <dgm:t>
        <a:bodyPr/>
        <a:lstStyle/>
        <a:p>
          <a:r>
            <a:rPr lang="es-CR" dirty="0"/>
            <a:t>Hospitales Regionales</a:t>
          </a:r>
        </a:p>
      </dgm:t>
    </dgm:pt>
    <dgm:pt modelId="{9ABC456F-568C-431D-ADF2-321B72848832}" type="parTrans" cxnId="{0717C46E-290E-451A-A448-C4E76C0B8B67}">
      <dgm:prSet/>
      <dgm:spPr/>
      <dgm:t>
        <a:bodyPr/>
        <a:lstStyle/>
        <a:p>
          <a:endParaRPr lang="es-CR"/>
        </a:p>
      </dgm:t>
    </dgm:pt>
    <dgm:pt modelId="{13190DAF-E888-4432-9738-CB7D5DAAAF16}" type="sibTrans" cxnId="{0717C46E-290E-451A-A448-C4E76C0B8B67}">
      <dgm:prSet/>
      <dgm:spPr/>
      <dgm:t>
        <a:bodyPr/>
        <a:lstStyle/>
        <a:p>
          <a:endParaRPr lang="es-CR"/>
        </a:p>
      </dgm:t>
    </dgm:pt>
    <dgm:pt modelId="{B86CA681-8475-48F9-8928-2C7892FB7BF4}">
      <dgm:prSet phldrT="[Texto]"/>
      <dgm:spPr/>
      <dgm:t>
        <a:bodyPr/>
        <a:lstStyle/>
        <a:p>
          <a:r>
            <a:rPr lang="es-CR" dirty="0">
              <a:solidFill>
                <a:schemeClr val="tx1"/>
              </a:solidFill>
            </a:rPr>
            <a:t>CAIS</a:t>
          </a:r>
        </a:p>
      </dgm:t>
    </dgm:pt>
    <dgm:pt modelId="{EF445E3B-9483-4691-BBD9-1D01DE4171E3}" type="parTrans" cxnId="{9713ACD9-53A0-4CD3-9113-2500329D0373}">
      <dgm:prSet/>
      <dgm:spPr/>
      <dgm:t>
        <a:bodyPr/>
        <a:lstStyle/>
        <a:p>
          <a:endParaRPr lang="es-CR"/>
        </a:p>
      </dgm:t>
    </dgm:pt>
    <dgm:pt modelId="{27148BF6-0C3E-4273-82A9-6F0BFDE01301}" type="sibTrans" cxnId="{9713ACD9-53A0-4CD3-9113-2500329D0373}">
      <dgm:prSet/>
      <dgm:spPr/>
      <dgm:t>
        <a:bodyPr/>
        <a:lstStyle/>
        <a:p>
          <a:endParaRPr lang="es-CR"/>
        </a:p>
      </dgm:t>
    </dgm:pt>
    <dgm:pt modelId="{2E96911C-9C62-43FC-884A-D9FE9371E965}" type="pres">
      <dgm:prSet presAssocID="{196672F7-7648-4A9C-AC68-0A270F7986B6}" presName="Name0" presStyleCnt="0">
        <dgm:presLayoutVars>
          <dgm:chMax val="3"/>
          <dgm:chPref val="1"/>
          <dgm:dir/>
          <dgm:animLvl val="lvl"/>
          <dgm:resizeHandles/>
        </dgm:presLayoutVars>
      </dgm:prSet>
      <dgm:spPr/>
    </dgm:pt>
    <dgm:pt modelId="{9FF0B9F4-F29F-4A18-A669-C3C43E1F5718}" type="pres">
      <dgm:prSet presAssocID="{196672F7-7648-4A9C-AC68-0A270F7986B6}" presName="outerBox" presStyleCnt="0"/>
      <dgm:spPr/>
    </dgm:pt>
    <dgm:pt modelId="{4CBC6E70-D8D1-4AC3-837A-5C19D510269E}" type="pres">
      <dgm:prSet presAssocID="{196672F7-7648-4A9C-AC68-0A270F7986B6}" presName="outerBoxParent" presStyleLbl="node1" presStyleIdx="0" presStyleCnt="3" custLinFactNeighborX="105" custLinFactNeighborY="-783"/>
      <dgm:spPr/>
    </dgm:pt>
    <dgm:pt modelId="{BCE1EA50-15B8-4F03-AD4B-D41B887D0AFC}" type="pres">
      <dgm:prSet presAssocID="{196672F7-7648-4A9C-AC68-0A270F7986B6}" presName="outerBoxChildren" presStyleCnt="0"/>
      <dgm:spPr/>
    </dgm:pt>
    <dgm:pt modelId="{C0D139B0-5556-4933-BE68-6F303BAEE69D}" type="pres">
      <dgm:prSet presAssocID="{C7305737-0860-45E1-BD3E-E81CA87E95D8}" presName="oChild" presStyleLbl="fgAcc1" presStyleIdx="0" presStyleCnt="8">
        <dgm:presLayoutVars>
          <dgm:bulletEnabled val="1"/>
        </dgm:presLayoutVars>
      </dgm:prSet>
      <dgm:spPr/>
    </dgm:pt>
    <dgm:pt modelId="{93E625AC-9B06-46A3-A6E4-E47426A648D2}" type="pres">
      <dgm:prSet presAssocID="{8C58C2D9-C621-4E7D-B571-5819C4C17EE6}" presName="outerSibTrans" presStyleCnt="0"/>
      <dgm:spPr/>
    </dgm:pt>
    <dgm:pt modelId="{F06F45D5-1386-48B4-A5BA-85ABB7ED42B8}" type="pres">
      <dgm:prSet presAssocID="{4429FCF1-DF02-44E0-80FE-098B60DD39A2}" presName="oChild" presStyleLbl="fgAcc1" presStyleIdx="1" presStyleCnt="8">
        <dgm:presLayoutVars>
          <dgm:bulletEnabled val="1"/>
        </dgm:presLayoutVars>
      </dgm:prSet>
      <dgm:spPr/>
    </dgm:pt>
    <dgm:pt modelId="{AB66B47B-DCCE-415B-9703-D2AC1E03458A}" type="pres">
      <dgm:prSet presAssocID="{46270D25-A210-4352-BBA5-27DEE26B6206}" presName="outerSibTrans" presStyleCnt="0"/>
      <dgm:spPr/>
    </dgm:pt>
    <dgm:pt modelId="{76D9A07F-4B6B-4E3A-BEDA-97BB0EA6E351}" type="pres">
      <dgm:prSet presAssocID="{4BF5B54F-A94B-4B45-8851-59028E5ED9C8}" presName="oChild" presStyleLbl="fgAcc1" presStyleIdx="2" presStyleCnt="8">
        <dgm:presLayoutVars>
          <dgm:bulletEnabled val="1"/>
        </dgm:presLayoutVars>
      </dgm:prSet>
      <dgm:spPr/>
    </dgm:pt>
    <dgm:pt modelId="{3C786073-DD4C-4820-A050-8DD5EE7D6313}" type="pres">
      <dgm:prSet presAssocID="{196672F7-7648-4A9C-AC68-0A270F7986B6}" presName="middleBox" presStyleCnt="0"/>
      <dgm:spPr/>
    </dgm:pt>
    <dgm:pt modelId="{FFFA328D-45BB-488A-8313-B3E7979C8E8B}" type="pres">
      <dgm:prSet presAssocID="{196672F7-7648-4A9C-AC68-0A270F7986B6}" presName="middleBoxParent" presStyleLbl="node1" presStyleIdx="1" presStyleCnt="3"/>
      <dgm:spPr/>
    </dgm:pt>
    <dgm:pt modelId="{F5C6621B-0285-4FDD-BBA7-EF0AA7BE1399}" type="pres">
      <dgm:prSet presAssocID="{196672F7-7648-4A9C-AC68-0A270F7986B6}" presName="middleBoxChildren" presStyleCnt="0"/>
      <dgm:spPr/>
    </dgm:pt>
    <dgm:pt modelId="{55DF1069-A7D1-416E-99EE-6815126EFE53}" type="pres">
      <dgm:prSet presAssocID="{EB89A363-2275-48D7-BABE-038A08208C78}" presName="mChild" presStyleLbl="fgAcc1" presStyleIdx="3" presStyleCnt="8">
        <dgm:presLayoutVars>
          <dgm:bulletEnabled val="1"/>
        </dgm:presLayoutVars>
      </dgm:prSet>
      <dgm:spPr/>
    </dgm:pt>
    <dgm:pt modelId="{98F29F98-B011-4227-BE2A-86D7AFDD5A4D}" type="pres">
      <dgm:prSet presAssocID="{13190DAF-E888-4432-9738-CB7D5DAAAF16}" presName="middleSibTrans" presStyleCnt="0"/>
      <dgm:spPr/>
    </dgm:pt>
    <dgm:pt modelId="{24BC6610-27A5-4EC5-8E4D-189E7257C205}" type="pres">
      <dgm:prSet presAssocID="{B69D1F93-29F2-4740-8DC3-5BEE95F8A957}" presName="mChild" presStyleLbl="fgAcc1" presStyleIdx="4" presStyleCnt="8">
        <dgm:presLayoutVars>
          <dgm:bulletEnabled val="1"/>
        </dgm:presLayoutVars>
      </dgm:prSet>
      <dgm:spPr/>
    </dgm:pt>
    <dgm:pt modelId="{6C62B4DA-A69A-4D8B-8FF2-39B710C3FC38}" type="pres">
      <dgm:prSet presAssocID="{0BEDADB5-6647-4C0F-BAC9-53742A3D2D1F}" presName="middleSibTrans" presStyleCnt="0"/>
      <dgm:spPr/>
    </dgm:pt>
    <dgm:pt modelId="{C7F77922-05DE-4D8E-AF15-00275701409D}" type="pres">
      <dgm:prSet presAssocID="{29BB4530-D28B-4A54-8DED-D23296AB0FDD}" presName="mChild" presStyleLbl="fgAcc1" presStyleIdx="5" presStyleCnt="8">
        <dgm:presLayoutVars>
          <dgm:bulletEnabled val="1"/>
        </dgm:presLayoutVars>
      </dgm:prSet>
      <dgm:spPr/>
    </dgm:pt>
    <dgm:pt modelId="{8A4C7632-E941-4279-96D0-8B0AD69B7E91}" type="pres">
      <dgm:prSet presAssocID="{196672F7-7648-4A9C-AC68-0A270F7986B6}" presName="centerBox" presStyleCnt="0"/>
      <dgm:spPr/>
    </dgm:pt>
    <dgm:pt modelId="{12999932-35D0-4A28-80CC-D52FAE12AA26}" type="pres">
      <dgm:prSet presAssocID="{196672F7-7648-4A9C-AC68-0A270F7986B6}" presName="centerBoxParent" presStyleLbl="node1" presStyleIdx="2" presStyleCnt="3"/>
      <dgm:spPr/>
    </dgm:pt>
    <dgm:pt modelId="{ACDACC67-FFF5-4F8B-B098-BCAF23EF50FC}" type="pres">
      <dgm:prSet presAssocID="{196672F7-7648-4A9C-AC68-0A270F7986B6}" presName="centerBoxChildren" presStyleCnt="0"/>
      <dgm:spPr/>
    </dgm:pt>
    <dgm:pt modelId="{2F35BACE-BA20-4DBC-8D22-3B5F60E520C5}" type="pres">
      <dgm:prSet presAssocID="{B86CA681-8475-48F9-8928-2C7892FB7BF4}" presName="cChild" presStyleLbl="fgAcc1" presStyleIdx="6" presStyleCnt="8">
        <dgm:presLayoutVars>
          <dgm:bulletEnabled val="1"/>
        </dgm:presLayoutVars>
      </dgm:prSet>
      <dgm:spPr/>
    </dgm:pt>
    <dgm:pt modelId="{C4C3CB59-F0F0-41EA-B711-BF39F4F08B38}" type="pres">
      <dgm:prSet presAssocID="{27148BF6-0C3E-4273-82A9-6F0BFDE01301}" presName="centerSibTrans" presStyleCnt="0"/>
      <dgm:spPr/>
    </dgm:pt>
    <dgm:pt modelId="{0DA1A085-B09F-4AE8-8574-665B28B76A51}" type="pres">
      <dgm:prSet presAssocID="{252B658D-D019-4491-A17D-4A2D5D670EED}" presName="cChild" presStyleLbl="fgAcc1" presStyleIdx="7" presStyleCnt="8">
        <dgm:presLayoutVars>
          <dgm:bulletEnabled val="1"/>
        </dgm:presLayoutVars>
      </dgm:prSet>
      <dgm:spPr/>
    </dgm:pt>
  </dgm:ptLst>
  <dgm:cxnLst>
    <dgm:cxn modelId="{B4761410-1F5F-4A05-97EF-FE73E4CA2069}" srcId="{D831869D-F263-4787-91FF-08F6F47FB7AC}" destId="{C7305737-0860-45E1-BD3E-E81CA87E95D8}" srcOrd="0" destOrd="0" parTransId="{0E77AC37-9124-452E-A569-83C5D358F2EF}" sibTransId="{8C58C2D9-C621-4E7D-B571-5819C4C17EE6}"/>
    <dgm:cxn modelId="{0322CA19-57CF-4B18-9ABB-5ADB0C59F4FB}" type="presOf" srcId="{252B658D-D019-4491-A17D-4A2D5D670EED}" destId="{0DA1A085-B09F-4AE8-8574-665B28B76A51}" srcOrd="0" destOrd="0" presId="urn:microsoft.com/office/officeart/2005/8/layout/target2"/>
    <dgm:cxn modelId="{2E20902F-93FB-48C1-AE67-B4135B2CB041}" srcId="{D831869D-F263-4787-91FF-08F6F47FB7AC}" destId="{4BF5B54F-A94B-4B45-8851-59028E5ED9C8}" srcOrd="2" destOrd="0" parTransId="{BEAD4802-EEA9-4A23-934C-5BCE602E85D7}" sibTransId="{574D5320-DE41-43BC-8918-B13D404AB9C3}"/>
    <dgm:cxn modelId="{826B753E-3806-4ACC-928C-1018C2ED8BB9}" type="presOf" srcId="{196672F7-7648-4A9C-AC68-0A270F7986B6}" destId="{2E96911C-9C62-43FC-884A-D9FE9371E965}" srcOrd="0" destOrd="0" presId="urn:microsoft.com/office/officeart/2005/8/layout/target2"/>
    <dgm:cxn modelId="{37230565-BD53-48F5-8613-CE1D3E1FE20D}" type="presOf" srcId="{4BF5B54F-A94B-4B45-8851-59028E5ED9C8}" destId="{76D9A07F-4B6B-4E3A-BEDA-97BB0EA6E351}" srcOrd="0" destOrd="0" presId="urn:microsoft.com/office/officeart/2005/8/layout/target2"/>
    <dgm:cxn modelId="{0717C46E-290E-451A-A448-C4E76C0B8B67}" srcId="{410684B3-BCD5-44CB-8BB3-EA3E03017482}" destId="{EB89A363-2275-48D7-BABE-038A08208C78}" srcOrd="0" destOrd="0" parTransId="{9ABC456F-568C-431D-ADF2-321B72848832}" sibTransId="{13190DAF-E888-4432-9738-CB7D5DAAAF16}"/>
    <dgm:cxn modelId="{8E0D1851-6205-4C05-8E55-1470E9C8A3B8}" srcId="{196672F7-7648-4A9C-AC68-0A270F7986B6}" destId="{17D1715D-9EAA-4F8E-B561-98B4671D404E}" srcOrd="2" destOrd="0" parTransId="{536C3656-8CF1-474F-A708-98B622A9F5F3}" sibTransId="{DC15407B-87DC-4A0D-8D46-03990D3F2733}"/>
    <dgm:cxn modelId="{301FF451-EE8C-4957-916B-1948C708386D}" type="presOf" srcId="{410684B3-BCD5-44CB-8BB3-EA3E03017482}" destId="{FFFA328D-45BB-488A-8313-B3E7979C8E8B}" srcOrd="0" destOrd="0" presId="urn:microsoft.com/office/officeart/2005/8/layout/target2"/>
    <dgm:cxn modelId="{743AC472-944B-49DA-BFF9-16AA775410E1}" srcId="{D831869D-F263-4787-91FF-08F6F47FB7AC}" destId="{4429FCF1-DF02-44E0-80FE-098B60DD39A2}" srcOrd="1" destOrd="0" parTransId="{D6DFF8F2-B686-475C-9247-3FF48B734748}" sibTransId="{46270D25-A210-4352-BBA5-27DEE26B6206}"/>
    <dgm:cxn modelId="{53F7D573-4150-43C7-8972-5229F76D038B}" srcId="{410684B3-BCD5-44CB-8BB3-EA3E03017482}" destId="{29BB4530-D28B-4A54-8DED-D23296AB0FDD}" srcOrd="2" destOrd="0" parTransId="{F83F3C58-CCC6-47C8-BF7B-DC99EDC3B6C6}" sibTransId="{2F6367A0-2976-4CFD-8406-D26F5ECB6AE8}"/>
    <dgm:cxn modelId="{1AFA2877-6DF1-4237-97B4-A4BD8BED33BB}" type="presOf" srcId="{EB89A363-2275-48D7-BABE-038A08208C78}" destId="{55DF1069-A7D1-416E-99EE-6815126EFE53}" srcOrd="0" destOrd="0" presId="urn:microsoft.com/office/officeart/2005/8/layout/target2"/>
    <dgm:cxn modelId="{C017D37C-97F4-48AF-B679-068DD632A675}" srcId="{196672F7-7648-4A9C-AC68-0A270F7986B6}" destId="{D831869D-F263-4787-91FF-08F6F47FB7AC}" srcOrd="0" destOrd="0" parTransId="{45EF3B33-1901-49ED-8BD5-60318198026E}" sibTransId="{9EE38A56-4411-4CCB-AB99-9AF474ADEBDF}"/>
    <dgm:cxn modelId="{48847A87-68E1-4B83-A082-9EB6775740FC}" type="presOf" srcId="{17D1715D-9EAA-4F8E-B561-98B4671D404E}" destId="{12999932-35D0-4A28-80CC-D52FAE12AA26}" srcOrd="0" destOrd="0" presId="urn:microsoft.com/office/officeart/2005/8/layout/target2"/>
    <dgm:cxn modelId="{0D564392-BE6C-4EEC-85CA-DF0302A68B8C}" srcId="{17D1715D-9EAA-4F8E-B561-98B4671D404E}" destId="{252B658D-D019-4491-A17D-4A2D5D670EED}" srcOrd="1" destOrd="0" parTransId="{F7CC56EC-D39B-4C51-9AB8-92C5E4A6F583}" sibTransId="{BE445702-3244-4255-8023-42E615B0CB7B}"/>
    <dgm:cxn modelId="{5C48D7A4-7BAD-4BA7-80EA-ED06A6AB9B66}" srcId="{196672F7-7648-4A9C-AC68-0A270F7986B6}" destId="{410684B3-BCD5-44CB-8BB3-EA3E03017482}" srcOrd="1" destOrd="0" parTransId="{59E11029-552D-431E-BFD6-AB228D6EACC9}" sibTransId="{7BF62929-4D8B-4F08-B903-19D3C158FAB4}"/>
    <dgm:cxn modelId="{4ABF1BB7-109F-43F5-98DD-AF54090B65B3}" type="presOf" srcId="{B69D1F93-29F2-4740-8DC3-5BEE95F8A957}" destId="{24BC6610-27A5-4EC5-8E4D-189E7257C205}" srcOrd="0" destOrd="0" presId="urn:microsoft.com/office/officeart/2005/8/layout/target2"/>
    <dgm:cxn modelId="{9713ACD9-53A0-4CD3-9113-2500329D0373}" srcId="{17D1715D-9EAA-4F8E-B561-98B4671D404E}" destId="{B86CA681-8475-48F9-8928-2C7892FB7BF4}" srcOrd="0" destOrd="0" parTransId="{EF445E3B-9483-4691-BBD9-1D01DE4171E3}" sibTransId="{27148BF6-0C3E-4273-82A9-6F0BFDE01301}"/>
    <dgm:cxn modelId="{57BE4DDC-5A5F-42E7-88FE-491F90FC422C}" type="presOf" srcId="{4429FCF1-DF02-44E0-80FE-098B60DD39A2}" destId="{F06F45D5-1386-48B4-A5BA-85ABB7ED42B8}" srcOrd="0" destOrd="0" presId="urn:microsoft.com/office/officeart/2005/8/layout/target2"/>
    <dgm:cxn modelId="{48DDFAE5-89B6-4C1C-B368-A451FE6EAE4D}" type="presOf" srcId="{C7305737-0860-45E1-BD3E-E81CA87E95D8}" destId="{C0D139B0-5556-4933-BE68-6F303BAEE69D}" srcOrd="0" destOrd="0" presId="urn:microsoft.com/office/officeart/2005/8/layout/target2"/>
    <dgm:cxn modelId="{F06829EA-9A55-42B4-9DB1-C5D1737CABAF}" srcId="{410684B3-BCD5-44CB-8BB3-EA3E03017482}" destId="{B69D1F93-29F2-4740-8DC3-5BEE95F8A957}" srcOrd="1" destOrd="0" parTransId="{8811700E-42DB-4700-B64B-79E259ED4865}" sibTransId="{0BEDADB5-6647-4C0F-BAC9-53742A3D2D1F}"/>
    <dgm:cxn modelId="{D1CCD7F5-2414-4ADA-81EE-A86538BE9AA9}" type="presOf" srcId="{D831869D-F263-4787-91FF-08F6F47FB7AC}" destId="{4CBC6E70-D8D1-4AC3-837A-5C19D510269E}" srcOrd="0" destOrd="0" presId="urn:microsoft.com/office/officeart/2005/8/layout/target2"/>
    <dgm:cxn modelId="{08934EF8-F0ED-4370-BB9C-58967633874D}" type="presOf" srcId="{B86CA681-8475-48F9-8928-2C7892FB7BF4}" destId="{2F35BACE-BA20-4DBC-8D22-3B5F60E520C5}" srcOrd="0" destOrd="0" presId="urn:microsoft.com/office/officeart/2005/8/layout/target2"/>
    <dgm:cxn modelId="{9AC79CFA-B25F-4121-BBF3-B3C4E60C569D}" type="presOf" srcId="{29BB4530-D28B-4A54-8DED-D23296AB0FDD}" destId="{C7F77922-05DE-4D8E-AF15-00275701409D}" srcOrd="0" destOrd="0" presId="urn:microsoft.com/office/officeart/2005/8/layout/target2"/>
    <dgm:cxn modelId="{A8FD8B26-26E7-4C6A-9F96-3232D14C3D86}" type="presParOf" srcId="{2E96911C-9C62-43FC-884A-D9FE9371E965}" destId="{9FF0B9F4-F29F-4A18-A669-C3C43E1F5718}" srcOrd="0" destOrd="0" presId="urn:microsoft.com/office/officeart/2005/8/layout/target2"/>
    <dgm:cxn modelId="{41E2005F-733F-4E8C-B5AE-C03C4DBDECA3}" type="presParOf" srcId="{9FF0B9F4-F29F-4A18-A669-C3C43E1F5718}" destId="{4CBC6E70-D8D1-4AC3-837A-5C19D510269E}" srcOrd="0" destOrd="0" presId="urn:microsoft.com/office/officeart/2005/8/layout/target2"/>
    <dgm:cxn modelId="{17A02BE0-7E00-4163-B417-547DEF77FBD3}" type="presParOf" srcId="{9FF0B9F4-F29F-4A18-A669-C3C43E1F5718}" destId="{BCE1EA50-15B8-4F03-AD4B-D41B887D0AFC}" srcOrd="1" destOrd="0" presId="urn:microsoft.com/office/officeart/2005/8/layout/target2"/>
    <dgm:cxn modelId="{127B2C71-4EAC-4105-9E89-A9AC8F314B89}" type="presParOf" srcId="{BCE1EA50-15B8-4F03-AD4B-D41B887D0AFC}" destId="{C0D139B0-5556-4933-BE68-6F303BAEE69D}" srcOrd="0" destOrd="0" presId="urn:microsoft.com/office/officeart/2005/8/layout/target2"/>
    <dgm:cxn modelId="{682F6817-7B78-44CF-BA54-8F0F7F5F55E4}" type="presParOf" srcId="{BCE1EA50-15B8-4F03-AD4B-D41B887D0AFC}" destId="{93E625AC-9B06-46A3-A6E4-E47426A648D2}" srcOrd="1" destOrd="0" presId="urn:microsoft.com/office/officeart/2005/8/layout/target2"/>
    <dgm:cxn modelId="{2CAED28D-7246-4E67-AD18-0B7C582E458D}" type="presParOf" srcId="{BCE1EA50-15B8-4F03-AD4B-D41B887D0AFC}" destId="{F06F45D5-1386-48B4-A5BA-85ABB7ED42B8}" srcOrd="2" destOrd="0" presId="urn:microsoft.com/office/officeart/2005/8/layout/target2"/>
    <dgm:cxn modelId="{C1EACEA8-63F3-40F1-BD08-91933D7BC78D}" type="presParOf" srcId="{BCE1EA50-15B8-4F03-AD4B-D41B887D0AFC}" destId="{AB66B47B-DCCE-415B-9703-D2AC1E03458A}" srcOrd="3" destOrd="0" presId="urn:microsoft.com/office/officeart/2005/8/layout/target2"/>
    <dgm:cxn modelId="{576D6D81-0ADB-4A4F-9D44-E6FE207FC980}" type="presParOf" srcId="{BCE1EA50-15B8-4F03-AD4B-D41B887D0AFC}" destId="{76D9A07F-4B6B-4E3A-BEDA-97BB0EA6E351}" srcOrd="4" destOrd="0" presId="urn:microsoft.com/office/officeart/2005/8/layout/target2"/>
    <dgm:cxn modelId="{FFFA9C07-A9F3-4DD7-B8C9-931C26F49F9C}" type="presParOf" srcId="{2E96911C-9C62-43FC-884A-D9FE9371E965}" destId="{3C786073-DD4C-4820-A050-8DD5EE7D6313}" srcOrd="1" destOrd="0" presId="urn:microsoft.com/office/officeart/2005/8/layout/target2"/>
    <dgm:cxn modelId="{4873879A-A964-4852-B91F-71C8F6C04484}" type="presParOf" srcId="{3C786073-DD4C-4820-A050-8DD5EE7D6313}" destId="{FFFA328D-45BB-488A-8313-B3E7979C8E8B}" srcOrd="0" destOrd="0" presId="urn:microsoft.com/office/officeart/2005/8/layout/target2"/>
    <dgm:cxn modelId="{40FA83BF-9E25-454A-ACFE-C8654CE1A389}" type="presParOf" srcId="{3C786073-DD4C-4820-A050-8DD5EE7D6313}" destId="{F5C6621B-0285-4FDD-BBA7-EF0AA7BE1399}" srcOrd="1" destOrd="0" presId="urn:microsoft.com/office/officeart/2005/8/layout/target2"/>
    <dgm:cxn modelId="{2E7AAD73-A1BA-4B29-92EE-A44839228905}" type="presParOf" srcId="{F5C6621B-0285-4FDD-BBA7-EF0AA7BE1399}" destId="{55DF1069-A7D1-416E-99EE-6815126EFE53}" srcOrd="0" destOrd="0" presId="urn:microsoft.com/office/officeart/2005/8/layout/target2"/>
    <dgm:cxn modelId="{DBFF2B25-6DA7-43B3-B813-9528B74C9CC4}" type="presParOf" srcId="{F5C6621B-0285-4FDD-BBA7-EF0AA7BE1399}" destId="{98F29F98-B011-4227-BE2A-86D7AFDD5A4D}" srcOrd="1" destOrd="0" presId="urn:microsoft.com/office/officeart/2005/8/layout/target2"/>
    <dgm:cxn modelId="{53023875-2BBE-4796-85B2-574C810FBDE0}" type="presParOf" srcId="{F5C6621B-0285-4FDD-BBA7-EF0AA7BE1399}" destId="{24BC6610-27A5-4EC5-8E4D-189E7257C205}" srcOrd="2" destOrd="0" presId="urn:microsoft.com/office/officeart/2005/8/layout/target2"/>
    <dgm:cxn modelId="{740D8710-240F-484D-B6A6-20C9A2F04EE6}" type="presParOf" srcId="{F5C6621B-0285-4FDD-BBA7-EF0AA7BE1399}" destId="{6C62B4DA-A69A-4D8B-8FF2-39B710C3FC38}" srcOrd="3" destOrd="0" presId="urn:microsoft.com/office/officeart/2005/8/layout/target2"/>
    <dgm:cxn modelId="{EF760637-DDD0-4BE6-B02F-3CFFF62FC3C4}" type="presParOf" srcId="{F5C6621B-0285-4FDD-BBA7-EF0AA7BE1399}" destId="{C7F77922-05DE-4D8E-AF15-00275701409D}" srcOrd="4" destOrd="0" presId="urn:microsoft.com/office/officeart/2005/8/layout/target2"/>
    <dgm:cxn modelId="{9B0C208C-7410-4932-8A52-1574F0ABD2D9}" type="presParOf" srcId="{2E96911C-9C62-43FC-884A-D9FE9371E965}" destId="{8A4C7632-E941-4279-96D0-8B0AD69B7E91}" srcOrd="2" destOrd="0" presId="urn:microsoft.com/office/officeart/2005/8/layout/target2"/>
    <dgm:cxn modelId="{C92BDF4C-B9E8-44CE-9703-3E57721BDC69}" type="presParOf" srcId="{8A4C7632-E941-4279-96D0-8B0AD69B7E91}" destId="{12999932-35D0-4A28-80CC-D52FAE12AA26}" srcOrd="0" destOrd="0" presId="urn:microsoft.com/office/officeart/2005/8/layout/target2"/>
    <dgm:cxn modelId="{5C237698-5117-46D0-851F-788A99C17CF8}" type="presParOf" srcId="{8A4C7632-E941-4279-96D0-8B0AD69B7E91}" destId="{ACDACC67-FFF5-4F8B-B098-BCAF23EF50FC}" srcOrd="1" destOrd="0" presId="urn:microsoft.com/office/officeart/2005/8/layout/target2"/>
    <dgm:cxn modelId="{150497DE-D51B-4833-A9F9-662EAB86D75B}" type="presParOf" srcId="{ACDACC67-FFF5-4F8B-B098-BCAF23EF50FC}" destId="{2F35BACE-BA20-4DBC-8D22-3B5F60E520C5}" srcOrd="0" destOrd="0" presId="urn:microsoft.com/office/officeart/2005/8/layout/target2"/>
    <dgm:cxn modelId="{585FD66C-55E9-4475-B5BF-F222C378D471}" type="presParOf" srcId="{ACDACC67-FFF5-4F8B-B098-BCAF23EF50FC}" destId="{C4C3CB59-F0F0-41EA-B711-BF39F4F08B38}" srcOrd="1" destOrd="0" presId="urn:microsoft.com/office/officeart/2005/8/layout/target2"/>
    <dgm:cxn modelId="{758ACFEA-B4CC-4D36-93CF-558931C8A3A9}" type="presParOf" srcId="{ACDACC67-FFF5-4F8B-B098-BCAF23EF50FC}" destId="{0DA1A085-B09F-4AE8-8574-665B28B76A51}"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600F3-6934-411B-AB1D-7B9BE0913095}">
      <dsp:nvSpPr>
        <dsp:cNvPr id="0" name=""/>
        <dsp:cNvSpPr/>
      </dsp:nvSpPr>
      <dsp:spPr>
        <a:xfrm>
          <a:off x="5291" y="14762"/>
          <a:ext cx="3136398" cy="94091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845" tIns="247845" rIns="247845" bIns="247845" numCol="1" spcCol="1270" anchor="ctr" anchorCtr="0">
          <a:noAutofit/>
        </a:bodyPr>
        <a:lstStyle/>
        <a:p>
          <a:pPr marL="0" lvl="0" indent="0" algn="ctr" defTabSz="1377950">
            <a:lnSpc>
              <a:spcPct val="90000"/>
            </a:lnSpc>
            <a:spcBef>
              <a:spcPct val="0"/>
            </a:spcBef>
            <a:spcAft>
              <a:spcPct val="35000"/>
            </a:spcAft>
            <a:buNone/>
          </a:pPr>
          <a:r>
            <a:rPr lang="es-CR" sz="3100" kern="1200" dirty="0"/>
            <a:t>Oral </a:t>
          </a:r>
        </a:p>
      </dsp:txBody>
      <dsp:txXfrm>
        <a:off x="5291" y="14762"/>
        <a:ext cx="3136398" cy="940919"/>
      </dsp:txXfrm>
    </dsp:sp>
    <dsp:sp modelId="{A5137B8C-11B8-42EA-9507-4984C02CB1E7}">
      <dsp:nvSpPr>
        <dsp:cNvPr id="0" name=""/>
        <dsp:cNvSpPr/>
      </dsp:nvSpPr>
      <dsp:spPr>
        <a:xfrm>
          <a:off x="5291" y="955682"/>
          <a:ext cx="3136398" cy="427624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806" tIns="309806" rIns="309806" bIns="30980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s-CR" sz="3200" kern="1200" dirty="0"/>
            <a:t>-Todas las actividades</a:t>
          </a:r>
        </a:p>
        <a:p>
          <a:pPr marL="0" lvl="0" algn="l" defTabSz="1022350">
            <a:lnSpc>
              <a:spcPct val="90000"/>
            </a:lnSpc>
            <a:spcBef>
              <a:spcPct val="0"/>
            </a:spcBef>
            <a:spcAft>
              <a:spcPct val="35000"/>
            </a:spcAft>
            <a:buFont typeface="Arial" panose="020B0604020202020204" pitchFamily="34" charset="0"/>
            <a:buNone/>
          </a:pPr>
          <a:endParaRPr lang="es-CR" sz="3200" kern="1200" dirty="0">
            <a:solidFill>
              <a:prstClr val="black">
                <a:hueOff val="0"/>
                <a:satOff val="0"/>
                <a:lumOff val="0"/>
                <a:alphaOff val="0"/>
              </a:prstClr>
            </a:solidFill>
            <a:latin typeface="Century Gothic" panose="020B0502020202020204"/>
            <a:ea typeface="+mn-ea"/>
            <a:cs typeface="+mn-cs"/>
          </a:endParaRPr>
        </a:p>
        <a:p>
          <a:pPr marL="0" lvl="0" algn="l" defTabSz="1022350">
            <a:lnSpc>
              <a:spcPct val="90000"/>
            </a:lnSpc>
            <a:spcBef>
              <a:spcPct val="0"/>
            </a:spcBef>
            <a:spcAft>
              <a:spcPct val="35000"/>
            </a:spcAft>
            <a:buFont typeface="Arial" panose="020B0604020202020204" pitchFamily="34" charset="0"/>
            <a:buNone/>
          </a:pPr>
          <a:r>
            <a:rPr lang="es-CR" sz="3200" kern="1200" dirty="0">
              <a:solidFill>
                <a:prstClr val="black">
                  <a:hueOff val="0"/>
                  <a:satOff val="0"/>
                  <a:lumOff val="0"/>
                  <a:alphaOff val="0"/>
                </a:prstClr>
              </a:solidFill>
              <a:latin typeface="Century Gothic" panose="020B0502020202020204"/>
              <a:ea typeface="+mn-ea"/>
              <a:cs typeface="+mn-cs"/>
            </a:rPr>
            <a:t>-Profesional lo registra en la nota</a:t>
          </a:r>
        </a:p>
        <a:p>
          <a:pPr marL="0" lvl="0" indent="0" algn="l" defTabSz="1022350">
            <a:lnSpc>
              <a:spcPct val="90000"/>
            </a:lnSpc>
            <a:spcBef>
              <a:spcPct val="0"/>
            </a:spcBef>
            <a:spcAft>
              <a:spcPct val="35000"/>
            </a:spcAft>
            <a:buNone/>
          </a:pPr>
          <a:endParaRPr lang="es-CR" sz="3600" kern="1200" dirty="0"/>
        </a:p>
      </dsp:txBody>
      <dsp:txXfrm>
        <a:off x="5291" y="955682"/>
        <a:ext cx="3136398" cy="4276242"/>
      </dsp:txXfrm>
    </dsp:sp>
    <dsp:sp modelId="{9CC973B5-C73B-45B7-B384-DD545C56BBD2}">
      <dsp:nvSpPr>
        <dsp:cNvPr id="0" name=""/>
        <dsp:cNvSpPr/>
      </dsp:nvSpPr>
      <dsp:spPr>
        <a:xfrm>
          <a:off x="3249584" y="14762"/>
          <a:ext cx="3136398" cy="940919"/>
        </a:xfrm>
        <a:prstGeom prst="rect">
          <a:avLst/>
        </a:prstGeom>
        <a:gradFill rotWithShape="0">
          <a:gsLst>
            <a:gs pos="0">
              <a:schemeClr val="accent2">
                <a:hueOff val="-838123"/>
                <a:satOff val="-9658"/>
                <a:lumOff val="2159"/>
                <a:alphaOff val="0"/>
                <a:tint val="98000"/>
                <a:lumMod val="114000"/>
              </a:schemeClr>
            </a:gs>
            <a:gs pos="100000">
              <a:schemeClr val="accent2">
                <a:hueOff val="-838123"/>
                <a:satOff val="-9658"/>
                <a:lumOff val="2159"/>
                <a:alphaOff val="0"/>
                <a:shade val="90000"/>
                <a:lumMod val="84000"/>
              </a:schemeClr>
            </a:gs>
          </a:gsLst>
          <a:lin ang="5400000" scaled="0"/>
        </a:gradFill>
        <a:ln w="9525" cap="rnd" cmpd="sng" algn="ctr">
          <a:solidFill>
            <a:schemeClr val="accent2">
              <a:hueOff val="-838123"/>
              <a:satOff val="-9658"/>
              <a:lumOff val="2159"/>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845" tIns="247845" rIns="247845" bIns="247845" numCol="1" spcCol="1270" anchor="ctr" anchorCtr="0">
          <a:noAutofit/>
        </a:bodyPr>
        <a:lstStyle/>
        <a:p>
          <a:pPr marL="0" lvl="0" indent="0" algn="ctr" defTabSz="1377950">
            <a:lnSpc>
              <a:spcPct val="90000"/>
            </a:lnSpc>
            <a:spcBef>
              <a:spcPct val="0"/>
            </a:spcBef>
            <a:spcAft>
              <a:spcPct val="35000"/>
            </a:spcAft>
            <a:buNone/>
          </a:pPr>
          <a:r>
            <a:rPr lang="es-CR" sz="3100" kern="1200" dirty="0"/>
            <a:t>Escrito </a:t>
          </a:r>
        </a:p>
      </dsp:txBody>
      <dsp:txXfrm>
        <a:off x="3249584" y="14762"/>
        <a:ext cx="3136398" cy="940919"/>
      </dsp:txXfrm>
    </dsp:sp>
    <dsp:sp modelId="{46EE70C6-581E-4FD6-9200-2EC8C1407A63}">
      <dsp:nvSpPr>
        <dsp:cNvPr id="0" name=""/>
        <dsp:cNvSpPr/>
      </dsp:nvSpPr>
      <dsp:spPr>
        <a:xfrm>
          <a:off x="3249584" y="955682"/>
          <a:ext cx="3136398" cy="4276242"/>
        </a:xfrm>
        <a:prstGeom prst="rect">
          <a:avLst/>
        </a:prstGeom>
        <a:solidFill>
          <a:schemeClr val="accent2">
            <a:tint val="40000"/>
            <a:alpha val="90000"/>
            <a:hueOff val="-1452578"/>
            <a:satOff val="-133"/>
            <a:lumOff val="39"/>
            <a:alphaOff val="0"/>
          </a:schemeClr>
        </a:solidFill>
        <a:ln w="9525" cap="rnd" cmpd="sng" algn="ctr">
          <a:solidFill>
            <a:schemeClr val="accent2">
              <a:tint val="40000"/>
              <a:alpha val="90000"/>
              <a:hueOff val="-1452578"/>
              <a:satOff val="-133"/>
              <a:lumOff val="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806" tIns="309806" rIns="309806" bIns="30980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R" sz="2400" kern="1200" dirty="0">
              <a:solidFill>
                <a:prstClr val="black">
                  <a:hueOff val="0"/>
                  <a:satOff val="0"/>
                  <a:lumOff val="0"/>
                  <a:alphaOff val="0"/>
                </a:prstClr>
              </a:solidFill>
              <a:latin typeface="Century Gothic" panose="020B0502020202020204"/>
              <a:ea typeface="+mn-ea"/>
              <a:cs typeface="+mn-cs"/>
            </a:rPr>
            <a:t>-</a:t>
          </a:r>
          <a:r>
            <a:rPr lang="es-CR" sz="3200" kern="1200" dirty="0">
              <a:solidFill>
                <a:prstClr val="black">
                  <a:hueOff val="0"/>
                  <a:satOff val="0"/>
                  <a:lumOff val="0"/>
                  <a:alphaOff val="0"/>
                </a:prstClr>
              </a:solidFill>
              <a:latin typeface="Century Gothic" panose="020B0502020202020204"/>
              <a:ea typeface="+mn-ea"/>
              <a:cs typeface="+mn-cs"/>
            </a:rPr>
            <a:t>En </a:t>
          </a:r>
          <a:r>
            <a:rPr lang="es-CR" sz="2400" kern="1200" dirty="0">
              <a:solidFill>
                <a:prstClr val="black">
                  <a:hueOff val="0"/>
                  <a:satOff val="0"/>
                  <a:lumOff val="0"/>
                  <a:alphaOff val="0"/>
                </a:prstClr>
              </a:solidFill>
              <a:latin typeface="Century Gothic" panose="020B0502020202020204"/>
              <a:ea typeface="+mn-ea"/>
              <a:cs typeface="+mn-cs"/>
            </a:rPr>
            <a:t>procedimientos</a:t>
          </a:r>
          <a:r>
            <a:rPr lang="es-CR" sz="3200" kern="1200" dirty="0">
              <a:solidFill>
                <a:prstClr val="black">
                  <a:hueOff val="0"/>
                  <a:satOff val="0"/>
                  <a:lumOff val="0"/>
                  <a:alphaOff val="0"/>
                </a:prstClr>
              </a:solidFill>
              <a:latin typeface="Century Gothic" panose="020B0502020202020204"/>
              <a:ea typeface="+mn-ea"/>
              <a:cs typeface="+mn-cs"/>
            </a:rPr>
            <a:t> establecidos</a:t>
          </a:r>
        </a:p>
        <a:p>
          <a:pPr marL="0" lvl="0" algn="l" defTabSz="1022350">
            <a:lnSpc>
              <a:spcPct val="90000"/>
            </a:lnSpc>
            <a:spcBef>
              <a:spcPct val="0"/>
            </a:spcBef>
            <a:spcAft>
              <a:spcPct val="35000"/>
            </a:spcAft>
            <a:buNone/>
          </a:pPr>
          <a:endParaRPr lang="es-CR" sz="3200" kern="1200" dirty="0">
            <a:solidFill>
              <a:prstClr val="black">
                <a:hueOff val="0"/>
                <a:satOff val="0"/>
                <a:lumOff val="0"/>
                <a:alphaOff val="0"/>
              </a:prstClr>
            </a:solidFill>
            <a:latin typeface="Century Gothic" panose="020B0502020202020204"/>
            <a:ea typeface="+mn-ea"/>
            <a:cs typeface="+mn-cs"/>
          </a:endParaRPr>
        </a:p>
        <a:p>
          <a:pPr marL="0" lvl="0" algn="l" defTabSz="1022350">
            <a:lnSpc>
              <a:spcPct val="90000"/>
            </a:lnSpc>
            <a:spcBef>
              <a:spcPct val="0"/>
            </a:spcBef>
            <a:spcAft>
              <a:spcPct val="35000"/>
            </a:spcAft>
            <a:buNone/>
          </a:pPr>
          <a:r>
            <a:rPr lang="es-CR" sz="3200" kern="1200" dirty="0">
              <a:solidFill>
                <a:prstClr val="black">
                  <a:hueOff val="0"/>
                  <a:satOff val="0"/>
                  <a:lumOff val="0"/>
                  <a:alphaOff val="0"/>
                </a:prstClr>
              </a:solidFill>
              <a:latin typeface="Century Gothic" panose="020B0502020202020204"/>
              <a:ea typeface="+mn-ea"/>
              <a:cs typeface="+mn-cs"/>
            </a:rPr>
            <a:t>-Se utilizan formularios.</a:t>
          </a:r>
        </a:p>
      </dsp:txBody>
      <dsp:txXfrm>
        <a:off x="3249584" y="955682"/>
        <a:ext cx="3136398" cy="4276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2907-E3A6-4199-B857-41058D362367}">
      <dsp:nvSpPr>
        <dsp:cNvPr id="0" name=""/>
        <dsp:cNvSpPr/>
      </dsp:nvSpPr>
      <dsp:spPr>
        <a:xfrm>
          <a:off x="686390" y="78261"/>
          <a:ext cx="5018493" cy="5018493"/>
        </a:xfrm>
        <a:prstGeom prst="circularArrow">
          <a:avLst>
            <a:gd name="adj1" fmla="val 5544"/>
            <a:gd name="adj2" fmla="val 330680"/>
            <a:gd name="adj3" fmla="val 13806699"/>
            <a:gd name="adj4" fmla="val 1736726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30C7F-BD2B-4D01-83AD-43EE87A72BF4}">
      <dsp:nvSpPr>
        <dsp:cNvPr id="0" name=""/>
        <dsp:cNvSpPr/>
      </dsp:nvSpPr>
      <dsp:spPr>
        <a:xfrm>
          <a:off x="2036282" y="107943"/>
          <a:ext cx="2318709" cy="1159354"/>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b="0" i="0" kern="1200" dirty="0"/>
            <a:t>Usuarios</a:t>
          </a:r>
          <a:endParaRPr lang="es-CR" sz="2600" kern="1200" dirty="0"/>
        </a:p>
      </dsp:txBody>
      <dsp:txXfrm>
        <a:off x="2092877" y="164538"/>
        <a:ext cx="2205519" cy="1046164"/>
      </dsp:txXfrm>
    </dsp:sp>
    <dsp:sp modelId="{35607E85-967E-40CF-A575-354BF8181463}">
      <dsp:nvSpPr>
        <dsp:cNvPr id="0" name=""/>
        <dsp:cNvSpPr/>
      </dsp:nvSpPr>
      <dsp:spPr>
        <a:xfrm>
          <a:off x="4071621" y="1586703"/>
          <a:ext cx="2318709" cy="1159354"/>
        </a:xfrm>
        <a:prstGeom prst="roundRect">
          <a:avLst/>
        </a:prstGeom>
        <a:solidFill>
          <a:schemeClr val="accent2">
            <a:hueOff val="-209531"/>
            <a:satOff val="-2415"/>
            <a:lumOff val="5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b="0" i="0" kern="1200"/>
            <a:t>Funcionarios</a:t>
          </a:r>
          <a:endParaRPr lang="es-CR" sz="2600" kern="1200"/>
        </a:p>
      </dsp:txBody>
      <dsp:txXfrm>
        <a:off x="4128216" y="1643298"/>
        <a:ext cx="2205519" cy="1046164"/>
      </dsp:txXfrm>
    </dsp:sp>
    <dsp:sp modelId="{3F047397-9E12-4567-ADAF-96F809916DD7}">
      <dsp:nvSpPr>
        <dsp:cNvPr id="0" name=""/>
        <dsp:cNvSpPr/>
      </dsp:nvSpPr>
      <dsp:spPr>
        <a:xfrm>
          <a:off x="3294191" y="3979388"/>
          <a:ext cx="2318709" cy="1159354"/>
        </a:xfrm>
        <a:prstGeom prst="roundRect">
          <a:avLst/>
        </a:prstGeom>
        <a:solidFill>
          <a:schemeClr val="accent2">
            <a:hueOff val="-419062"/>
            <a:satOff val="-4829"/>
            <a:lumOff val="107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b="0" i="0" kern="1200"/>
            <a:t>Expedientes</a:t>
          </a:r>
          <a:endParaRPr lang="es-CR" sz="2600" kern="1200"/>
        </a:p>
      </dsp:txBody>
      <dsp:txXfrm>
        <a:off x="3350786" y="4035983"/>
        <a:ext cx="2205519" cy="1046164"/>
      </dsp:txXfrm>
    </dsp:sp>
    <dsp:sp modelId="{AAADDC06-5466-49B6-B72B-5446FC42970C}">
      <dsp:nvSpPr>
        <dsp:cNvPr id="0" name=""/>
        <dsp:cNvSpPr/>
      </dsp:nvSpPr>
      <dsp:spPr>
        <a:xfrm>
          <a:off x="778373" y="3979388"/>
          <a:ext cx="2318709" cy="1159354"/>
        </a:xfrm>
        <a:prstGeom prst="roundRect">
          <a:avLst/>
        </a:prstGeom>
        <a:solidFill>
          <a:schemeClr val="accent2">
            <a:hueOff val="-628592"/>
            <a:satOff val="-7244"/>
            <a:lumOff val="161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b="0" i="0" kern="1200" dirty="0"/>
            <a:t>Divulgación</a:t>
          </a:r>
          <a:endParaRPr lang="es-CR" sz="2600" kern="1200" dirty="0"/>
        </a:p>
      </dsp:txBody>
      <dsp:txXfrm>
        <a:off x="834968" y="4035983"/>
        <a:ext cx="2205519" cy="1046164"/>
      </dsp:txXfrm>
    </dsp:sp>
    <dsp:sp modelId="{BF3E47BF-C853-4B7B-8EB7-FF542C902988}">
      <dsp:nvSpPr>
        <dsp:cNvPr id="0" name=""/>
        <dsp:cNvSpPr/>
      </dsp:nvSpPr>
      <dsp:spPr>
        <a:xfrm>
          <a:off x="943" y="1586703"/>
          <a:ext cx="2318709" cy="1159354"/>
        </a:xfrm>
        <a:prstGeom prst="roundRect">
          <a:avLst/>
        </a:prstGeom>
        <a:solidFill>
          <a:schemeClr val="accent2">
            <a:hueOff val="-838123"/>
            <a:satOff val="-9658"/>
            <a:lumOff val="215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kern="1200" dirty="0"/>
            <a:t>Área de Bioética</a:t>
          </a:r>
        </a:p>
      </dsp:txBody>
      <dsp:txXfrm>
        <a:off x="57538" y="1643298"/>
        <a:ext cx="2205519" cy="1046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C6E70-D8D1-4AC3-837A-5C19D510269E}">
      <dsp:nvSpPr>
        <dsp:cNvPr id="0" name=""/>
        <dsp:cNvSpPr/>
      </dsp:nvSpPr>
      <dsp:spPr>
        <a:xfrm>
          <a:off x="0" y="0"/>
          <a:ext cx="11195824" cy="4837112"/>
        </a:xfrm>
        <a:prstGeom prst="roundRect">
          <a:avLst>
            <a:gd name="adj" fmla="val 85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3754136" numCol="1" spcCol="1270" anchor="t" anchorCtr="0">
          <a:noAutofit/>
        </a:bodyPr>
        <a:lstStyle/>
        <a:p>
          <a:pPr marL="0" lvl="0" indent="0" algn="l" defTabSz="1689100">
            <a:lnSpc>
              <a:spcPct val="90000"/>
            </a:lnSpc>
            <a:spcBef>
              <a:spcPct val="0"/>
            </a:spcBef>
            <a:spcAft>
              <a:spcPct val="35000"/>
            </a:spcAft>
            <a:buNone/>
          </a:pPr>
          <a:r>
            <a:rPr lang="es-CR" sz="3800" kern="1200" dirty="0"/>
            <a:t>Formularios específicos </a:t>
          </a:r>
        </a:p>
      </dsp:txBody>
      <dsp:txXfrm>
        <a:off x="120423" y="120423"/>
        <a:ext cx="10954978" cy="4596266"/>
      </dsp:txXfrm>
    </dsp:sp>
    <dsp:sp modelId="{C0D139B0-5556-4933-BE68-6F303BAEE69D}">
      <dsp:nvSpPr>
        <dsp:cNvPr id="0" name=""/>
        <dsp:cNvSpPr/>
      </dsp:nvSpPr>
      <dsp:spPr>
        <a:xfrm>
          <a:off x="279895" y="1209278"/>
          <a:ext cx="1679373" cy="109118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Centros Especializados</a:t>
          </a:r>
        </a:p>
      </dsp:txBody>
      <dsp:txXfrm>
        <a:off x="313453" y="1242836"/>
        <a:ext cx="1612257" cy="1024068"/>
      </dsp:txXfrm>
    </dsp:sp>
    <dsp:sp modelId="{F06F45D5-1386-48B4-A5BA-85ABB7ED42B8}">
      <dsp:nvSpPr>
        <dsp:cNvPr id="0" name=""/>
        <dsp:cNvSpPr/>
      </dsp:nvSpPr>
      <dsp:spPr>
        <a:xfrm>
          <a:off x="279895" y="2354582"/>
          <a:ext cx="1679373" cy="109118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Hospitales Nacionales</a:t>
          </a:r>
        </a:p>
      </dsp:txBody>
      <dsp:txXfrm>
        <a:off x="313453" y="2388140"/>
        <a:ext cx="1612257" cy="1024068"/>
      </dsp:txXfrm>
    </dsp:sp>
    <dsp:sp modelId="{76D9A07F-4B6B-4E3A-BEDA-97BB0EA6E351}">
      <dsp:nvSpPr>
        <dsp:cNvPr id="0" name=""/>
        <dsp:cNvSpPr/>
      </dsp:nvSpPr>
      <dsp:spPr>
        <a:xfrm>
          <a:off x="279895" y="3499887"/>
          <a:ext cx="1679373" cy="1091184"/>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Hospitales Regionales</a:t>
          </a:r>
        </a:p>
      </dsp:txBody>
      <dsp:txXfrm>
        <a:off x="313453" y="3533445"/>
        <a:ext cx="1612257" cy="1024068"/>
      </dsp:txXfrm>
    </dsp:sp>
    <dsp:sp modelId="{FFFA328D-45BB-488A-8313-B3E7979C8E8B}">
      <dsp:nvSpPr>
        <dsp:cNvPr id="0" name=""/>
        <dsp:cNvSpPr/>
      </dsp:nvSpPr>
      <dsp:spPr>
        <a:xfrm>
          <a:off x="2239164" y="1209278"/>
          <a:ext cx="8676763" cy="3385978"/>
        </a:xfrm>
        <a:prstGeom prst="roundRect">
          <a:avLst>
            <a:gd name="adj" fmla="val 1050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2150096" numCol="1" spcCol="1270" anchor="t" anchorCtr="0">
          <a:noAutofit/>
        </a:bodyPr>
        <a:lstStyle/>
        <a:p>
          <a:pPr marL="0" lvl="0" indent="0" algn="l" defTabSz="1689100">
            <a:lnSpc>
              <a:spcPct val="90000"/>
            </a:lnSpc>
            <a:spcBef>
              <a:spcPct val="0"/>
            </a:spcBef>
            <a:spcAft>
              <a:spcPct val="35000"/>
            </a:spcAft>
            <a:buNone/>
          </a:pPr>
          <a:r>
            <a:rPr lang="es-CR" sz="3800" kern="1200" dirty="0"/>
            <a:t>Servicios de Ginecología </a:t>
          </a:r>
        </a:p>
      </dsp:txBody>
      <dsp:txXfrm>
        <a:off x="2343295" y="1313409"/>
        <a:ext cx="8468501" cy="3177716"/>
      </dsp:txXfrm>
    </dsp:sp>
    <dsp:sp modelId="{55DF1069-A7D1-416E-99EE-6815126EFE53}">
      <dsp:nvSpPr>
        <dsp:cNvPr id="0" name=""/>
        <dsp:cNvSpPr/>
      </dsp:nvSpPr>
      <dsp:spPr>
        <a:xfrm>
          <a:off x="2456083" y="2394370"/>
          <a:ext cx="1735352" cy="6131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Hospitales Regionales</a:t>
          </a:r>
        </a:p>
      </dsp:txBody>
      <dsp:txXfrm>
        <a:off x="2474940" y="2413227"/>
        <a:ext cx="1697638" cy="575457"/>
      </dsp:txXfrm>
    </dsp:sp>
    <dsp:sp modelId="{24BC6610-27A5-4EC5-8E4D-189E7257C205}">
      <dsp:nvSpPr>
        <dsp:cNvPr id="0" name=""/>
        <dsp:cNvSpPr/>
      </dsp:nvSpPr>
      <dsp:spPr>
        <a:xfrm>
          <a:off x="2456083" y="3060432"/>
          <a:ext cx="1735352" cy="6131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Hospitales Periféricos</a:t>
          </a:r>
        </a:p>
      </dsp:txBody>
      <dsp:txXfrm>
        <a:off x="2474940" y="3079289"/>
        <a:ext cx="1697638" cy="575457"/>
      </dsp:txXfrm>
    </dsp:sp>
    <dsp:sp modelId="{C7F77922-05DE-4D8E-AF15-00275701409D}">
      <dsp:nvSpPr>
        <dsp:cNvPr id="0" name=""/>
        <dsp:cNvSpPr/>
      </dsp:nvSpPr>
      <dsp:spPr>
        <a:xfrm>
          <a:off x="2456083" y="3726493"/>
          <a:ext cx="1735352" cy="6131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CAIS</a:t>
          </a:r>
        </a:p>
      </dsp:txBody>
      <dsp:txXfrm>
        <a:off x="2474940" y="3745350"/>
        <a:ext cx="1697638" cy="575457"/>
      </dsp:txXfrm>
    </dsp:sp>
    <dsp:sp modelId="{12999932-35D0-4A28-80CC-D52FAE12AA26}">
      <dsp:nvSpPr>
        <dsp:cNvPr id="0" name=""/>
        <dsp:cNvSpPr/>
      </dsp:nvSpPr>
      <dsp:spPr>
        <a:xfrm>
          <a:off x="4422350" y="2418556"/>
          <a:ext cx="6213682" cy="1934844"/>
        </a:xfrm>
        <a:prstGeom prst="roundRect">
          <a:avLst>
            <a:gd name="adj" fmla="val 1050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092112" numCol="1" spcCol="1270" anchor="t" anchorCtr="0">
          <a:noAutofit/>
        </a:bodyPr>
        <a:lstStyle/>
        <a:p>
          <a:pPr marL="0" lvl="0" indent="0" algn="l" defTabSz="1689100">
            <a:lnSpc>
              <a:spcPct val="90000"/>
            </a:lnSpc>
            <a:spcBef>
              <a:spcPct val="0"/>
            </a:spcBef>
            <a:spcAft>
              <a:spcPct val="35000"/>
            </a:spcAft>
            <a:buNone/>
          </a:pPr>
          <a:r>
            <a:rPr lang="es-CR" sz="3800" kern="1200" dirty="0"/>
            <a:t>Servicios de odontología</a:t>
          </a:r>
        </a:p>
      </dsp:txBody>
      <dsp:txXfrm>
        <a:off x="4481853" y="2478059"/>
        <a:ext cx="6094676" cy="1815838"/>
      </dsp:txXfrm>
    </dsp:sp>
    <dsp:sp modelId="{2F35BACE-BA20-4DBC-8D22-3B5F60E520C5}">
      <dsp:nvSpPr>
        <dsp:cNvPr id="0" name=""/>
        <dsp:cNvSpPr/>
      </dsp:nvSpPr>
      <dsp:spPr>
        <a:xfrm>
          <a:off x="4577692" y="3289236"/>
          <a:ext cx="2908264" cy="87068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solidFill>
                <a:schemeClr val="tx1"/>
              </a:solidFill>
            </a:rPr>
            <a:t>CAIS</a:t>
          </a:r>
        </a:p>
      </dsp:txBody>
      <dsp:txXfrm>
        <a:off x="4604468" y="3316012"/>
        <a:ext cx="2854712" cy="817128"/>
      </dsp:txXfrm>
    </dsp:sp>
    <dsp:sp modelId="{0DA1A085-B09F-4AE8-8574-665B28B76A51}">
      <dsp:nvSpPr>
        <dsp:cNvPr id="0" name=""/>
        <dsp:cNvSpPr/>
      </dsp:nvSpPr>
      <dsp:spPr>
        <a:xfrm>
          <a:off x="7568695" y="3289236"/>
          <a:ext cx="2908264" cy="87068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solidFill>
                <a:schemeClr val="tx1"/>
              </a:solidFill>
            </a:rPr>
            <a:t>Áreas de Salud</a:t>
          </a:r>
        </a:p>
      </dsp:txBody>
      <dsp:txXfrm>
        <a:off x="7595471" y="3316012"/>
        <a:ext cx="2854712" cy="81712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04FED-800B-4A0F-AFD0-F8C45C73E1C3}" type="datetimeFigureOut">
              <a:rPr lang="es-CR" smtClean="0"/>
              <a:t>12/3/2019</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717-B8AD-4DC7-94FE-E5DA777EEC69}" type="slidenum">
              <a:rPr lang="es-CR" smtClean="0"/>
              <a:t>‹Nº›</a:t>
            </a:fld>
            <a:endParaRPr lang="es-CR"/>
          </a:p>
        </p:txBody>
      </p:sp>
    </p:spTree>
    <p:extLst>
      <p:ext uri="{BB962C8B-B14F-4D97-AF65-F5344CB8AC3E}">
        <p14:creationId xmlns:p14="http://schemas.microsoft.com/office/powerpoint/2010/main" val="156503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16005717-B8AD-4DC7-94FE-E5DA777EEC69}" type="slidenum">
              <a:rPr lang="es-CR" smtClean="0"/>
              <a:t>33</a:t>
            </a:fld>
            <a:endParaRPr lang="es-CR"/>
          </a:p>
        </p:txBody>
      </p:sp>
    </p:spTree>
    <p:extLst>
      <p:ext uri="{BB962C8B-B14F-4D97-AF65-F5344CB8AC3E}">
        <p14:creationId xmlns:p14="http://schemas.microsoft.com/office/powerpoint/2010/main" val="375683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C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31229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11A0CF9-1DD3-4F16-B609-881ADDE0DCE0}" type="datetimeFigureOut">
              <a:rPr lang="es-CR" smtClean="0"/>
              <a:t>12/3/2019</a:t>
            </a:fld>
            <a:endParaRPr lang="es-CR"/>
          </a:p>
        </p:txBody>
      </p:sp>
      <p:sp>
        <p:nvSpPr>
          <p:cNvPr id="6" name="Footer Placeholder 5"/>
          <p:cNvSpPr>
            <a:spLocks noGrp="1"/>
          </p:cNvSpPr>
          <p:nvPr>
            <p:ph type="ftr" sz="quarter" idx="11"/>
          </p:nvPr>
        </p:nvSpPr>
        <p:spPr/>
        <p:txBody>
          <a:bodyPr/>
          <a:lstStyle/>
          <a:p>
            <a:endParaRPr lang="es-C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81467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422967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240587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58761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1A0CF9-1DD3-4F16-B609-881ADDE0DCE0}" type="datetimeFigureOut">
              <a:rPr lang="es-CR" smtClean="0"/>
              <a:t>12/3/2019</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200629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1A0CF9-1DD3-4F16-B609-881ADDE0DCE0}" type="datetimeFigureOut">
              <a:rPr lang="es-CR" smtClean="0"/>
              <a:t>12/3/2019</a:t>
            </a:fld>
            <a:endParaRPr lang="es-CR"/>
          </a:p>
        </p:txBody>
      </p:sp>
      <p:sp>
        <p:nvSpPr>
          <p:cNvPr id="8" name="Footer Placeholder 7"/>
          <p:cNvSpPr>
            <a:spLocks noGrp="1"/>
          </p:cNvSpPr>
          <p:nvPr>
            <p:ph type="ftr" sz="quarter" idx="11"/>
          </p:nvPr>
        </p:nvSpPr>
        <p:spPr>
          <a:xfrm>
            <a:off x="561111" y="6391838"/>
            <a:ext cx="3644282" cy="304801"/>
          </a:xfrm>
        </p:spPr>
        <p:txBody>
          <a:bodyPr/>
          <a:lstStyle/>
          <a:p>
            <a:endParaRPr lang="es-CR"/>
          </a:p>
        </p:txBody>
      </p:sp>
      <p:sp>
        <p:nvSpPr>
          <p:cNvPr id="9" name="Slide Number Placeholder 8"/>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423149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1645531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364181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245435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11A0CF9-1DD3-4F16-B609-881ADDE0DCE0}" type="datetimeFigureOut">
              <a:rPr lang="es-CR" smtClean="0"/>
              <a:t>12/3/2019</a:t>
            </a:fld>
            <a:endParaRPr lang="es-CR"/>
          </a:p>
        </p:txBody>
      </p:sp>
      <p:sp>
        <p:nvSpPr>
          <p:cNvPr id="5" name="Footer Placeholder 4"/>
          <p:cNvSpPr>
            <a:spLocks noGrp="1"/>
          </p:cNvSpPr>
          <p:nvPr>
            <p:ph type="ftr" sz="quarter" idx="11"/>
          </p:nvPr>
        </p:nvSpPr>
        <p:spPr/>
        <p:txBody>
          <a:bodyPr/>
          <a:lstStyle/>
          <a:p>
            <a:endParaRPr lang="es-C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134414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1A0CF9-1DD3-4F16-B609-881ADDE0DCE0}" type="datetimeFigureOut">
              <a:rPr lang="es-CR" smtClean="0"/>
              <a:t>12/3/2019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310322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1A0CF9-1DD3-4F16-B609-881ADDE0DCE0}" type="datetimeFigureOut">
              <a:rPr lang="es-CR" smtClean="0"/>
              <a:t>12/3/2019</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95930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1A0CF9-1DD3-4F16-B609-881ADDE0DCE0}" type="datetimeFigureOut">
              <a:rPr lang="es-CR" smtClean="0"/>
              <a:t>12/3/2019</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33550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A0CF9-1DD3-4F16-B609-881ADDE0DCE0}" type="datetimeFigureOut">
              <a:rPr lang="es-CR" smtClean="0"/>
              <a:t>12/3/2019</a:t>
            </a:fld>
            <a:endParaRPr lang="es-CR"/>
          </a:p>
        </p:txBody>
      </p:sp>
      <p:sp>
        <p:nvSpPr>
          <p:cNvPr id="3" name="Footer Placeholder 2"/>
          <p:cNvSpPr>
            <a:spLocks noGrp="1"/>
          </p:cNvSpPr>
          <p:nvPr>
            <p:ph type="ftr" sz="quarter" idx="11"/>
          </p:nvPr>
        </p:nvSpPr>
        <p:spPr/>
        <p:txBody>
          <a:bodyPr/>
          <a:lstStyle/>
          <a:p>
            <a:endParaRPr lang="es-C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22604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11A0CF9-1DD3-4F16-B609-881ADDE0DCE0}" type="datetimeFigureOut">
              <a:rPr lang="es-CR" smtClean="0"/>
              <a:t>12/3/2019</a:t>
            </a:fld>
            <a:endParaRPr lang="es-CR"/>
          </a:p>
        </p:txBody>
      </p:sp>
      <p:sp>
        <p:nvSpPr>
          <p:cNvPr id="6" name="Footer Placeholder 5"/>
          <p:cNvSpPr>
            <a:spLocks noGrp="1"/>
          </p:cNvSpPr>
          <p:nvPr>
            <p:ph type="ftr" sz="quarter" idx="11"/>
          </p:nvPr>
        </p:nvSpPr>
        <p:spPr/>
        <p:txBody>
          <a:bodyPr/>
          <a:lstStyle/>
          <a:p>
            <a:endParaRPr lang="es-C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282262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11A0CF9-1DD3-4F16-B609-881ADDE0DCE0}" type="datetimeFigureOut">
              <a:rPr lang="es-CR" smtClean="0"/>
              <a:t>12/3/2019</a:t>
            </a:fld>
            <a:endParaRPr lang="es-CR"/>
          </a:p>
        </p:txBody>
      </p:sp>
      <p:sp>
        <p:nvSpPr>
          <p:cNvPr id="6" name="Footer Placeholder 5"/>
          <p:cNvSpPr>
            <a:spLocks noGrp="1"/>
          </p:cNvSpPr>
          <p:nvPr>
            <p:ph type="ftr" sz="quarter" idx="11"/>
          </p:nvPr>
        </p:nvSpPr>
        <p:spPr/>
        <p:txBody>
          <a:bodyPr/>
          <a:lstStyle/>
          <a:p>
            <a:endParaRPr lang="es-C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C34744-DFFC-4F1A-8CA2-82AB2F3060F3}" type="slidenum">
              <a:rPr lang="es-CR" smtClean="0"/>
              <a:t>‹Nº›</a:t>
            </a:fld>
            <a:endParaRPr lang="es-CR"/>
          </a:p>
        </p:txBody>
      </p:sp>
    </p:spTree>
    <p:extLst>
      <p:ext uri="{BB962C8B-B14F-4D97-AF65-F5344CB8AC3E}">
        <p14:creationId xmlns:p14="http://schemas.microsoft.com/office/powerpoint/2010/main" val="135101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11A0CF9-1DD3-4F16-B609-881ADDE0DCE0}" type="datetimeFigureOut">
              <a:rPr lang="es-CR" smtClean="0"/>
              <a:t>12/3/2019</a:t>
            </a:fld>
            <a:endParaRPr lang="es-C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C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6C34744-DFFC-4F1A-8CA2-82AB2F3060F3}" type="slidenum">
              <a:rPr lang="es-CR" smtClean="0"/>
              <a:t>‹Nº›</a:t>
            </a:fld>
            <a:endParaRPr lang="es-CR"/>
          </a:p>
        </p:txBody>
      </p:sp>
    </p:spTree>
    <p:extLst>
      <p:ext uri="{BB962C8B-B14F-4D97-AF65-F5344CB8AC3E}">
        <p14:creationId xmlns:p14="http://schemas.microsoft.com/office/powerpoint/2010/main" val="371176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endeisss.sa.cr/wp/index.php/consentimiento-informado-en-la-practica-clini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forms.office.com/Pages/ResponsePage.aspx?id=gQ7GKQY8lk6IXK54M95VSlR7xBxjjpRFnWfwl61yb8FUQ0dKOExXQ1pTWjNJMFJTV0gzRURUWENaSC4u" TargetMode="External"/><Relationship Id="rId2" Type="http://schemas.openxmlformats.org/officeDocument/2006/relationships/hyperlink" Target="https://forms.office.com/Pages/ResponsePage.aspx?id=gQ7GKQY8lk6IXK54M95VSlR7xBxjjpRFnWfwl61yb8FURFhaTUxPNTJRV09GQzlBOVcyVVVQTTIxOC4u" TargetMode="External"/><Relationship Id="rId1" Type="http://schemas.openxmlformats.org/officeDocument/2006/relationships/slideLayout" Target="../slideLayouts/slideLayout2.xml"/><Relationship Id="rId4" Type="http://schemas.openxmlformats.org/officeDocument/2006/relationships/hyperlink" Target="https://forms.office.com/Pages/ResponsePage.aspx?id=gQ7GKQY8lk6IXK54M95VSlR7xBxjjpRFnWfwl61yb8FUMzBTVDY3SDRPTzlFUVhMSUFQRTFLTVA5VS4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mezamora@ccss.sa.cr" TargetMode="External"/><Relationship Id="rId2" Type="http://schemas.openxmlformats.org/officeDocument/2006/relationships/hyperlink" Target="http://www.cendeisss.sa.cr/wp/index.php/consentimiento-informado-en-la-practica-clinic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Rectangle 15">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id="{008B0688-78B6-43A9-81A3-630964DD219C}"/>
              </a:ext>
            </a:extLst>
          </p:cNvPr>
          <p:cNvSpPr>
            <a:spLocks noGrp="1"/>
          </p:cNvSpPr>
          <p:nvPr>
            <p:ph type="ctrTitle"/>
          </p:nvPr>
        </p:nvSpPr>
        <p:spPr>
          <a:xfrm>
            <a:off x="6746490" y="1786463"/>
            <a:ext cx="5855948" cy="3281957"/>
          </a:xfrm>
          <a:prstGeom prst="ellipse">
            <a:avLst/>
          </a:prstGeom>
        </p:spPr>
        <p:txBody>
          <a:bodyPr vert="horz" lIns="91440" tIns="45720" rIns="91440" bIns="45720" rtlCol="0">
            <a:normAutofit/>
          </a:bodyPr>
          <a:lstStyle/>
          <a:p>
            <a:pPr algn="ctr">
              <a:lnSpc>
                <a:spcPct val="90000"/>
              </a:lnSpc>
            </a:pPr>
            <a:r>
              <a:rPr lang="en-US" sz="3600" b="1" dirty="0">
                <a:solidFill>
                  <a:srgbClr val="EBEBEB"/>
                </a:solidFill>
              </a:rPr>
              <a:t>Taller </a:t>
            </a:r>
            <a:r>
              <a:rPr lang="en-US" sz="3600" b="1" dirty="0" err="1">
                <a:solidFill>
                  <a:srgbClr val="EBEBEB"/>
                </a:solidFill>
              </a:rPr>
              <a:t>Responsables</a:t>
            </a:r>
            <a:r>
              <a:rPr lang="en-US" sz="3600" b="1" dirty="0">
                <a:solidFill>
                  <a:srgbClr val="EBEBEB"/>
                </a:solidFill>
              </a:rPr>
              <a:t> </a:t>
            </a:r>
            <a:br>
              <a:rPr lang="en-US" sz="3600" b="1" dirty="0">
                <a:solidFill>
                  <a:srgbClr val="EBEBEB"/>
                </a:solidFill>
              </a:rPr>
            </a:br>
            <a:r>
              <a:rPr lang="en-US" sz="3600" b="1" dirty="0">
                <a:solidFill>
                  <a:srgbClr val="EBEBEB"/>
                </a:solidFill>
              </a:rPr>
              <a:t>CI </a:t>
            </a:r>
            <a:br>
              <a:rPr lang="en-US" sz="3600" b="1" dirty="0">
                <a:solidFill>
                  <a:srgbClr val="EBEBEB"/>
                </a:solidFill>
              </a:rPr>
            </a:br>
            <a:r>
              <a:rPr lang="en-US" sz="3600" b="1" dirty="0">
                <a:solidFill>
                  <a:srgbClr val="EBEBEB"/>
                </a:solidFill>
              </a:rPr>
              <a:t>2019</a:t>
            </a:r>
          </a:p>
        </p:txBody>
      </p:sp>
      <p:pic>
        <p:nvPicPr>
          <p:cNvPr id="9" name="Imagen 5">
            <a:extLst>
              <a:ext uri="{FF2B5EF4-FFF2-40B4-BE49-F238E27FC236}">
                <a16:creationId xmlns:a16="http://schemas.microsoft.com/office/drawing/2014/main" id="{C1A07EA4-B7E6-444D-A5BD-6688CCA6594A}"/>
              </a:ext>
            </a:extLst>
          </p:cNvPr>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11706" b="3707"/>
          <a:stretch/>
        </p:blipFill>
        <p:spPr>
          <a:xfrm>
            <a:off x="1109763" y="1607488"/>
            <a:ext cx="6470907" cy="363990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032028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1 Título"/>
          <p:cNvSpPr>
            <a:spLocks noGrp="1"/>
          </p:cNvSpPr>
          <p:nvPr>
            <p:ph type="title"/>
          </p:nvPr>
        </p:nvSpPr>
        <p:spPr>
          <a:xfrm>
            <a:off x="1000372" y="1209957"/>
            <a:ext cx="3034580" cy="4438087"/>
          </a:xfrm>
        </p:spPr>
        <p:txBody>
          <a:bodyPr anchor="ctr">
            <a:normAutofit/>
          </a:bodyPr>
          <a:lstStyle/>
          <a:p>
            <a:pPr algn="r"/>
            <a:r>
              <a:rPr lang="es-ES" sz="3000">
                <a:solidFill>
                  <a:schemeClr val="tx1"/>
                </a:solidFill>
              </a:rPr>
              <a:t>Situaciones en las que no es necesario el consentimiento informado escrito</a:t>
            </a:r>
            <a:endParaRPr lang="es-CR" sz="30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4678424" y="1059025"/>
            <a:ext cx="5302189" cy="4739950"/>
          </a:xfrm>
        </p:spPr>
        <p:txBody>
          <a:bodyPr anchor="ctr">
            <a:normAutofit/>
          </a:bodyPr>
          <a:lstStyle/>
          <a:p>
            <a:endParaRPr lang="es-ES" dirty="0">
              <a:solidFill>
                <a:schemeClr val="tx1"/>
              </a:solidFill>
            </a:endParaRPr>
          </a:p>
          <a:p>
            <a:r>
              <a:rPr lang="es-ES" sz="3200" dirty="0">
                <a:solidFill>
                  <a:schemeClr val="tx1"/>
                </a:solidFill>
              </a:rPr>
              <a:t>No se debe olvidar que, esto no significa que no se debe de realizar el proceso de información y consentimiento.</a:t>
            </a:r>
            <a:endParaRPr lang="es-CR" sz="3200" dirty="0">
              <a:solidFill>
                <a:schemeClr val="tx1"/>
              </a:solidFill>
            </a:endParaRPr>
          </a:p>
          <a:p>
            <a:endParaRPr lang="es-CR" dirty="0">
              <a:solidFill>
                <a:schemeClr val="tx1"/>
              </a:solidFill>
            </a:endParaRPr>
          </a:p>
        </p:txBody>
      </p:sp>
    </p:spTree>
    <p:extLst>
      <p:ext uri="{BB962C8B-B14F-4D97-AF65-F5344CB8AC3E}">
        <p14:creationId xmlns:p14="http://schemas.microsoft.com/office/powerpoint/2010/main" val="100142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BEA86-3724-482B-916F-54561A3A0CF5}"/>
              </a:ext>
            </a:extLst>
          </p:cNvPr>
          <p:cNvSpPr>
            <a:spLocks noGrp="1"/>
          </p:cNvSpPr>
          <p:nvPr>
            <p:ph type="title"/>
          </p:nvPr>
        </p:nvSpPr>
        <p:spPr>
          <a:xfrm>
            <a:off x="1154954" y="973668"/>
            <a:ext cx="8761413" cy="706964"/>
          </a:xfrm>
        </p:spPr>
        <p:txBody>
          <a:bodyPr>
            <a:normAutofit/>
          </a:bodyPr>
          <a:lstStyle/>
          <a:p>
            <a:pPr>
              <a:lnSpc>
                <a:spcPct val="90000"/>
              </a:lnSpc>
            </a:pPr>
            <a:r>
              <a:rPr lang="es-ES" sz="2800">
                <a:solidFill>
                  <a:srgbClr val="EBEBEB"/>
                </a:solidFill>
              </a:rPr>
              <a:t>Situaciones en las que es necesario el CI escrito.</a:t>
            </a:r>
            <a:endParaRPr lang="es-CR" sz="2800">
              <a:solidFill>
                <a:srgbClr val="EBEBEB"/>
              </a:solidFill>
            </a:endParaRPr>
          </a:p>
        </p:txBody>
      </p:sp>
      <p:pic>
        <p:nvPicPr>
          <p:cNvPr id="5" name="Imagen 4">
            <a:extLst>
              <a:ext uri="{FF2B5EF4-FFF2-40B4-BE49-F238E27FC236}">
                <a16:creationId xmlns:a16="http://schemas.microsoft.com/office/drawing/2014/main" id="{FF05BB8A-123F-4F9A-988B-F9BE7D89A72E}"/>
              </a:ext>
            </a:extLst>
          </p:cNvPr>
          <p:cNvPicPr>
            <a:picLocks noChangeAspect="1"/>
          </p:cNvPicPr>
          <p:nvPr/>
        </p:nvPicPr>
        <p:blipFill>
          <a:blip r:embed="rId2"/>
          <a:stretch>
            <a:fillRect/>
          </a:stretch>
        </p:blipFill>
        <p:spPr>
          <a:xfrm>
            <a:off x="1151467" y="2801162"/>
            <a:ext cx="3031901" cy="3016741"/>
          </a:xfrm>
          <a:prstGeom prst="roundRect">
            <a:avLst>
              <a:gd name="adj" fmla="val 1858"/>
            </a:avLst>
          </a:prstGeom>
          <a:effectLst>
            <a:outerShdw blurRad="50800" dist="50800" dir="5400000" algn="tl" rotWithShape="0">
              <a:srgbClr val="000000">
                <a:alpha val="43000"/>
              </a:srgbClr>
            </a:outerShdw>
          </a:effectLst>
        </p:spPr>
      </p:pic>
      <p:sp>
        <p:nvSpPr>
          <p:cNvPr id="3" name="Marcador de contenido 2">
            <a:extLst>
              <a:ext uri="{FF2B5EF4-FFF2-40B4-BE49-F238E27FC236}">
                <a16:creationId xmlns:a16="http://schemas.microsoft.com/office/drawing/2014/main" id="{B675E845-6A06-4DBB-961C-61AEA3DE9372}"/>
              </a:ext>
            </a:extLst>
          </p:cNvPr>
          <p:cNvSpPr>
            <a:spLocks noGrp="1"/>
          </p:cNvSpPr>
          <p:nvPr>
            <p:ph idx="1"/>
          </p:nvPr>
        </p:nvSpPr>
        <p:spPr>
          <a:xfrm>
            <a:off x="4641336" y="2364059"/>
            <a:ext cx="7413132" cy="4248613"/>
          </a:xfrm>
        </p:spPr>
        <p:txBody>
          <a:bodyPr anchor="ctr">
            <a:normAutofit lnSpcReduction="10000"/>
          </a:bodyPr>
          <a:lstStyle/>
          <a:p>
            <a:pPr>
              <a:lnSpc>
                <a:spcPct val="90000"/>
              </a:lnSpc>
            </a:pPr>
            <a:r>
              <a:rPr lang="es-CR" sz="1300" dirty="0"/>
              <a:t>Intervenciones quirúrgicas.</a:t>
            </a:r>
          </a:p>
          <a:p>
            <a:pPr lvl="1">
              <a:lnSpc>
                <a:spcPct val="90000"/>
              </a:lnSpc>
            </a:pPr>
            <a:r>
              <a:rPr lang="es-CR" sz="1300" dirty="0"/>
              <a:t>Mayores </a:t>
            </a:r>
          </a:p>
          <a:p>
            <a:pPr lvl="1">
              <a:lnSpc>
                <a:spcPct val="90000"/>
              </a:lnSpc>
            </a:pPr>
            <a:r>
              <a:rPr lang="es-CR" sz="1300" dirty="0"/>
              <a:t>Menores (incluye lavado de oído, odontología) </a:t>
            </a:r>
          </a:p>
          <a:p>
            <a:pPr>
              <a:lnSpc>
                <a:spcPct val="90000"/>
              </a:lnSpc>
            </a:pPr>
            <a:r>
              <a:rPr lang="es-CR" sz="1300" dirty="0"/>
              <a:t>Procedimientos que suponen riesgos o inconvenientes de notoria y previsible repercusión negativa sobre la salud de la persona usuaria.</a:t>
            </a:r>
          </a:p>
          <a:p>
            <a:pPr lvl="1">
              <a:lnSpc>
                <a:spcPct val="90000"/>
              </a:lnSpc>
            </a:pPr>
            <a:r>
              <a:rPr lang="es-CR" sz="1300" dirty="0"/>
              <a:t>Uso de anestésicos locales o sistémicos</a:t>
            </a:r>
          </a:p>
          <a:p>
            <a:pPr lvl="1">
              <a:lnSpc>
                <a:spcPct val="90000"/>
              </a:lnSpc>
            </a:pPr>
            <a:r>
              <a:rPr lang="es-CR" sz="1300" dirty="0"/>
              <a:t>En pacientes que por sus patologías de fondo los procedimientos que generalmente se consideran de bajo riesgo podrían tener repercusiones graves </a:t>
            </a:r>
          </a:p>
          <a:p>
            <a:pPr lvl="1">
              <a:lnSpc>
                <a:spcPct val="90000"/>
              </a:lnSpc>
            </a:pPr>
            <a:r>
              <a:rPr lang="es-CR" sz="1300" dirty="0"/>
              <a:t>Uso de medios de contraste </a:t>
            </a:r>
          </a:p>
          <a:p>
            <a:pPr lvl="1">
              <a:lnSpc>
                <a:spcPct val="90000"/>
              </a:lnSpc>
            </a:pPr>
            <a:r>
              <a:rPr lang="es-ES" sz="1400" dirty="0"/>
              <a:t>Colocación de DIU</a:t>
            </a:r>
            <a:endParaRPr lang="es-CR" sz="1300" dirty="0"/>
          </a:p>
          <a:p>
            <a:pPr>
              <a:lnSpc>
                <a:spcPct val="90000"/>
              </a:lnSpc>
            </a:pPr>
            <a:r>
              <a:rPr lang="es-CR" sz="1300" dirty="0"/>
              <a:t>Procedimientos que la ley establezca.</a:t>
            </a:r>
          </a:p>
          <a:p>
            <a:pPr lvl="1">
              <a:lnSpc>
                <a:spcPct val="90000"/>
              </a:lnSpc>
            </a:pPr>
            <a:r>
              <a:rPr lang="es-CR" sz="1300" dirty="0"/>
              <a:t>Docencia</a:t>
            </a:r>
          </a:p>
          <a:p>
            <a:pPr lvl="1">
              <a:lnSpc>
                <a:spcPct val="90000"/>
              </a:lnSpc>
            </a:pPr>
            <a:r>
              <a:rPr lang="es-CR" sz="1300" dirty="0"/>
              <a:t>Solicitud de HIV</a:t>
            </a:r>
          </a:p>
          <a:p>
            <a:pPr lvl="1">
              <a:lnSpc>
                <a:spcPct val="90000"/>
              </a:lnSpc>
            </a:pPr>
            <a:r>
              <a:rPr lang="es-CR" sz="1300" dirty="0"/>
              <a:t>Donación y trasplante</a:t>
            </a:r>
          </a:p>
          <a:p>
            <a:pPr lvl="1">
              <a:lnSpc>
                <a:spcPct val="90000"/>
              </a:lnSpc>
            </a:pPr>
            <a:r>
              <a:rPr lang="es-CR" sz="1300" dirty="0"/>
              <a:t>Técnicas de reproducción asistida  </a:t>
            </a:r>
          </a:p>
          <a:p>
            <a:pPr lvl="1">
              <a:lnSpc>
                <a:spcPct val="90000"/>
              </a:lnSpc>
            </a:pPr>
            <a:endParaRPr lang="es-CR" sz="1300" dirty="0"/>
          </a:p>
        </p:txBody>
      </p:sp>
    </p:spTree>
    <p:extLst>
      <p:ext uri="{BB962C8B-B14F-4D97-AF65-F5344CB8AC3E}">
        <p14:creationId xmlns:p14="http://schemas.microsoft.com/office/powerpoint/2010/main" val="384663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1 Título"/>
          <p:cNvSpPr>
            <a:spLocks noGrp="1"/>
          </p:cNvSpPr>
          <p:nvPr>
            <p:ph type="title"/>
          </p:nvPr>
        </p:nvSpPr>
        <p:spPr>
          <a:xfrm>
            <a:off x="1000372" y="1209957"/>
            <a:ext cx="3034580" cy="4438087"/>
          </a:xfrm>
        </p:spPr>
        <p:txBody>
          <a:bodyPr anchor="ctr">
            <a:normAutofit/>
          </a:bodyPr>
          <a:lstStyle/>
          <a:p>
            <a:pPr algn="r"/>
            <a:r>
              <a:rPr lang="es-ES" sz="3000">
                <a:solidFill>
                  <a:schemeClr val="tx1"/>
                </a:solidFill>
              </a:rPr>
              <a:t>Situaciones en las que es necesario el consentimiento informado escrito</a:t>
            </a:r>
            <a:endParaRPr lang="es-CR" sz="30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4678424" y="1059025"/>
            <a:ext cx="5302189" cy="4739950"/>
          </a:xfrm>
        </p:spPr>
        <p:txBody>
          <a:bodyPr anchor="ctr">
            <a:normAutofit/>
          </a:bodyPr>
          <a:lstStyle/>
          <a:p>
            <a:r>
              <a:rPr lang="es-ES" dirty="0">
                <a:solidFill>
                  <a:schemeClr val="tx1"/>
                </a:solidFill>
              </a:rPr>
              <a:t>No existe una lista especifica que determine cada uno de los procedimientos que ameritan la utilización de los formularios de CI. </a:t>
            </a:r>
          </a:p>
          <a:p>
            <a:r>
              <a:rPr lang="es-ES" dirty="0">
                <a:solidFill>
                  <a:schemeClr val="tx1"/>
                </a:solidFill>
              </a:rPr>
              <a:t>Estos parámetros brindan al clínico herramientas para que de manera oportuna realice los distintos procesos de consentimiento de la forma más adecuada.  </a:t>
            </a:r>
            <a:endParaRPr lang="es-CR" dirty="0">
              <a:solidFill>
                <a:schemeClr val="tx1"/>
              </a:solidFill>
            </a:endParaRPr>
          </a:p>
          <a:p>
            <a:endParaRPr lang="es-CR" dirty="0">
              <a:solidFill>
                <a:schemeClr val="tx1"/>
              </a:solidFill>
            </a:endParaRPr>
          </a:p>
        </p:txBody>
      </p:sp>
    </p:spTree>
    <p:extLst>
      <p:ext uri="{BB962C8B-B14F-4D97-AF65-F5344CB8AC3E}">
        <p14:creationId xmlns:p14="http://schemas.microsoft.com/office/powerpoint/2010/main" val="183807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26337B-A70C-4BCF-94E2-0BC9D3388021}"/>
              </a:ext>
            </a:extLst>
          </p:cNvPr>
          <p:cNvSpPr>
            <a:spLocks noGrp="1"/>
          </p:cNvSpPr>
          <p:nvPr>
            <p:ph type="ctrTitle"/>
          </p:nvPr>
        </p:nvSpPr>
        <p:spPr>
          <a:xfrm>
            <a:off x="7007145" y="1241266"/>
            <a:ext cx="4535926" cy="3153753"/>
          </a:xfrm>
        </p:spPr>
        <p:txBody>
          <a:bodyPr>
            <a:normAutofit/>
          </a:bodyPr>
          <a:lstStyle/>
          <a:p>
            <a:r>
              <a:rPr lang="es-CR" dirty="0">
                <a:solidFill>
                  <a:srgbClr val="EBEBEB"/>
                </a:solidFill>
              </a:rPr>
              <a:t>Formularios específicos </a:t>
            </a:r>
          </a:p>
        </p:txBody>
      </p:sp>
      <p:sp>
        <p:nvSpPr>
          <p:cNvPr id="5" name="Subtítulo 4">
            <a:extLst>
              <a:ext uri="{FF2B5EF4-FFF2-40B4-BE49-F238E27FC236}">
                <a16:creationId xmlns:a16="http://schemas.microsoft.com/office/drawing/2014/main" id="{1CE5040B-2236-4A28-8771-A5A6A07CACFD}"/>
              </a:ext>
            </a:extLst>
          </p:cNvPr>
          <p:cNvSpPr>
            <a:spLocks noGrp="1"/>
          </p:cNvSpPr>
          <p:nvPr>
            <p:ph type="subTitle" idx="1"/>
          </p:nvPr>
        </p:nvSpPr>
        <p:spPr>
          <a:xfrm>
            <a:off x="7007145" y="4591665"/>
            <a:ext cx="4535926" cy="1622322"/>
          </a:xfrm>
        </p:spPr>
        <p:txBody>
          <a:bodyPr>
            <a:normAutofit/>
          </a:bodyPr>
          <a:lstStyle/>
          <a:p>
            <a:endParaRPr lang="es-CR"/>
          </a:p>
        </p:txBody>
      </p:sp>
      <p:grpSp>
        <p:nvGrpSpPr>
          <p:cNvPr id="12" name="Group 11">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3" name="Rectangle 12">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Imagen 6" descr="Imagen que contiene texto, señal&#10;&#10;Descripción generada con confianza alta">
            <a:extLst>
              <a:ext uri="{FF2B5EF4-FFF2-40B4-BE49-F238E27FC236}">
                <a16:creationId xmlns:a16="http://schemas.microsoft.com/office/drawing/2014/main" id="{BD4C1DE8-E3F7-4035-BFE7-6D0099754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28758" cy="4628758"/>
          </a:xfrm>
          <a:prstGeom prst="rect">
            <a:avLst/>
          </a:prstGeom>
        </p:spPr>
      </p:pic>
    </p:spTree>
    <p:extLst>
      <p:ext uri="{BB962C8B-B14F-4D97-AF65-F5344CB8AC3E}">
        <p14:creationId xmlns:p14="http://schemas.microsoft.com/office/powerpoint/2010/main" val="376018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4F5FE-AC36-4423-BC3D-3336FB7475AE}"/>
              </a:ext>
            </a:extLst>
          </p:cNvPr>
          <p:cNvSpPr>
            <a:spLocks noGrp="1"/>
          </p:cNvSpPr>
          <p:nvPr>
            <p:ph type="title"/>
          </p:nvPr>
        </p:nvSpPr>
        <p:spPr/>
        <p:txBody>
          <a:bodyPr/>
          <a:lstStyle/>
          <a:p>
            <a:r>
              <a:rPr lang="es-CR" dirty="0">
                <a:solidFill>
                  <a:srgbClr val="EBEBEB"/>
                </a:solidFill>
              </a:rPr>
              <a:t>Formularios específicos </a:t>
            </a:r>
            <a:endParaRPr lang="es-CR" dirty="0"/>
          </a:p>
        </p:txBody>
      </p:sp>
      <p:sp>
        <p:nvSpPr>
          <p:cNvPr id="3" name="Marcador de contenido 2">
            <a:extLst>
              <a:ext uri="{FF2B5EF4-FFF2-40B4-BE49-F238E27FC236}">
                <a16:creationId xmlns:a16="http://schemas.microsoft.com/office/drawing/2014/main" id="{A88FE891-EA08-4AE1-B475-C190E231246A}"/>
              </a:ext>
            </a:extLst>
          </p:cNvPr>
          <p:cNvSpPr>
            <a:spLocks noGrp="1"/>
          </p:cNvSpPr>
          <p:nvPr>
            <p:ph idx="1"/>
          </p:nvPr>
        </p:nvSpPr>
        <p:spPr>
          <a:xfrm>
            <a:off x="512956" y="2603500"/>
            <a:ext cx="11062010" cy="4053778"/>
          </a:xfrm>
        </p:spPr>
        <p:txBody>
          <a:bodyPr numCol="2">
            <a:normAutofit/>
          </a:bodyPr>
          <a:lstStyle/>
          <a:p>
            <a:r>
              <a:rPr lang="es-CR" b="1" dirty="0"/>
              <a:t>Donación y trasplante de órganos y tejidos </a:t>
            </a:r>
          </a:p>
          <a:p>
            <a:pPr lvl="1"/>
            <a:r>
              <a:rPr lang="es-ES" dirty="0"/>
              <a:t>Oficio GM-MDA-11916-2018 del 13 de setiembre del 2018</a:t>
            </a:r>
            <a:endParaRPr lang="es-CR" dirty="0"/>
          </a:p>
          <a:p>
            <a:pPr lvl="2"/>
            <a:r>
              <a:rPr lang="es-CR" dirty="0"/>
              <a:t> </a:t>
            </a:r>
            <a:r>
              <a:rPr lang="es-ES" dirty="0"/>
              <a:t>Donante de células madre</a:t>
            </a:r>
            <a:endParaRPr lang="es-CR" dirty="0"/>
          </a:p>
          <a:p>
            <a:pPr lvl="2"/>
            <a:r>
              <a:rPr lang="es-ES" dirty="0"/>
              <a:t>Donante de hígado</a:t>
            </a:r>
            <a:endParaRPr lang="es-CR" dirty="0"/>
          </a:p>
          <a:p>
            <a:pPr lvl="2"/>
            <a:r>
              <a:rPr lang="es-ES" dirty="0"/>
              <a:t>Donante de placenta y membrana amniótica</a:t>
            </a:r>
            <a:endParaRPr lang="es-CR" dirty="0"/>
          </a:p>
          <a:p>
            <a:pPr lvl="2"/>
            <a:r>
              <a:rPr lang="es-ES" dirty="0"/>
              <a:t>Donante de riñón</a:t>
            </a:r>
            <a:endParaRPr lang="es-CR" dirty="0"/>
          </a:p>
          <a:p>
            <a:pPr lvl="2"/>
            <a:r>
              <a:rPr lang="es-ES" dirty="0"/>
              <a:t>Donante de sangre de cordón umbilical</a:t>
            </a:r>
            <a:endParaRPr lang="es-CR" dirty="0"/>
          </a:p>
          <a:p>
            <a:pPr lvl="2"/>
            <a:r>
              <a:rPr lang="es-ES" dirty="0"/>
              <a:t>Donante de válvulas cardiacas</a:t>
            </a:r>
            <a:endParaRPr lang="es-CR" dirty="0"/>
          </a:p>
          <a:p>
            <a:pPr lvl="2"/>
            <a:endParaRPr lang="es-ES" dirty="0"/>
          </a:p>
          <a:p>
            <a:pPr lvl="2"/>
            <a:endParaRPr lang="es-ES" dirty="0"/>
          </a:p>
          <a:p>
            <a:pPr lvl="2"/>
            <a:endParaRPr lang="es-ES" dirty="0"/>
          </a:p>
          <a:p>
            <a:pPr lvl="2"/>
            <a:endParaRPr lang="es-ES" dirty="0"/>
          </a:p>
          <a:p>
            <a:pPr lvl="2"/>
            <a:endParaRPr lang="es-ES" dirty="0"/>
          </a:p>
          <a:p>
            <a:pPr lvl="2"/>
            <a:r>
              <a:rPr lang="es-ES" dirty="0"/>
              <a:t>Donante fallecido</a:t>
            </a:r>
            <a:endParaRPr lang="es-CR" dirty="0"/>
          </a:p>
          <a:p>
            <a:pPr lvl="2"/>
            <a:r>
              <a:rPr lang="es-ES" dirty="0"/>
              <a:t>Receptor de corazón</a:t>
            </a:r>
            <a:endParaRPr lang="es-CR" dirty="0"/>
          </a:p>
          <a:p>
            <a:pPr lvl="2"/>
            <a:r>
              <a:rPr lang="es-ES" dirty="0"/>
              <a:t>Receptor de cornea</a:t>
            </a:r>
            <a:endParaRPr lang="es-CR" dirty="0"/>
          </a:p>
          <a:p>
            <a:pPr lvl="2"/>
            <a:r>
              <a:rPr lang="es-ES" dirty="0"/>
              <a:t>Receptor de hígado</a:t>
            </a:r>
            <a:endParaRPr lang="es-CR" dirty="0"/>
          </a:p>
          <a:p>
            <a:pPr lvl="2"/>
            <a:r>
              <a:rPr lang="es-ES" dirty="0"/>
              <a:t>Receptor de membrana amniótica oftalmología</a:t>
            </a:r>
            <a:endParaRPr lang="es-CR" dirty="0"/>
          </a:p>
          <a:p>
            <a:pPr lvl="2"/>
            <a:r>
              <a:rPr lang="es-ES" dirty="0"/>
              <a:t>Receptor de pulmón</a:t>
            </a:r>
            <a:endParaRPr lang="es-CR" dirty="0"/>
          </a:p>
          <a:p>
            <a:pPr lvl="2"/>
            <a:r>
              <a:rPr lang="es-ES" dirty="0"/>
              <a:t>Receptor de riñón</a:t>
            </a:r>
            <a:endParaRPr lang="es-CR" dirty="0"/>
          </a:p>
          <a:p>
            <a:pPr lvl="2"/>
            <a:r>
              <a:rPr lang="es-ES" dirty="0"/>
              <a:t>Receptor de sangre de cordón umbilical</a:t>
            </a:r>
            <a:endParaRPr lang="es-CR" dirty="0"/>
          </a:p>
        </p:txBody>
      </p:sp>
    </p:spTree>
    <p:extLst>
      <p:ext uri="{BB962C8B-B14F-4D97-AF65-F5344CB8AC3E}">
        <p14:creationId xmlns:p14="http://schemas.microsoft.com/office/powerpoint/2010/main" val="252143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B6B44-91F7-466D-BFE8-581262C0D97F}"/>
              </a:ext>
            </a:extLst>
          </p:cNvPr>
          <p:cNvSpPr>
            <a:spLocks noGrp="1"/>
          </p:cNvSpPr>
          <p:nvPr>
            <p:ph type="title"/>
          </p:nvPr>
        </p:nvSpPr>
        <p:spPr/>
        <p:txBody>
          <a:bodyPr/>
          <a:lstStyle/>
          <a:p>
            <a:r>
              <a:rPr lang="es-CR" dirty="0"/>
              <a:t>Formularios específicos </a:t>
            </a:r>
          </a:p>
        </p:txBody>
      </p:sp>
      <p:sp>
        <p:nvSpPr>
          <p:cNvPr id="3" name="Marcador de contenido 2">
            <a:extLst>
              <a:ext uri="{FF2B5EF4-FFF2-40B4-BE49-F238E27FC236}">
                <a16:creationId xmlns:a16="http://schemas.microsoft.com/office/drawing/2014/main" id="{F6E64362-C030-41B6-896C-E7E1F32FB9CF}"/>
              </a:ext>
            </a:extLst>
          </p:cNvPr>
          <p:cNvSpPr>
            <a:spLocks noGrp="1"/>
          </p:cNvSpPr>
          <p:nvPr>
            <p:ph idx="1"/>
          </p:nvPr>
        </p:nvSpPr>
        <p:spPr>
          <a:xfrm>
            <a:off x="591015" y="2603500"/>
            <a:ext cx="11095463" cy="3416300"/>
          </a:xfrm>
        </p:spPr>
        <p:txBody>
          <a:bodyPr numCol="2">
            <a:normAutofit/>
          </a:bodyPr>
          <a:lstStyle/>
          <a:p>
            <a:r>
              <a:rPr lang="es-ES" b="1" dirty="0"/>
              <a:t>Reproducción Humana Asistida</a:t>
            </a:r>
          </a:p>
          <a:p>
            <a:pPr lvl="1"/>
            <a:r>
              <a:rPr lang="es-ES" dirty="0"/>
              <a:t>GM-MDE-14770-2018 del 12 de noviembre 2018</a:t>
            </a:r>
          </a:p>
          <a:p>
            <a:pPr lvl="2"/>
            <a:r>
              <a:rPr lang="es-ES" dirty="0"/>
              <a:t>Estimulación ovárica controlada. </a:t>
            </a:r>
            <a:endParaRPr lang="es-CR" dirty="0"/>
          </a:p>
          <a:p>
            <a:pPr lvl="2"/>
            <a:r>
              <a:rPr lang="es-ES" dirty="0"/>
              <a:t>Inseminación Intrauterina </a:t>
            </a:r>
            <a:endParaRPr lang="es-CR" dirty="0"/>
          </a:p>
          <a:p>
            <a:pPr lvl="2"/>
            <a:r>
              <a:rPr lang="es-ES" dirty="0"/>
              <a:t>Fertilización In-Vitro y transferencia de embriones con semen de donante </a:t>
            </a:r>
            <a:endParaRPr lang="es-CR" dirty="0"/>
          </a:p>
          <a:p>
            <a:pPr lvl="2"/>
            <a:r>
              <a:rPr lang="es-ES" dirty="0"/>
              <a:t>Fertilización in vitro y transferencia embrionaria </a:t>
            </a:r>
            <a:endParaRPr lang="es-CR" dirty="0"/>
          </a:p>
          <a:p>
            <a:pPr lvl="2"/>
            <a:r>
              <a:rPr lang="es-ES" dirty="0"/>
              <a:t>Descongelación embriones y transferencia embrionaria </a:t>
            </a:r>
            <a:endParaRPr lang="es-CR" dirty="0"/>
          </a:p>
          <a:p>
            <a:pPr lvl="2"/>
            <a:r>
              <a:rPr lang="es-ES" dirty="0"/>
              <a:t>Donante de óvulos </a:t>
            </a:r>
            <a:endParaRPr lang="es-CR" dirty="0"/>
          </a:p>
          <a:p>
            <a:pPr lvl="2"/>
            <a:endParaRPr lang="es-ES" dirty="0"/>
          </a:p>
          <a:p>
            <a:pPr lvl="2"/>
            <a:endParaRPr lang="es-ES" dirty="0"/>
          </a:p>
          <a:p>
            <a:pPr lvl="2"/>
            <a:endParaRPr lang="es-ES" dirty="0"/>
          </a:p>
          <a:p>
            <a:pPr lvl="2"/>
            <a:r>
              <a:rPr lang="es-ES" dirty="0"/>
              <a:t>Donante de semen </a:t>
            </a:r>
            <a:endParaRPr lang="es-CR" dirty="0"/>
          </a:p>
          <a:p>
            <a:pPr lvl="2"/>
            <a:r>
              <a:rPr lang="es-ES" dirty="0"/>
              <a:t>Mujer receptora óvulos donados </a:t>
            </a:r>
            <a:endParaRPr lang="es-CR" dirty="0"/>
          </a:p>
          <a:p>
            <a:pPr lvl="2"/>
            <a:r>
              <a:rPr lang="es-ES" dirty="0"/>
              <a:t>Mujer receptora semen donado </a:t>
            </a:r>
            <a:endParaRPr lang="es-CR" dirty="0"/>
          </a:p>
          <a:p>
            <a:pPr lvl="2"/>
            <a:r>
              <a:rPr lang="es-ES" dirty="0"/>
              <a:t>Preservación de la fertilidad mujer </a:t>
            </a:r>
            <a:endParaRPr lang="es-CR" dirty="0"/>
          </a:p>
          <a:p>
            <a:pPr lvl="2"/>
            <a:r>
              <a:rPr lang="es-ES" dirty="0"/>
              <a:t>Biopsia testicular </a:t>
            </a:r>
            <a:endParaRPr lang="es-CR" sz="1600" dirty="0"/>
          </a:p>
          <a:p>
            <a:pPr lvl="1"/>
            <a:endParaRPr lang="es-CR" dirty="0"/>
          </a:p>
        </p:txBody>
      </p:sp>
    </p:spTree>
    <p:extLst>
      <p:ext uri="{BB962C8B-B14F-4D97-AF65-F5344CB8AC3E}">
        <p14:creationId xmlns:p14="http://schemas.microsoft.com/office/powerpoint/2010/main" val="113492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19F94-F695-4EFE-9D8A-BCCD529D5C55}"/>
              </a:ext>
            </a:extLst>
          </p:cNvPr>
          <p:cNvSpPr>
            <a:spLocks noGrp="1"/>
          </p:cNvSpPr>
          <p:nvPr>
            <p:ph type="title"/>
          </p:nvPr>
        </p:nvSpPr>
        <p:spPr/>
        <p:txBody>
          <a:bodyPr/>
          <a:lstStyle/>
          <a:p>
            <a:r>
              <a:rPr lang="es-CR" dirty="0"/>
              <a:t>Formularios específicos </a:t>
            </a:r>
          </a:p>
        </p:txBody>
      </p:sp>
      <p:sp>
        <p:nvSpPr>
          <p:cNvPr id="3" name="Marcador de contenido 2">
            <a:extLst>
              <a:ext uri="{FF2B5EF4-FFF2-40B4-BE49-F238E27FC236}">
                <a16:creationId xmlns:a16="http://schemas.microsoft.com/office/drawing/2014/main" id="{0E24E945-B46F-45E4-8AC1-656CE2AF2341}"/>
              </a:ext>
            </a:extLst>
          </p:cNvPr>
          <p:cNvSpPr>
            <a:spLocks noGrp="1"/>
          </p:cNvSpPr>
          <p:nvPr>
            <p:ph idx="1"/>
          </p:nvPr>
        </p:nvSpPr>
        <p:spPr/>
        <p:txBody>
          <a:bodyPr/>
          <a:lstStyle/>
          <a:p>
            <a:r>
              <a:rPr lang="es-ES" b="1" dirty="0"/>
              <a:t>Resonancia Magnética Nuclear</a:t>
            </a:r>
          </a:p>
          <a:p>
            <a:pPr lvl="1"/>
            <a:r>
              <a:rPr lang="es-CR" dirty="0"/>
              <a:t>GM-MDA-15016-2018 del 15 de noviembre del 2018</a:t>
            </a:r>
          </a:p>
          <a:p>
            <a:r>
              <a:rPr lang="es-CR" b="1" dirty="0"/>
              <a:t>Terapia Hormonal Personas trans </a:t>
            </a:r>
          </a:p>
          <a:p>
            <a:pPr lvl="1"/>
            <a:r>
              <a:rPr lang="es-CR" dirty="0"/>
              <a:t>Junta Directiva sesión 9003 del 29 noviembre 2018, articulo 23, acuerdo segundo. </a:t>
            </a:r>
          </a:p>
        </p:txBody>
      </p:sp>
    </p:spTree>
    <p:extLst>
      <p:ext uri="{BB962C8B-B14F-4D97-AF65-F5344CB8AC3E}">
        <p14:creationId xmlns:p14="http://schemas.microsoft.com/office/powerpoint/2010/main" val="188737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91EF2-9233-43D0-86BB-C3AB172F9B2F}"/>
              </a:ext>
            </a:extLst>
          </p:cNvPr>
          <p:cNvSpPr>
            <a:spLocks noGrp="1"/>
          </p:cNvSpPr>
          <p:nvPr>
            <p:ph type="title"/>
          </p:nvPr>
        </p:nvSpPr>
        <p:spPr/>
        <p:txBody>
          <a:bodyPr/>
          <a:lstStyle/>
          <a:p>
            <a:r>
              <a:rPr lang="es-CR" dirty="0"/>
              <a:t>Formularios específicos </a:t>
            </a:r>
          </a:p>
        </p:txBody>
      </p:sp>
      <p:sp>
        <p:nvSpPr>
          <p:cNvPr id="3" name="Marcador de contenido 2">
            <a:extLst>
              <a:ext uri="{FF2B5EF4-FFF2-40B4-BE49-F238E27FC236}">
                <a16:creationId xmlns:a16="http://schemas.microsoft.com/office/drawing/2014/main" id="{C6A1361D-CD7B-4FF9-84AD-E0F524955B37}"/>
              </a:ext>
            </a:extLst>
          </p:cNvPr>
          <p:cNvSpPr>
            <a:spLocks noGrp="1"/>
          </p:cNvSpPr>
          <p:nvPr>
            <p:ph idx="1"/>
          </p:nvPr>
        </p:nvSpPr>
        <p:spPr/>
        <p:txBody>
          <a:bodyPr/>
          <a:lstStyle/>
          <a:p>
            <a:r>
              <a:rPr lang="es-CR" dirty="0"/>
              <a:t>Pendientes de aprobación </a:t>
            </a:r>
          </a:p>
          <a:p>
            <a:pPr lvl="1"/>
            <a:r>
              <a:rPr lang="es-CR" b="1" dirty="0"/>
              <a:t>Modificación del Formulario general  </a:t>
            </a:r>
            <a:r>
              <a:rPr lang="es-CR" dirty="0"/>
              <a:t>código 4-70-03-0560. </a:t>
            </a:r>
          </a:p>
          <a:p>
            <a:pPr lvl="2"/>
            <a:r>
              <a:rPr lang="es-CR" dirty="0"/>
              <a:t>CENDEISSS-AB-2368-2018, del 08 de marzo de 2018</a:t>
            </a:r>
          </a:p>
          <a:p>
            <a:pPr lvl="1"/>
            <a:r>
              <a:rPr lang="es-CR" b="1" dirty="0"/>
              <a:t>Síndrome de Cáncer Familiar/Hereditario</a:t>
            </a:r>
          </a:p>
          <a:p>
            <a:pPr lvl="2"/>
            <a:r>
              <a:rPr lang="es-CR" dirty="0"/>
              <a:t>CENDEISSS-AB-10762-2018, del 23 de noviembre de 2018.</a:t>
            </a:r>
          </a:p>
          <a:p>
            <a:pPr lvl="1"/>
            <a:r>
              <a:rPr lang="es-CR" b="1" dirty="0"/>
              <a:t>Terapia electroconvulsiva </a:t>
            </a:r>
          </a:p>
          <a:p>
            <a:pPr lvl="2"/>
            <a:r>
              <a:rPr lang="es-CR" dirty="0"/>
              <a:t>CENDEISSS-AB-1421-2019 del 26 de febrero de 2019</a:t>
            </a:r>
            <a:endParaRPr lang="es-CR" b="1" dirty="0"/>
          </a:p>
        </p:txBody>
      </p:sp>
    </p:spTree>
    <p:extLst>
      <p:ext uri="{BB962C8B-B14F-4D97-AF65-F5344CB8AC3E}">
        <p14:creationId xmlns:p14="http://schemas.microsoft.com/office/powerpoint/2010/main" val="142242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D7AA786A-8616-487A-9819-BD51840038C5}"/>
              </a:ext>
            </a:extLst>
          </p:cNvPr>
          <p:cNvGraphicFramePr/>
          <p:nvPr>
            <p:extLst>
              <p:ext uri="{D42A27DB-BD31-4B8C-83A1-F6EECF244321}">
                <p14:modId xmlns:p14="http://schemas.microsoft.com/office/powerpoint/2010/main" val="1058550543"/>
              </p:ext>
            </p:extLst>
          </p:nvPr>
        </p:nvGraphicFramePr>
        <p:xfrm>
          <a:off x="2032000" y="2410691"/>
          <a:ext cx="7613445" cy="4376562"/>
        </p:xfrm>
        <a:graphic>
          <a:graphicData uri="http://schemas.openxmlformats.org/drawingml/2006/chart">
            <c:chart xmlns:c="http://schemas.openxmlformats.org/drawingml/2006/chart" xmlns:r="http://schemas.openxmlformats.org/officeDocument/2006/relationships" r:id="rId2"/>
          </a:graphicData>
        </a:graphic>
      </p:graphicFrame>
      <p:sp>
        <p:nvSpPr>
          <p:cNvPr id="14" name="1 Título">
            <a:extLst>
              <a:ext uri="{FF2B5EF4-FFF2-40B4-BE49-F238E27FC236}">
                <a16:creationId xmlns:a16="http://schemas.microsoft.com/office/drawing/2014/main" id="{6F8A5242-A469-4A13-8099-6E126FA96BB1}"/>
              </a:ext>
            </a:extLst>
          </p:cNvPr>
          <p:cNvSpPr>
            <a:spLocks noGrp="1"/>
          </p:cNvSpPr>
          <p:nvPr>
            <p:ph type="title"/>
          </p:nvPr>
        </p:nvSpPr>
        <p:spPr>
          <a:xfrm>
            <a:off x="838200" y="834501"/>
            <a:ext cx="10515600" cy="650344"/>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CI Primer Semestre 2018</a:t>
            </a:r>
          </a:p>
        </p:txBody>
      </p:sp>
    </p:spTree>
    <p:extLst>
      <p:ext uri="{BB962C8B-B14F-4D97-AF65-F5344CB8AC3E}">
        <p14:creationId xmlns:p14="http://schemas.microsoft.com/office/powerpoint/2010/main" val="238203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D7AA786A-8616-487A-9819-BD51840038C5}"/>
              </a:ext>
            </a:extLst>
          </p:cNvPr>
          <p:cNvGraphicFramePr/>
          <p:nvPr>
            <p:extLst>
              <p:ext uri="{D42A27DB-BD31-4B8C-83A1-F6EECF244321}">
                <p14:modId xmlns:p14="http://schemas.microsoft.com/office/powerpoint/2010/main" val="3642451106"/>
              </p:ext>
            </p:extLst>
          </p:nvPr>
        </p:nvGraphicFramePr>
        <p:xfrm>
          <a:off x="2032000" y="2410691"/>
          <a:ext cx="7613445" cy="4376562"/>
        </p:xfrm>
        <a:graphic>
          <a:graphicData uri="http://schemas.openxmlformats.org/drawingml/2006/chart">
            <c:chart xmlns:c="http://schemas.openxmlformats.org/drawingml/2006/chart" xmlns:r="http://schemas.openxmlformats.org/officeDocument/2006/relationships" r:id="rId2"/>
          </a:graphicData>
        </a:graphic>
      </p:graphicFrame>
      <p:sp>
        <p:nvSpPr>
          <p:cNvPr id="14" name="1 Título">
            <a:extLst>
              <a:ext uri="{FF2B5EF4-FFF2-40B4-BE49-F238E27FC236}">
                <a16:creationId xmlns:a16="http://schemas.microsoft.com/office/drawing/2014/main" id="{6F8A5242-A469-4A13-8099-6E126FA96BB1}"/>
              </a:ext>
            </a:extLst>
          </p:cNvPr>
          <p:cNvSpPr>
            <a:spLocks noGrp="1"/>
          </p:cNvSpPr>
          <p:nvPr>
            <p:ph type="title"/>
          </p:nvPr>
        </p:nvSpPr>
        <p:spPr>
          <a:xfrm>
            <a:off x="838200" y="834501"/>
            <a:ext cx="10515600" cy="650344"/>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CI Segundo Semestre 2018</a:t>
            </a:r>
          </a:p>
        </p:txBody>
      </p:sp>
    </p:spTree>
    <p:extLst>
      <p:ext uri="{BB962C8B-B14F-4D97-AF65-F5344CB8AC3E}">
        <p14:creationId xmlns:p14="http://schemas.microsoft.com/office/powerpoint/2010/main" val="238371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32622C19-7A76-402B-ACE9-2225C5502392}"/>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400000"/>
                    </a14:imgEffect>
                  </a14:imgLayer>
                </a14:imgProps>
              </a:ext>
            </a:extLst>
          </a:blip>
          <a:srcRect t="11706" b="370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19F1652-01B1-4E51-AD2D-FF2EA0663F50}"/>
              </a:ext>
            </a:extLst>
          </p:cNvPr>
          <p:cNvSpPr>
            <a:spLocks noGrp="1"/>
          </p:cNvSpPr>
          <p:nvPr>
            <p:ph type="title" idx="4294967295"/>
          </p:nvPr>
        </p:nvSpPr>
        <p:spPr>
          <a:xfrm>
            <a:off x="0" y="1065213"/>
            <a:ext cx="3313113" cy="4727575"/>
          </a:xfrm>
        </p:spPr>
        <p:txBody>
          <a:bodyPr>
            <a:normAutofit/>
          </a:bodyPr>
          <a:lstStyle/>
          <a:p>
            <a:pPr algn="r"/>
            <a:r>
              <a:rPr lang="es-CR" sz="4000" dirty="0">
                <a:solidFill>
                  <a:srgbClr val="FFFFFF"/>
                </a:solidFill>
              </a:rPr>
              <a:t>Agenda </a:t>
            </a:r>
          </a:p>
        </p:txBody>
      </p:sp>
      <p:sp>
        <p:nvSpPr>
          <p:cNvPr id="3" name="Marcador de contenido 2">
            <a:extLst>
              <a:ext uri="{FF2B5EF4-FFF2-40B4-BE49-F238E27FC236}">
                <a16:creationId xmlns:a16="http://schemas.microsoft.com/office/drawing/2014/main" id="{C0DA9DA4-673C-4FC2-9CD7-CF382781DF00}"/>
              </a:ext>
            </a:extLst>
          </p:cNvPr>
          <p:cNvSpPr>
            <a:spLocks noGrp="1"/>
          </p:cNvSpPr>
          <p:nvPr>
            <p:ph idx="4294967295"/>
          </p:nvPr>
        </p:nvSpPr>
        <p:spPr>
          <a:xfrm>
            <a:off x="6446838" y="1065213"/>
            <a:ext cx="5745162" cy="4727575"/>
          </a:xfrm>
        </p:spPr>
        <p:txBody>
          <a:bodyPr anchor="ctr">
            <a:normAutofit fontScale="85000" lnSpcReduction="10000"/>
          </a:bodyPr>
          <a:lstStyle/>
          <a:p>
            <a:r>
              <a:rPr lang="es-CR" sz="2000" dirty="0">
                <a:solidFill>
                  <a:srgbClr val="FFFFFF"/>
                </a:solidFill>
              </a:rPr>
              <a:t>7:30 Bienvenida </a:t>
            </a:r>
          </a:p>
          <a:p>
            <a:r>
              <a:rPr lang="es-CR" sz="2000" dirty="0">
                <a:solidFill>
                  <a:srgbClr val="FFFFFF"/>
                </a:solidFill>
              </a:rPr>
              <a:t>8:00 Revisión de conceptos básicos de CI y presentación de nuevos formularios de CI</a:t>
            </a:r>
          </a:p>
          <a:p>
            <a:r>
              <a:rPr lang="es-CR" sz="2000" dirty="0">
                <a:solidFill>
                  <a:srgbClr val="FFFFFF"/>
                </a:solidFill>
              </a:rPr>
              <a:t>8:30 Resumen resultados 2018</a:t>
            </a:r>
          </a:p>
          <a:p>
            <a:r>
              <a:rPr lang="es-CR" sz="2000" dirty="0">
                <a:solidFill>
                  <a:srgbClr val="FFFFFF"/>
                </a:solidFill>
              </a:rPr>
              <a:t>9:00 Receso</a:t>
            </a:r>
          </a:p>
          <a:p>
            <a:r>
              <a:rPr lang="es-CR" sz="2000" dirty="0">
                <a:solidFill>
                  <a:srgbClr val="FFFFFF"/>
                </a:solidFill>
              </a:rPr>
              <a:t>9:30 Explicación de proceso de seguimiento 2019</a:t>
            </a:r>
          </a:p>
          <a:p>
            <a:pPr lvl="1"/>
            <a:r>
              <a:rPr lang="es-CR" sz="1600" dirty="0">
                <a:solidFill>
                  <a:srgbClr val="FFFFFF"/>
                </a:solidFill>
              </a:rPr>
              <a:t>Usuarios</a:t>
            </a:r>
          </a:p>
          <a:p>
            <a:pPr lvl="1"/>
            <a:r>
              <a:rPr lang="es-CR" sz="1600" dirty="0">
                <a:solidFill>
                  <a:srgbClr val="FFFFFF"/>
                </a:solidFill>
              </a:rPr>
              <a:t>Funcionarios</a:t>
            </a:r>
          </a:p>
          <a:p>
            <a:pPr lvl="1"/>
            <a:r>
              <a:rPr lang="es-CR" sz="1600" dirty="0">
                <a:solidFill>
                  <a:srgbClr val="FFFFFF"/>
                </a:solidFill>
              </a:rPr>
              <a:t>Expedientes</a:t>
            </a:r>
          </a:p>
          <a:p>
            <a:pPr lvl="1"/>
            <a:r>
              <a:rPr lang="es-CR" sz="1600" dirty="0">
                <a:solidFill>
                  <a:srgbClr val="FFFFFF"/>
                </a:solidFill>
              </a:rPr>
              <a:t>Divulgación</a:t>
            </a:r>
          </a:p>
          <a:p>
            <a:r>
              <a:rPr lang="es-CR" sz="2000" dirty="0">
                <a:solidFill>
                  <a:srgbClr val="FFFFFF"/>
                </a:solidFill>
              </a:rPr>
              <a:t>10:30 Presentación formularios 2019 </a:t>
            </a:r>
          </a:p>
          <a:p>
            <a:r>
              <a:rPr lang="es-CR" sz="2000" dirty="0">
                <a:solidFill>
                  <a:srgbClr val="FFFFFF"/>
                </a:solidFill>
              </a:rPr>
              <a:t>11:30  Revisión de resultados finales 2019</a:t>
            </a:r>
          </a:p>
          <a:p>
            <a:r>
              <a:rPr lang="es-CR" sz="2000" dirty="0">
                <a:solidFill>
                  <a:srgbClr val="FFFFFF"/>
                </a:solidFill>
              </a:rPr>
              <a:t>12:30 Plenaria aspectos por mejorar en el proceso</a:t>
            </a:r>
          </a:p>
        </p:txBody>
      </p:sp>
    </p:spTree>
    <p:extLst>
      <p:ext uri="{BB962C8B-B14F-4D97-AF65-F5344CB8AC3E}">
        <p14:creationId xmlns:p14="http://schemas.microsoft.com/office/powerpoint/2010/main" val="29060191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F49EDBC5-90DE-4290-9C57-E48DC88F64F6}"/>
              </a:ext>
            </a:extLst>
          </p:cNvPr>
          <p:cNvGraphicFramePr>
            <a:graphicFrameLocks noGrp="1"/>
          </p:cNvGraphicFramePr>
          <p:nvPr>
            <p:ph idx="1"/>
            <p:extLst>
              <p:ext uri="{D42A27DB-BD31-4B8C-83A1-F6EECF244321}">
                <p14:modId xmlns:p14="http://schemas.microsoft.com/office/powerpoint/2010/main" val="2209284637"/>
              </p:ext>
            </p:extLst>
          </p:nvPr>
        </p:nvGraphicFramePr>
        <p:xfrm>
          <a:off x="844550" y="2318326"/>
          <a:ext cx="10515600" cy="3861811"/>
        </p:xfrm>
        <a:graphic>
          <a:graphicData uri="http://schemas.openxmlformats.org/drawingml/2006/chart">
            <c:chart xmlns:c="http://schemas.openxmlformats.org/drawingml/2006/chart" xmlns:r="http://schemas.openxmlformats.org/officeDocument/2006/relationships" r:id="rId2"/>
          </a:graphicData>
        </a:graphic>
      </p:graphicFrame>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38200" y="572655"/>
            <a:ext cx="10337800" cy="912190"/>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CI Cuadro Comparativo</a:t>
            </a:r>
          </a:p>
        </p:txBody>
      </p:sp>
    </p:spTree>
    <p:extLst>
      <p:ext uri="{BB962C8B-B14F-4D97-AF65-F5344CB8AC3E}">
        <p14:creationId xmlns:p14="http://schemas.microsoft.com/office/powerpoint/2010/main" val="379527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con confianza muy alta">
            <a:extLst>
              <a:ext uri="{FF2B5EF4-FFF2-40B4-BE49-F238E27FC236}">
                <a16:creationId xmlns:a16="http://schemas.microsoft.com/office/drawing/2014/main" id="{6DE7A2EF-E9F5-4169-BBDF-FD372985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873" y="677866"/>
            <a:ext cx="8188092" cy="6180133"/>
          </a:xfrm>
          <a:prstGeom prst="rect">
            <a:avLst/>
          </a:prstGeom>
        </p:spPr>
      </p:pic>
      <p:sp>
        <p:nvSpPr>
          <p:cNvPr id="4" name="1 Título">
            <a:extLst>
              <a:ext uri="{FF2B5EF4-FFF2-40B4-BE49-F238E27FC236}">
                <a16:creationId xmlns:a16="http://schemas.microsoft.com/office/drawing/2014/main" id="{2C89DFFD-FF3E-42C3-A1F4-7614886938C1}"/>
              </a:ext>
            </a:extLst>
          </p:cNvPr>
          <p:cNvSpPr>
            <a:spLocks noGrp="1"/>
          </p:cNvSpPr>
          <p:nvPr>
            <p:ph type="title"/>
          </p:nvPr>
        </p:nvSpPr>
        <p:spPr>
          <a:xfrm>
            <a:off x="675968" y="4967257"/>
            <a:ext cx="5221288" cy="1325562"/>
          </a:xfrm>
        </p:spPr>
        <p:style>
          <a:lnRef idx="2">
            <a:schemeClr val="accent5"/>
          </a:lnRef>
          <a:fillRef idx="1">
            <a:schemeClr val="lt1"/>
          </a:fillRef>
          <a:effectRef idx="0">
            <a:schemeClr val="accent5"/>
          </a:effectRef>
          <a:fontRef idx="minor">
            <a:schemeClr val="dk1"/>
          </a:fontRef>
        </p:style>
        <p:txBody>
          <a:bodyPr/>
          <a:lstStyle/>
          <a:p>
            <a:pPr algn="ctr"/>
            <a:r>
              <a:rPr lang="es-CR" dirty="0"/>
              <a:t>Regiones</a:t>
            </a:r>
          </a:p>
        </p:txBody>
      </p:sp>
    </p:spTree>
    <p:extLst>
      <p:ext uri="{BB962C8B-B14F-4D97-AF65-F5344CB8AC3E}">
        <p14:creationId xmlns:p14="http://schemas.microsoft.com/office/powerpoint/2010/main" val="84194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38200" y="159283"/>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CI II Semestre 2018</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902275870"/>
              </p:ext>
            </p:extLst>
          </p:nvPr>
        </p:nvGraphicFramePr>
        <p:xfrm>
          <a:off x="870154" y="1784556"/>
          <a:ext cx="10500851" cy="4678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31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38200" y="574920"/>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Chorotega</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1918715343"/>
              </p:ext>
            </p:extLst>
          </p:nvPr>
        </p:nvGraphicFramePr>
        <p:xfrm>
          <a:off x="6533535" y="2355272"/>
          <a:ext cx="3922029" cy="4107525"/>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a:extLst>
              <a:ext uri="{FF2B5EF4-FFF2-40B4-BE49-F238E27FC236}">
                <a16:creationId xmlns:a16="http://schemas.microsoft.com/office/drawing/2014/main" id="{DC7AE44F-727E-4A9C-8D86-D1772FB4F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82" y="2441487"/>
            <a:ext cx="5098906" cy="3575855"/>
          </a:xfrm>
          <a:prstGeom prst="rect">
            <a:avLst/>
          </a:prstGeom>
        </p:spPr>
      </p:pic>
    </p:spTree>
    <p:extLst>
      <p:ext uri="{BB962C8B-B14F-4D97-AF65-F5344CB8AC3E}">
        <p14:creationId xmlns:p14="http://schemas.microsoft.com/office/powerpoint/2010/main" val="342838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38200" y="395202"/>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Huetar Atlántica</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1125319304"/>
              </p:ext>
            </p:extLst>
          </p:nvPr>
        </p:nvGraphicFramePr>
        <p:xfrm>
          <a:off x="6533535" y="1784556"/>
          <a:ext cx="4837470" cy="46782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CA900738-590C-4858-8595-D4809443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81" y="1723551"/>
            <a:ext cx="6017479" cy="4220049"/>
          </a:xfrm>
          <a:prstGeom prst="rect">
            <a:avLst/>
          </a:prstGeom>
        </p:spPr>
      </p:pic>
    </p:spTree>
    <p:extLst>
      <p:ext uri="{BB962C8B-B14F-4D97-AF65-F5344CB8AC3E}">
        <p14:creationId xmlns:p14="http://schemas.microsoft.com/office/powerpoint/2010/main" val="388288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55405" y="458994"/>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Huetar Norte</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3481544100"/>
              </p:ext>
            </p:extLst>
          </p:nvPr>
        </p:nvGraphicFramePr>
        <p:xfrm>
          <a:off x="6533535" y="1784556"/>
          <a:ext cx="4837470" cy="46782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CA900738-590C-4858-8595-D4809443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93" y="1723551"/>
            <a:ext cx="5290165" cy="4220049"/>
          </a:xfrm>
          <a:prstGeom prst="rect">
            <a:avLst/>
          </a:prstGeom>
        </p:spPr>
      </p:pic>
    </p:spTree>
    <p:extLst>
      <p:ext uri="{BB962C8B-B14F-4D97-AF65-F5344CB8AC3E}">
        <p14:creationId xmlns:p14="http://schemas.microsoft.com/office/powerpoint/2010/main" val="6327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55405" y="547210"/>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Central Norte y Sur</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3268304428"/>
              </p:ext>
            </p:extLst>
          </p:nvPr>
        </p:nvGraphicFramePr>
        <p:xfrm>
          <a:off x="6533535" y="1784556"/>
          <a:ext cx="4837470" cy="46782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CA900738-590C-4858-8595-D4809443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93" y="2444907"/>
            <a:ext cx="5290165" cy="2777336"/>
          </a:xfrm>
          <a:prstGeom prst="rect">
            <a:avLst/>
          </a:prstGeom>
        </p:spPr>
      </p:pic>
    </p:spTree>
    <p:extLst>
      <p:ext uri="{BB962C8B-B14F-4D97-AF65-F5344CB8AC3E}">
        <p14:creationId xmlns:p14="http://schemas.microsoft.com/office/powerpoint/2010/main" val="24016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08274" y="528737"/>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Pacífico Central</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31592267"/>
              </p:ext>
            </p:extLst>
          </p:nvPr>
        </p:nvGraphicFramePr>
        <p:xfrm>
          <a:off x="6533535" y="1784556"/>
          <a:ext cx="4837470" cy="46782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CA900738-590C-4858-8595-D4809443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39" y="2009612"/>
            <a:ext cx="4580974" cy="3212631"/>
          </a:xfrm>
          <a:prstGeom prst="rect">
            <a:avLst/>
          </a:prstGeom>
        </p:spPr>
      </p:pic>
    </p:spTree>
    <p:extLst>
      <p:ext uri="{BB962C8B-B14F-4D97-AF65-F5344CB8AC3E}">
        <p14:creationId xmlns:p14="http://schemas.microsoft.com/office/powerpoint/2010/main" val="888982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314291A-8712-4750-BBF7-8D76B356A569}"/>
              </a:ext>
            </a:extLst>
          </p:cNvPr>
          <p:cNvSpPr>
            <a:spLocks noGrp="1"/>
          </p:cNvSpPr>
          <p:nvPr>
            <p:ph type="title"/>
          </p:nvPr>
        </p:nvSpPr>
        <p:spPr>
          <a:xfrm>
            <a:off x="838200" y="395202"/>
            <a:ext cx="10515600" cy="1325562"/>
          </a:xfrm>
          <a:noFill/>
        </p:spPr>
        <p:style>
          <a:lnRef idx="2">
            <a:schemeClr val="accent5"/>
          </a:lnRef>
          <a:fillRef idx="1">
            <a:schemeClr val="lt1"/>
          </a:fillRef>
          <a:effectRef idx="0">
            <a:schemeClr val="accent5"/>
          </a:effectRef>
          <a:fontRef idx="minor">
            <a:schemeClr val="dk1"/>
          </a:fontRef>
        </p:style>
        <p:txBody>
          <a:bodyPr/>
          <a:lstStyle/>
          <a:p>
            <a:pPr algn="ctr"/>
            <a:r>
              <a:rPr lang="es-CR" dirty="0">
                <a:solidFill>
                  <a:schemeClr val="bg1"/>
                </a:solidFill>
              </a:rPr>
              <a:t>Región Pacífico Brunca</a:t>
            </a:r>
          </a:p>
        </p:txBody>
      </p:sp>
      <p:graphicFrame>
        <p:nvGraphicFramePr>
          <p:cNvPr id="5" name="Gráfico 4">
            <a:extLst>
              <a:ext uri="{FF2B5EF4-FFF2-40B4-BE49-F238E27FC236}">
                <a16:creationId xmlns:a16="http://schemas.microsoft.com/office/drawing/2014/main" id="{E980A004-4D65-4104-B986-85405A2CA5CA}"/>
              </a:ext>
            </a:extLst>
          </p:cNvPr>
          <p:cNvGraphicFramePr/>
          <p:nvPr>
            <p:extLst>
              <p:ext uri="{D42A27DB-BD31-4B8C-83A1-F6EECF244321}">
                <p14:modId xmlns:p14="http://schemas.microsoft.com/office/powerpoint/2010/main" val="1185738102"/>
              </p:ext>
            </p:extLst>
          </p:nvPr>
        </p:nvGraphicFramePr>
        <p:xfrm>
          <a:off x="6533535" y="1784556"/>
          <a:ext cx="4837470" cy="46782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CA900738-590C-4858-8595-D4809443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40" y="2009612"/>
            <a:ext cx="4497613" cy="3904491"/>
          </a:xfrm>
          <a:prstGeom prst="rect">
            <a:avLst/>
          </a:prstGeom>
        </p:spPr>
      </p:pic>
    </p:spTree>
    <p:extLst>
      <p:ext uri="{BB962C8B-B14F-4D97-AF65-F5344CB8AC3E}">
        <p14:creationId xmlns:p14="http://schemas.microsoft.com/office/powerpoint/2010/main" val="213860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4688-E8EB-4D5F-A295-2AC9BCBB1B57}"/>
              </a:ext>
            </a:extLst>
          </p:cNvPr>
          <p:cNvSpPr>
            <a:spLocks noGrp="1"/>
          </p:cNvSpPr>
          <p:nvPr>
            <p:ph type="title"/>
          </p:nvPr>
        </p:nvSpPr>
        <p:spPr/>
        <p:txBody>
          <a:bodyPr/>
          <a:lstStyle/>
          <a:p>
            <a:pPr algn="ctr"/>
            <a:r>
              <a:rPr lang="es-CR" dirty="0"/>
              <a:t>Notas II semestre </a:t>
            </a:r>
          </a:p>
        </p:txBody>
      </p:sp>
      <p:graphicFrame>
        <p:nvGraphicFramePr>
          <p:cNvPr id="7" name="Marcador de contenido 6">
            <a:extLst>
              <a:ext uri="{FF2B5EF4-FFF2-40B4-BE49-F238E27FC236}">
                <a16:creationId xmlns:a16="http://schemas.microsoft.com/office/drawing/2014/main" id="{BBC8E813-5A38-4AB6-A17D-B4390B266543}"/>
              </a:ext>
            </a:extLst>
          </p:cNvPr>
          <p:cNvGraphicFramePr>
            <a:graphicFrameLocks noGrp="1"/>
          </p:cNvGraphicFramePr>
          <p:nvPr>
            <p:ph idx="1"/>
            <p:extLst>
              <p:ext uri="{D42A27DB-BD31-4B8C-83A1-F6EECF244321}">
                <p14:modId xmlns:p14="http://schemas.microsoft.com/office/powerpoint/2010/main" val="3120618561"/>
              </p:ext>
            </p:extLst>
          </p:nvPr>
        </p:nvGraphicFramePr>
        <p:xfrm>
          <a:off x="951859" y="2612737"/>
          <a:ext cx="4208013" cy="3519805"/>
        </p:xfrm>
        <a:graphic>
          <a:graphicData uri="http://schemas.openxmlformats.org/drawingml/2006/table">
            <a:tbl>
              <a:tblPr>
                <a:tableStyleId>{5C22544A-7EE6-4342-B048-85BDC9FD1C3A}</a:tableStyleId>
              </a:tblPr>
              <a:tblGrid>
                <a:gridCol w="368743">
                  <a:extLst>
                    <a:ext uri="{9D8B030D-6E8A-4147-A177-3AD203B41FA5}">
                      <a16:colId xmlns:a16="http://schemas.microsoft.com/office/drawing/2014/main" val="1364662681"/>
                    </a:ext>
                  </a:extLst>
                </a:gridCol>
                <a:gridCol w="3448836">
                  <a:extLst>
                    <a:ext uri="{9D8B030D-6E8A-4147-A177-3AD203B41FA5}">
                      <a16:colId xmlns:a16="http://schemas.microsoft.com/office/drawing/2014/main" val="1679099599"/>
                    </a:ext>
                  </a:extLst>
                </a:gridCol>
                <a:gridCol w="390434">
                  <a:extLst>
                    <a:ext uri="{9D8B030D-6E8A-4147-A177-3AD203B41FA5}">
                      <a16:colId xmlns:a16="http://schemas.microsoft.com/office/drawing/2014/main" val="3241374574"/>
                    </a:ext>
                  </a:extLst>
                </a:gridCol>
              </a:tblGrid>
              <a:tr h="170815">
                <a:tc>
                  <a:txBody>
                    <a:bodyPr/>
                    <a:lstStyle/>
                    <a:p>
                      <a:pPr algn="ctr" fontAlgn="ctr"/>
                      <a:r>
                        <a:rPr lang="es-CR" sz="900" u="none" strike="noStrike">
                          <a:effectLst/>
                        </a:rPr>
                        <a:t>UP</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NOMBRE</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CR" sz="900" u="none" strike="noStrike">
                          <a:effectLst/>
                        </a:rPr>
                        <a:t> </a:t>
                      </a:r>
                      <a:endParaRPr lang="es-CR"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4080463"/>
                  </a:ext>
                </a:extLst>
              </a:tr>
              <a:tr h="170815">
                <a:tc>
                  <a:txBody>
                    <a:bodyPr/>
                    <a:lstStyle/>
                    <a:p>
                      <a:pPr algn="ctr" fontAlgn="ctr"/>
                      <a:r>
                        <a:rPr lang="es-CR" sz="900" u="none" strike="noStrike">
                          <a:effectLst/>
                        </a:rPr>
                        <a:t>2601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Tony Facio Castro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75655514"/>
                  </a:ext>
                </a:extLst>
              </a:tr>
              <a:tr h="170815">
                <a:tc>
                  <a:txBody>
                    <a:bodyPr/>
                    <a:lstStyle/>
                    <a:p>
                      <a:pPr algn="ctr" fontAlgn="ctr"/>
                      <a:r>
                        <a:rPr lang="es-CR" sz="900" u="none" strike="noStrike">
                          <a:effectLst/>
                        </a:rPr>
                        <a:t>2705</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San Vito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30084136"/>
                  </a:ext>
                </a:extLst>
              </a:tr>
              <a:tr h="170815">
                <a:tc>
                  <a:txBody>
                    <a:bodyPr/>
                    <a:lstStyle/>
                    <a:p>
                      <a:pPr algn="ctr" fontAlgn="ctr"/>
                      <a:r>
                        <a:rPr lang="es-CR" sz="900" u="none" strike="noStrike">
                          <a:effectLst/>
                        </a:rPr>
                        <a:t>2216</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Alajuela Norte - Área de Salud Dr. Marcial Rodriguez</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42371697"/>
                  </a:ext>
                </a:extLst>
              </a:tr>
              <a:tr h="170815">
                <a:tc>
                  <a:txBody>
                    <a:bodyPr/>
                    <a:lstStyle/>
                    <a:p>
                      <a:pPr algn="ctr" fontAlgn="ctr"/>
                      <a:r>
                        <a:rPr lang="es-CR" sz="900" u="none" strike="noStrike">
                          <a:effectLst/>
                        </a:rPr>
                        <a:t>2307</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William Allen Taylor</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63892616"/>
                  </a:ext>
                </a:extLst>
              </a:tr>
              <a:tr h="170815">
                <a:tc>
                  <a:txBody>
                    <a:bodyPr/>
                    <a:lstStyle/>
                    <a:p>
                      <a:pPr algn="ctr" fontAlgn="ctr"/>
                      <a:r>
                        <a:rPr lang="es-CR" sz="900" u="none" strike="noStrike">
                          <a:effectLst/>
                        </a:rPr>
                        <a:t>2332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Paraíso-Cervantes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5616385"/>
                  </a:ext>
                </a:extLst>
              </a:tr>
              <a:tr h="170815">
                <a:tc>
                  <a:txBody>
                    <a:bodyPr/>
                    <a:lstStyle/>
                    <a:p>
                      <a:pPr algn="ctr" fontAlgn="ctr"/>
                      <a:r>
                        <a:rPr lang="es-CR" sz="900" u="none" strike="noStrike">
                          <a:effectLst/>
                        </a:rPr>
                        <a:t>2333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La Unión</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1001857"/>
                  </a:ext>
                </a:extLst>
              </a:tr>
              <a:tr h="170815">
                <a:tc>
                  <a:txBody>
                    <a:bodyPr/>
                    <a:lstStyle/>
                    <a:p>
                      <a:pPr algn="ctr" fontAlgn="ctr"/>
                      <a:r>
                        <a:rPr lang="es-CR" sz="900" u="none" strike="noStrike">
                          <a:effectLst/>
                        </a:rPr>
                        <a:t>2357</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Montes de Oca 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7432300"/>
                  </a:ext>
                </a:extLst>
              </a:tr>
              <a:tr h="170815">
                <a:tc>
                  <a:txBody>
                    <a:bodyPr/>
                    <a:lstStyle/>
                    <a:p>
                      <a:pPr algn="ctr" fontAlgn="ctr"/>
                      <a:r>
                        <a:rPr lang="es-CR" sz="900" u="none" strike="noStrike">
                          <a:effectLst/>
                        </a:rPr>
                        <a:t>2304</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Nacional Psiquiátrico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38734701"/>
                  </a:ext>
                </a:extLst>
              </a:tr>
              <a:tr h="170815">
                <a:tc>
                  <a:txBody>
                    <a:bodyPr/>
                    <a:lstStyle/>
                    <a:p>
                      <a:pPr algn="ctr" fontAlgn="ctr"/>
                      <a:r>
                        <a:rPr lang="es-CR" sz="900" u="none" strike="noStrike">
                          <a:effectLst/>
                        </a:rPr>
                        <a:t>2308</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Max Terán Valls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54455982"/>
                  </a:ext>
                </a:extLst>
              </a:tr>
              <a:tr h="170815">
                <a:tc>
                  <a:txBody>
                    <a:bodyPr/>
                    <a:lstStyle/>
                    <a:p>
                      <a:pPr algn="ctr" fontAlgn="ctr"/>
                      <a:r>
                        <a:rPr lang="es-CR" sz="900" u="none" strike="noStrike">
                          <a:effectLst/>
                        </a:rPr>
                        <a:t>2358</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 Juan-San Diego-Concepción 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69902981"/>
                  </a:ext>
                </a:extLst>
              </a:tr>
              <a:tr h="170815">
                <a:tc>
                  <a:txBody>
                    <a:bodyPr/>
                    <a:lstStyle/>
                    <a:p>
                      <a:pPr algn="ctr" fontAlgn="ctr"/>
                      <a:r>
                        <a:rPr lang="es-CR" sz="900" u="none" strike="noStrike">
                          <a:effectLst/>
                        </a:rPr>
                        <a:t>2562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Nandayure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8850991"/>
                  </a:ext>
                </a:extLst>
              </a:tr>
              <a:tr h="170815">
                <a:tc>
                  <a:txBody>
                    <a:bodyPr/>
                    <a:lstStyle/>
                    <a:p>
                      <a:pPr algn="ctr" fontAlgn="ctr"/>
                      <a:r>
                        <a:rPr lang="es-CR" sz="900" u="none" strike="noStrike">
                          <a:effectLst/>
                        </a:rPr>
                        <a:t>2631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Siquirres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43612609"/>
                  </a:ext>
                </a:extLst>
              </a:tr>
              <a:tr h="170815">
                <a:tc>
                  <a:txBody>
                    <a:bodyPr/>
                    <a:lstStyle/>
                    <a:p>
                      <a:pPr algn="ctr" fontAlgn="ctr"/>
                      <a:r>
                        <a:rPr lang="es-CR" sz="900" u="none" strike="noStrike">
                          <a:effectLst/>
                        </a:rPr>
                        <a:t>2215</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Moravia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46305320"/>
                  </a:ext>
                </a:extLst>
              </a:tr>
              <a:tr h="170815">
                <a:tc>
                  <a:txBody>
                    <a:bodyPr/>
                    <a:lstStyle/>
                    <a:p>
                      <a:pPr algn="ctr" fontAlgn="ctr"/>
                      <a:r>
                        <a:rPr lang="es-CR" sz="900" u="none" strike="noStrike">
                          <a:effectLst/>
                        </a:rPr>
                        <a:t>2232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 Rafael de Heredia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3172922"/>
                  </a:ext>
                </a:extLst>
              </a:tr>
              <a:tr h="170815">
                <a:tc>
                  <a:txBody>
                    <a:bodyPr/>
                    <a:lstStyle/>
                    <a:p>
                      <a:pPr algn="ctr" fontAlgn="ctr"/>
                      <a:r>
                        <a:rPr lang="es-CR" sz="900" u="none" strike="noStrike">
                          <a:effectLst/>
                        </a:rPr>
                        <a:t>2652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Cariari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4336366"/>
                  </a:ext>
                </a:extLst>
              </a:tr>
              <a:tr h="170815">
                <a:tc>
                  <a:txBody>
                    <a:bodyPr/>
                    <a:lstStyle/>
                    <a:p>
                      <a:pPr algn="ctr" fontAlgn="ctr"/>
                      <a:r>
                        <a:rPr lang="es-CR" sz="900" u="none" strike="noStrike">
                          <a:effectLst/>
                        </a:rPr>
                        <a:t>2237</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 Ramón</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95</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7740099"/>
                  </a:ext>
                </a:extLst>
              </a:tr>
              <a:tr h="170815">
                <a:tc>
                  <a:txBody>
                    <a:bodyPr/>
                    <a:lstStyle/>
                    <a:p>
                      <a:pPr algn="ctr" fontAlgn="ctr"/>
                      <a:r>
                        <a:rPr lang="es-CR" sz="900" u="none" strike="noStrike">
                          <a:effectLst/>
                        </a:rPr>
                        <a:t>2634</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Guápiles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95</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68100143"/>
                  </a:ext>
                </a:extLst>
              </a:tr>
              <a:tr h="170815">
                <a:tc>
                  <a:txBody>
                    <a:bodyPr/>
                    <a:lstStyle/>
                    <a:p>
                      <a:pPr algn="ctr" fontAlgn="ctr"/>
                      <a:r>
                        <a:rPr lang="es-CR" sz="900" u="none" strike="noStrike">
                          <a:effectLst/>
                        </a:rPr>
                        <a:t>2276</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Alajuela Sur</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94</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55314420"/>
                  </a:ext>
                </a:extLst>
              </a:tr>
              <a:tr h="170815">
                <a:tc>
                  <a:txBody>
                    <a:bodyPr/>
                    <a:lstStyle/>
                    <a:p>
                      <a:pPr algn="ctr" fontAlgn="ctr"/>
                      <a:r>
                        <a:rPr lang="es-CR" sz="900" u="none" strike="noStrike">
                          <a:effectLst/>
                        </a:rPr>
                        <a:t>2390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Corralillo-La Sierra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dirty="0">
                          <a:effectLst/>
                        </a:rPr>
                        <a:t>94</a:t>
                      </a:r>
                      <a:endParaRPr lang="es-C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87205501"/>
                  </a:ext>
                </a:extLst>
              </a:tr>
            </a:tbl>
          </a:graphicData>
        </a:graphic>
      </p:graphicFrame>
      <p:graphicFrame>
        <p:nvGraphicFramePr>
          <p:cNvPr id="8" name="Tabla 7">
            <a:extLst>
              <a:ext uri="{FF2B5EF4-FFF2-40B4-BE49-F238E27FC236}">
                <a16:creationId xmlns:a16="http://schemas.microsoft.com/office/drawing/2014/main" id="{1F2EF96E-CDC3-46F9-9E9A-C40FE29007FA}"/>
              </a:ext>
            </a:extLst>
          </p:cNvPr>
          <p:cNvGraphicFramePr>
            <a:graphicFrameLocks noGrp="1"/>
          </p:cNvGraphicFramePr>
          <p:nvPr>
            <p:extLst>
              <p:ext uri="{D42A27DB-BD31-4B8C-83A1-F6EECF244321}">
                <p14:modId xmlns:p14="http://schemas.microsoft.com/office/powerpoint/2010/main" val="2677052864"/>
              </p:ext>
            </p:extLst>
          </p:nvPr>
        </p:nvGraphicFramePr>
        <p:xfrm>
          <a:off x="6902018" y="2612737"/>
          <a:ext cx="4208013" cy="3416300"/>
        </p:xfrm>
        <a:graphic>
          <a:graphicData uri="http://schemas.openxmlformats.org/drawingml/2006/table">
            <a:tbl>
              <a:tblPr>
                <a:tableStyleId>{5C22544A-7EE6-4342-B048-85BDC9FD1C3A}</a:tableStyleId>
              </a:tblPr>
              <a:tblGrid>
                <a:gridCol w="368743">
                  <a:extLst>
                    <a:ext uri="{9D8B030D-6E8A-4147-A177-3AD203B41FA5}">
                      <a16:colId xmlns:a16="http://schemas.microsoft.com/office/drawing/2014/main" val="2301184633"/>
                    </a:ext>
                  </a:extLst>
                </a:gridCol>
                <a:gridCol w="3448836">
                  <a:extLst>
                    <a:ext uri="{9D8B030D-6E8A-4147-A177-3AD203B41FA5}">
                      <a16:colId xmlns:a16="http://schemas.microsoft.com/office/drawing/2014/main" val="4140049687"/>
                    </a:ext>
                  </a:extLst>
                </a:gridCol>
                <a:gridCol w="390434">
                  <a:extLst>
                    <a:ext uri="{9D8B030D-6E8A-4147-A177-3AD203B41FA5}">
                      <a16:colId xmlns:a16="http://schemas.microsoft.com/office/drawing/2014/main" val="1068425913"/>
                    </a:ext>
                  </a:extLst>
                </a:gridCol>
              </a:tblGrid>
              <a:tr h="170815">
                <a:tc>
                  <a:txBody>
                    <a:bodyPr/>
                    <a:lstStyle/>
                    <a:p>
                      <a:pPr algn="ctr" fontAlgn="ctr"/>
                      <a:r>
                        <a:rPr lang="es-CR" sz="900" u="none" strike="noStrike">
                          <a:effectLst/>
                        </a:rPr>
                        <a:t>2211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Goicoechea 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608659"/>
                  </a:ext>
                </a:extLst>
              </a:tr>
              <a:tr h="170815">
                <a:tc>
                  <a:txBody>
                    <a:bodyPr/>
                    <a:lstStyle/>
                    <a:p>
                      <a:pPr algn="ctr" fontAlgn="ctr"/>
                      <a:r>
                        <a:rPr lang="es-CR" sz="900" u="none" strike="noStrike">
                          <a:effectLst/>
                        </a:rPr>
                        <a:t>2334</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Acosta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5237893"/>
                  </a:ext>
                </a:extLst>
              </a:tr>
              <a:tr h="170815">
                <a:tc>
                  <a:txBody>
                    <a:bodyPr/>
                    <a:lstStyle/>
                    <a:p>
                      <a:pPr algn="ctr" fontAlgn="ctr"/>
                      <a:r>
                        <a:rPr lang="es-CR" sz="900" u="none" strike="noStrike">
                          <a:effectLst/>
                        </a:rPr>
                        <a:t>2342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Cartago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10278998"/>
                  </a:ext>
                </a:extLst>
              </a:tr>
              <a:tr h="170815">
                <a:tc>
                  <a:txBody>
                    <a:bodyPr/>
                    <a:lstStyle/>
                    <a:p>
                      <a:pPr algn="ctr" fontAlgn="ctr"/>
                      <a:r>
                        <a:rPr lang="es-CR" sz="900" u="none" strike="noStrike">
                          <a:effectLst/>
                        </a:rPr>
                        <a:t>2214</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Heredia-Cubujuqui</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90</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31938575"/>
                  </a:ext>
                </a:extLst>
              </a:tr>
              <a:tr h="170815">
                <a:tc>
                  <a:txBody>
                    <a:bodyPr/>
                    <a:lstStyle/>
                    <a:p>
                      <a:pPr algn="ctr" fontAlgn="ctr"/>
                      <a:r>
                        <a:rPr lang="es-CR" sz="900" u="none" strike="noStrike">
                          <a:effectLst/>
                        </a:rPr>
                        <a:t>2236</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de Grecia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90</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5812594"/>
                  </a:ext>
                </a:extLst>
              </a:tr>
              <a:tr h="170815">
                <a:tc>
                  <a:txBody>
                    <a:bodyPr/>
                    <a:lstStyle/>
                    <a:p>
                      <a:pPr algn="ctr" fontAlgn="ctr"/>
                      <a:r>
                        <a:rPr lang="es-CR" sz="900" u="none" strike="noStrike">
                          <a:effectLst/>
                        </a:rPr>
                        <a:t>2650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Horquetas Río Frío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90</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45299902"/>
                  </a:ext>
                </a:extLst>
              </a:tr>
              <a:tr h="170815">
                <a:tc>
                  <a:txBody>
                    <a:bodyPr/>
                    <a:lstStyle/>
                    <a:p>
                      <a:pPr algn="ctr" fontAlgn="ctr"/>
                      <a:r>
                        <a:rPr lang="es-CR" sz="900" u="none" strike="noStrike">
                          <a:effectLst/>
                        </a:rPr>
                        <a:t>2761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Golfito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90</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41706606"/>
                  </a:ext>
                </a:extLst>
              </a:tr>
              <a:tr h="170815">
                <a:tc>
                  <a:txBody>
                    <a:bodyPr/>
                    <a:lstStyle/>
                    <a:p>
                      <a:pPr algn="ctr" fontAlgn="ctr"/>
                      <a:r>
                        <a:rPr lang="es-CR" sz="900" u="none" strike="noStrike">
                          <a:effectLst/>
                        </a:rPr>
                        <a:t>2102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San Juan de Dios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059945"/>
                  </a:ext>
                </a:extLst>
              </a:tr>
              <a:tr h="170815">
                <a:tc>
                  <a:txBody>
                    <a:bodyPr/>
                    <a:lstStyle/>
                    <a:p>
                      <a:pPr algn="ctr" fontAlgn="ctr"/>
                      <a:r>
                        <a:rPr lang="es-CR" sz="900" u="none" strike="noStrike">
                          <a:effectLst/>
                        </a:rPr>
                        <a:t>2131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de Barva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12991573"/>
                  </a:ext>
                </a:extLst>
              </a:tr>
              <a:tr h="170815">
                <a:tc>
                  <a:txBody>
                    <a:bodyPr/>
                    <a:lstStyle/>
                    <a:p>
                      <a:pPr algn="ctr" fontAlgn="ctr"/>
                      <a:r>
                        <a:rPr lang="es-CR" sz="900" u="none" strike="noStrike">
                          <a:effectLst/>
                        </a:rPr>
                        <a:t>2475</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Pital</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20715210"/>
                  </a:ext>
                </a:extLst>
              </a:tr>
              <a:tr h="170815">
                <a:tc>
                  <a:txBody>
                    <a:bodyPr/>
                    <a:lstStyle/>
                    <a:p>
                      <a:pPr algn="ctr" fontAlgn="ctr"/>
                      <a:r>
                        <a:rPr lang="es-CR" sz="900" u="none" strike="noStrike">
                          <a:effectLst/>
                        </a:rPr>
                        <a:t>2483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de Ciudad Quesada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89</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5490075"/>
                  </a:ext>
                </a:extLst>
              </a:tr>
              <a:tr h="170815">
                <a:tc>
                  <a:txBody>
                    <a:bodyPr/>
                    <a:lstStyle/>
                    <a:p>
                      <a:pPr algn="ctr" fontAlgn="ctr"/>
                      <a:r>
                        <a:rPr lang="es-CR" sz="900" u="none" strike="noStrike">
                          <a:effectLst/>
                        </a:rPr>
                        <a:t>2481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Florencia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6559017"/>
                  </a:ext>
                </a:extLst>
              </a:tr>
              <a:tr h="170815">
                <a:tc>
                  <a:txBody>
                    <a:bodyPr/>
                    <a:lstStyle/>
                    <a:p>
                      <a:pPr algn="ctr" fontAlgn="ctr"/>
                      <a:r>
                        <a:rPr lang="es-CR" sz="900" u="none" strike="noStrike">
                          <a:effectLst/>
                        </a:rPr>
                        <a:t>2602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de Guápiles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40351385"/>
                  </a:ext>
                </a:extLst>
              </a:tr>
              <a:tr h="170815">
                <a:tc>
                  <a:txBody>
                    <a:bodyPr/>
                    <a:lstStyle/>
                    <a:p>
                      <a:pPr algn="ctr" fontAlgn="ctr"/>
                      <a:r>
                        <a:rPr lang="es-CR" sz="900" u="none" strike="noStrike">
                          <a:effectLst/>
                        </a:rPr>
                        <a:t>2655</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Guácimo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15749552"/>
                  </a:ext>
                </a:extLst>
              </a:tr>
              <a:tr h="170815">
                <a:tc>
                  <a:txBody>
                    <a:bodyPr/>
                    <a:lstStyle/>
                    <a:p>
                      <a:pPr algn="ctr" fontAlgn="ctr"/>
                      <a:r>
                        <a:rPr lang="es-CR" sz="900" u="none" strike="noStrike">
                          <a:effectLst/>
                        </a:rPr>
                        <a:t>2651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Valle La Estrella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85</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05811915"/>
                  </a:ext>
                </a:extLst>
              </a:tr>
              <a:tr h="170815">
                <a:tc>
                  <a:txBody>
                    <a:bodyPr/>
                    <a:lstStyle/>
                    <a:p>
                      <a:pPr algn="ctr" fontAlgn="ctr"/>
                      <a:r>
                        <a:rPr lang="es-CR" sz="900" u="none" strike="noStrike">
                          <a:effectLst/>
                        </a:rPr>
                        <a:t>2759</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Osa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85</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2412297"/>
                  </a:ext>
                </a:extLst>
              </a:tr>
              <a:tr h="170815">
                <a:tc>
                  <a:txBody>
                    <a:bodyPr/>
                    <a:lstStyle/>
                    <a:p>
                      <a:pPr algn="ctr" fontAlgn="ctr"/>
                      <a:r>
                        <a:rPr lang="es-CR" sz="900" u="none" strike="noStrike">
                          <a:effectLst/>
                        </a:rPr>
                        <a:t>2553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Montes de Oro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83</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26669814"/>
                  </a:ext>
                </a:extLst>
              </a:tr>
              <a:tr h="170815">
                <a:tc>
                  <a:txBody>
                    <a:bodyPr/>
                    <a:lstStyle/>
                    <a:p>
                      <a:pPr algn="ctr" fontAlgn="ctr"/>
                      <a:r>
                        <a:rPr lang="es-CR" sz="900" u="none" strike="noStrike">
                          <a:effectLst/>
                        </a:rPr>
                        <a:t>2802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Clínica Oftalmológica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83</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26521300"/>
                  </a:ext>
                </a:extLst>
              </a:tr>
              <a:tr h="170815">
                <a:tc>
                  <a:txBody>
                    <a:bodyPr/>
                    <a:lstStyle/>
                    <a:p>
                      <a:pPr algn="ctr" fontAlgn="ctr"/>
                      <a:r>
                        <a:rPr lang="es-CR" sz="900" u="none" strike="noStrike">
                          <a:effectLst/>
                        </a:rPr>
                        <a:t>2392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El Guarco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82</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12448109"/>
                  </a:ext>
                </a:extLst>
              </a:tr>
              <a:tr h="170815">
                <a:tc>
                  <a:txBody>
                    <a:bodyPr/>
                    <a:lstStyle/>
                    <a:p>
                      <a:pPr algn="ctr" fontAlgn="ctr"/>
                      <a:r>
                        <a:rPr lang="es-CR" sz="900" u="none" strike="noStrike">
                          <a:effectLst/>
                        </a:rPr>
                        <a:t>2256</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Orotina San Mateo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dirty="0">
                          <a:effectLst/>
                        </a:rPr>
                        <a:t>81</a:t>
                      </a:r>
                      <a:endParaRPr lang="es-C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02954452"/>
                  </a:ext>
                </a:extLst>
              </a:tr>
            </a:tbl>
          </a:graphicData>
        </a:graphic>
      </p:graphicFrame>
    </p:spTree>
    <p:extLst>
      <p:ext uri="{BB962C8B-B14F-4D97-AF65-F5344CB8AC3E}">
        <p14:creationId xmlns:p14="http://schemas.microsoft.com/office/powerpoint/2010/main" val="179979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1F236D8-DF0C-44CE-BC5E-24E104E79AD2}"/>
              </a:ext>
            </a:extLst>
          </p:cNvPr>
          <p:cNvSpPr>
            <a:spLocks noGrp="1"/>
          </p:cNvSpPr>
          <p:nvPr>
            <p:ph type="ctrTitle"/>
          </p:nvPr>
        </p:nvSpPr>
        <p:spPr>
          <a:xfrm>
            <a:off x="5274825" y="1143000"/>
            <a:ext cx="6268246" cy="3134032"/>
          </a:xfrm>
        </p:spPr>
        <p:txBody>
          <a:bodyPr>
            <a:normAutofit/>
          </a:bodyPr>
          <a:lstStyle/>
          <a:p>
            <a:r>
              <a:rPr lang="es-CR" sz="6600" dirty="0"/>
              <a:t>Conceptos básicos de CI </a:t>
            </a:r>
          </a:p>
        </p:txBody>
      </p:sp>
      <p:sp>
        <p:nvSpPr>
          <p:cNvPr id="6" name="Subtítulo 5">
            <a:extLst>
              <a:ext uri="{FF2B5EF4-FFF2-40B4-BE49-F238E27FC236}">
                <a16:creationId xmlns:a16="http://schemas.microsoft.com/office/drawing/2014/main" id="{6772216E-EB73-4685-B99F-C7A89EFF0436}"/>
              </a:ext>
            </a:extLst>
          </p:cNvPr>
          <p:cNvSpPr>
            <a:spLocks noGrp="1"/>
          </p:cNvSpPr>
          <p:nvPr>
            <p:ph type="subTitle" idx="1"/>
          </p:nvPr>
        </p:nvSpPr>
        <p:spPr>
          <a:xfrm>
            <a:off x="5274825" y="4473677"/>
            <a:ext cx="6268246" cy="1268144"/>
          </a:xfrm>
        </p:spPr>
        <p:txBody>
          <a:bodyPr>
            <a:normAutofit/>
          </a:bodyPr>
          <a:lstStyle/>
          <a:p>
            <a:r>
              <a:rPr lang="es-CR" sz="2000" dirty="0"/>
              <a:t>DR. Eduardo Zamora </a:t>
            </a:r>
          </a:p>
        </p:txBody>
      </p:sp>
      <p:pic>
        <p:nvPicPr>
          <p:cNvPr id="4" name="Imagen 5">
            <a:extLst>
              <a:ext uri="{FF2B5EF4-FFF2-40B4-BE49-F238E27FC236}">
                <a16:creationId xmlns:a16="http://schemas.microsoft.com/office/drawing/2014/main" id="{EAB84DAC-8A5B-481B-B594-59FB4D1C7D0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3481" r="35789" b="-2"/>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3556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4688-E8EB-4D5F-A295-2AC9BCBB1B57}"/>
              </a:ext>
            </a:extLst>
          </p:cNvPr>
          <p:cNvSpPr>
            <a:spLocks noGrp="1"/>
          </p:cNvSpPr>
          <p:nvPr>
            <p:ph type="title"/>
          </p:nvPr>
        </p:nvSpPr>
        <p:spPr/>
        <p:txBody>
          <a:bodyPr/>
          <a:lstStyle/>
          <a:p>
            <a:pPr algn="ctr"/>
            <a:r>
              <a:rPr lang="es-CR" dirty="0"/>
              <a:t>Notas II semestre </a:t>
            </a:r>
          </a:p>
        </p:txBody>
      </p:sp>
      <p:graphicFrame>
        <p:nvGraphicFramePr>
          <p:cNvPr id="5" name="Marcador de contenido 4">
            <a:extLst>
              <a:ext uri="{FF2B5EF4-FFF2-40B4-BE49-F238E27FC236}">
                <a16:creationId xmlns:a16="http://schemas.microsoft.com/office/drawing/2014/main" id="{72FC0456-2680-4966-8435-038EFF154CBF}"/>
              </a:ext>
            </a:extLst>
          </p:cNvPr>
          <p:cNvGraphicFramePr>
            <a:graphicFrameLocks noGrp="1"/>
          </p:cNvGraphicFramePr>
          <p:nvPr>
            <p:ph idx="1"/>
            <p:extLst>
              <p:ext uri="{D42A27DB-BD31-4B8C-83A1-F6EECF244321}">
                <p14:modId xmlns:p14="http://schemas.microsoft.com/office/powerpoint/2010/main" val="3026676454"/>
              </p:ext>
            </p:extLst>
          </p:nvPr>
        </p:nvGraphicFramePr>
        <p:xfrm>
          <a:off x="1154954" y="2612737"/>
          <a:ext cx="4208013" cy="3519805"/>
        </p:xfrm>
        <a:graphic>
          <a:graphicData uri="http://schemas.openxmlformats.org/drawingml/2006/table">
            <a:tbl>
              <a:tblPr>
                <a:tableStyleId>{5C22544A-7EE6-4342-B048-85BDC9FD1C3A}</a:tableStyleId>
              </a:tblPr>
              <a:tblGrid>
                <a:gridCol w="368743">
                  <a:extLst>
                    <a:ext uri="{9D8B030D-6E8A-4147-A177-3AD203B41FA5}">
                      <a16:colId xmlns:a16="http://schemas.microsoft.com/office/drawing/2014/main" val="2997775059"/>
                    </a:ext>
                  </a:extLst>
                </a:gridCol>
                <a:gridCol w="3448836">
                  <a:extLst>
                    <a:ext uri="{9D8B030D-6E8A-4147-A177-3AD203B41FA5}">
                      <a16:colId xmlns:a16="http://schemas.microsoft.com/office/drawing/2014/main" val="2694403765"/>
                    </a:ext>
                  </a:extLst>
                </a:gridCol>
                <a:gridCol w="390434">
                  <a:extLst>
                    <a:ext uri="{9D8B030D-6E8A-4147-A177-3AD203B41FA5}">
                      <a16:colId xmlns:a16="http://schemas.microsoft.com/office/drawing/2014/main" val="4062666641"/>
                    </a:ext>
                  </a:extLst>
                </a:gridCol>
              </a:tblGrid>
              <a:tr h="170815">
                <a:tc>
                  <a:txBody>
                    <a:bodyPr/>
                    <a:lstStyle/>
                    <a:p>
                      <a:pPr algn="ctr" fontAlgn="ctr"/>
                      <a:r>
                        <a:rPr lang="es-CR" sz="900" u="none" strike="noStrike">
                          <a:effectLst/>
                        </a:rPr>
                        <a:t>2702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Manuel Mora Valverde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75</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2378559"/>
                  </a:ext>
                </a:extLst>
              </a:tr>
              <a:tr h="170815">
                <a:tc>
                  <a:txBody>
                    <a:bodyPr/>
                    <a:lstStyle/>
                    <a:p>
                      <a:pPr algn="ctr" fontAlgn="ctr"/>
                      <a:r>
                        <a:rPr lang="es-CR" sz="900" u="none" strike="noStrike">
                          <a:effectLst/>
                        </a:rPr>
                        <a:t>2557</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Bagaces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74</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1062506"/>
                  </a:ext>
                </a:extLst>
              </a:tr>
              <a:tr h="170815">
                <a:tc>
                  <a:txBody>
                    <a:bodyPr/>
                    <a:lstStyle/>
                    <a:p>
                      <a:pPr algn="ctr" fontAlgn="ctr"/>
                      <a:r>
                        <a:rPr lang="es-CR" sz="900" u="none" strike="noStrike">
                          <a:effectLst/>
                        </a:rPr>
                        <a:t>2762</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Coto Brus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74</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1658775"/>
                  </a:ext>
                </a:extLst>
              </a:tr>
              <a:tr h="170815">
                <a:tc>
                  <a:txBody>
                    <a:bodyPr/>
                    <a:lstStyle/>
                    <a:p>
                      <a:pPr algn="ctr" fontAlgn="ctr"/>
                      <a:r>
                        <a:rPr lang="es-CR" sz="900" u="none" strike="noStrike">
                          <a:effectLst/>
                        </a:rPr>
                        <a:t>2563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Hojancha</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72</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97643448"/>
                  </a:ext>
                </a:extLst>
              </a:tr>
              <a:tr h="170815">
                <a:tc>
                  <a:txBody>
                    <a:bodyPr/>
                    <a:lstStyle/>
                    <a:p>
                      <a:pPr algn="ctr" fontAlgn="ctr"/>
                      <a:r>
                        <a:rPr lang="es-CR" sz="900" u="none" strike="noStrike">
                          <a:effectLst/>
                        </a:rPr>
                        <a:t>2703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Tomás Casas Casajús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72</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65285704"/>
                  </a:ext>
                </a:extLst>
              </a:tr>
              <a:tr h="170815">
                <a:tc>
                  <a:txBody>
                    <a:bodyPr/>
                    <a:lstStyle/>
                    <a:p>
                      <a:pPr algn="ctr" fontAlgn="ctr"/>
                      <a:r>
                        <a:rPr lang="es-CR" sz="900" u="none" strike="noStrike">
                          <a:effectLst/>
                        </a:rPr>
                        <a:t>2801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Centro Nacional de Control del Dolor y Cuidados Paleativos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72</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52715771"/>
                  </a:ext>
                </a:extLst>
              </a:tr>
              <a:tr h="170815">
                <a:tc>
                  <a:txBody>
                    <a:bodyPr/>
                    <a:lstStyle/>
                    <a:p>
                      <a:pPr algn="ctr" fontAlgn="ctr"/>
                      <a:r>
                        <a:rPr lang="es-CR" sz="900" u="none" strike="noStrike">
                          <a:effectLst/>
                        </a:rPr>
                        <a:t>2331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Puriscal-Turrubares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70383516"/>
                  </a:ext>
                </a:extLst>
              </a:tr>
              <a:tr h="170815">
                <a:tc>
                  <a:txBody>
                    <a:bodyPr/>
                    <a:lstStyle/>
                    <a:p>
                      <a:pPr algn="ctr" fontAlgn="ctr"/>
                      <a:r>
                        <a:rPr lang="es-CR" sz="900" u="none" strike="noStrike">
                          <a:effectLst/>
                        </a:rPr>
                        <a:t>2231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Santo Domingo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92358506"/>
                  </a:ext>
                </a:extLst>
              </a:tr>
              <a:tr h="170815">
                <a:tc>
                  <a:txBody>
                    <a:bodyPr/>
                    <a:lstStyle/>
                    <a:p>
                      <a:pPr algn="ctr" fontAlgn="ctr"/>
                      <a:r>
                        <a:rPr lang="es-CR" sz="900" u="none" strike="noStrike">
                          <a:effectLst/>
                        </a:rPr>
                        <a:t>2273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 Isidro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7975819"/>
                  </a:ext>
                </a:extLst>
              </a:tr>
              <a:tr h="170815">
                <a:tc>
                  <a:txBody>
                    <a:bodyPr/>
                    <a:lstStyle/>
                    <a:p>
                      <a:pPr algn="ctr" fontAlgn="ctr"/>
                      <a:r>
                        <a:rPr lang="es-CR" sz="900" u="none" strike="noStrike">
                          <a:effectLst/>
                        </a:rPr>
                        <a:t>2311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Mata Redonda - Hospital Clínica Ricardo Moreno Cañas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4311677"/>
                  </a:ext>
                </a:extLst>
              </a:tr>
              <a:tr h="170815">
                <a:tc>
                  <a:txBody>
                    <a:bodyPr/>
                    <a:lstStyle/>
                    <a:p>
                      <a:pPr algn="ctr" fontAlgn="ctr"/>
                      <a:r>
                        <a:rPr lang="es-CR" sz="900" u="none" strike="noStrike">
                          <a:effectLst/>
                        </a:rPr>
                        <a:t>2590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Barranca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71</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05772"/>
                  </a:ext>
                </a:extLst>
              </a:tr>
              <a:tr h="170815">
                <a:tc>
                  <a:txBody>
                    <a:bodyPr/>
                    <a:lstStyle/>
                    <a:p>
                      <a:pPr algn="ctr" fontAlgn="ctr"/>
                      <a:r>
                        <a:rPr lang="es-CR" sz="900" u="none" strike="noStrike">
                          <a:effectLst/>
                        </a:rPr>
                        <a:t>2760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de Pérez Zeledón</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70</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96502585"/>
                  </a:ext>
                </a:extLst>
              </a:tr>
              <a:tr h="170815">
                <a:tc>
                  <a:txBody>
                    <a:bodyPr/>
                    <a:lstStyle/>
                    <a:p>
                      <a:pPr algn="ctr" fontAlgn="ctr"/>
                      <a:r>
                        <a:rPr lang="es-CR" sz="900" u="none" strike="noStrike">
                          <a:effectLst/>
                        </a:rPr>
                        <a:t>2233</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Belén-Flores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55751193"/>
                  </a:ext>
                </a:extLst>
              </a:tr>
              <a:tr h="170815">
                <a:tc>
                  <a:txBody>
                    <a:bodyPr/>
                    <a:lstStyle/>
                    <a:p>
                      <a:pPr algn="ctr" fontAlgn="ctr"/>
                      <a:r>
                        <a:rPr lang="es-CR" sz="900" u="none" strike="noStrike">
                          <a:effectLst/>
                        </a:rPr>
                        <a:t>2251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Atenas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74794491"/>
                  </a:ext>
                </a:extLst>
              </a:tr>
              <a:tr h="170815">
                <a:tc>
                  <a:txBody>
                    <a:bodyPr/>
                    <a:lstStyle/>
                    <a:p>
                      <a:pPr algn="ctr" fontAlgn="ctr"/>
                      <a:r>
                        <a:rPr lang="es-CR" sz="900" u="none" strike="noStrike">
                          <a:effectLst/>
                        </a:rPr>
                        <a:t>2586</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Chacarita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68</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61170557"/>
                  </a:ext>
                </a:extLst>
              </a:tr>
              <a:tr h="170815">
                <a:tc>
                  <a:txBody>
                    <a:bodyPr/>
                    <a:lstStyle/>
                    <a:p>
                      <a:pPr algn="ctr" fontAlgn="ctr"/>
                      <a:r>
                        <a:rPr lang="es-CR" sz="900" u="none" strike="noStrike">
                          <a:effectLst/>
                        </a:rPr>
                        <a:t>2230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San Pablo de Heredia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67</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15025795"/>
                  </a:ext>
                </a:extLst>
              </a:tr>
              <a:tr h="170815">
                <a:tc>
                  <a:txBody>
                    <a:bodyPr/>
                    <a:lstStyle/>
                    <a:p>
                      <a:pPr algn="ctr" fontAlgn="ctr"/>
                      <a:r>
                        <a:rPr lang="es-CR" sz="900" u="none" strike="noStrike">
                          <a:effectLst/>
                        </a:rPr>
                        <a:t>2207</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Hospital Carlos Luis Valverde Vega </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20086419"/>
                  </a:ext>
                </a:extLst>
              </a:tr>
              <a:tr h="170815">
                <a:tc>
                  <a:txBody>
                    <a:bodyPr/>
                    <a:lstStyle/>
                    <a:p>
                      <a:pPr algn="ctr" fontAlgn="ctr"/>
                      <a:r>
                        <a:rPr lang="es-CR" sz="900" u="none" strike="noStrike">
                          <a:effectLst/>
                        </a:rPr>
                        <a:t>2235</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de Naranjo</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51411606"/>
                  </a:ext>
                </a:extLst>
              </a:tr>
              <a:tr h="170815">
                <a:tc>
                  <a:txBody>
                    <a:bodyPr/>
                    <a:lstStyle/>
                    <a:p>
                      <a:pPr algn="ctr" fontAlgn="ctr"/>
                      <a:r>
                        <a:rPr lang="es-CR" sz="900" u="none" strike="noStrike">
                          <a:effectLst/>
                        </a:rPr>
                        <a:t>2331</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Puriscal-Turrubares</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66</a:t>
                      </a:r>
                      <a:endParaRPr lang="es-CR"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05211131"/>
                  </a:ext>
                </a:extLst>
              </a:tr>
              <a:tr h="170815">
                <a:tc>
                  <a:txBody>
                    <a:bodyPr/>
                    <a:lstStyle/>
                    <a:p>
                      <a:pPr algn="ctr" fontAlgn="ctr"/>
                      <a:r>
                        <a:rPr lang="es-CR" sz="900" u="none" strike="noStrike">
                          <a:effectLst/>
                        </a:rPr>
                        <a:t>2210</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a:effectLst/>
                        </a:rPr>
                        <a:t>Área de Salud Catedral Noreste</a:t>
                      </a:r>
                      <a:endParaRPr lang="es-CR"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900" u="none" strike="noStrike" dirty="0">
                          <a:effectLst/>
                        </a:rPr>
                        <a:t>62</a:t>
                      </a:r>
                      <a:endParaRPr lang="es-CR"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0591367"/>
                  </a:ext>
                </a:extLst>
              </a:tr>
            </a:tbl>
          </a:graphicData>
        </a:graphic>
      </p:graphicFrame>
      <p:graphicFrame>
        <p:nvGraphicFramePr>
          <p:cNvPr id="6" name="Tabla 5">
            <a:extLst>
              <a:ext uri="{FF2B5EF4-FFF2-40B4-BE49-F238E27FC236}">
                <a16:creationId xmlns:a16="http://schemas.microsoft.com/office/drawing/2014/main" id="{E09D135B-C8F2-4403-9489-058CB37FDAB1}"/>
              </a:ext>
            </a:extLst>
          </p:cNvPr>
          <p:cNvGraphicFramePr>
            <a:graphicFrameLocks noGrp="1"/>
          </p:cNvGraphicFramePr>
          <p:nvPr>
            <p:extLst>
              <p:ext uri="{D42A27DB-BD31-4B8C-83A1-F6EECF244321}">
                <p14:modId xmlns:p14="http://schemas.microsoft.com/office/powerpoint/2010/main" val="3046624084"/>
              </p:ext>
            </p:extLst>
          </p:nvPr>
        </p:nvGraphicFramePr>
        <p:xfrm>
          <a:off x="6218238" y="2612737"/>
          <a:ext cx="4429488" cy="3416295"/>
        </p:xfrm>
        <a:graphic>
          <a:graphicData uri="http://schemas.openxmlformats.org/drawingml/2006/table">
            <a:tbl>
              <a:tblPr>
                <a:tableStyleId>{5C22544A-7EE6-4342-B048-85BDC9FD1C3A}</a:tableStyleId>
              </a:tblPr>
              <a:tblGrid>
                <a:gridCol w="388151">
                  <a:extLst>
                    <a:ext uri="{9D8B030D-6E8A-4147-A177-3AD203B41FA5}">
                      <a16:colId xmlns:a16="http://schemas.microsoft.com/office/drawing/2014/main" val="2137608382"/>
                    </a:ext>
                  </a:extLst>
                </a:gridCol>
                <a:gridCol w="3630354">
                  <a:extLst>
                    <a:ext uri="{9D8B030D-6E8A-4147-A177-3AD203B41FA5}">
                      <a16:colId xmlns:a16="http://schemas.microsoft.com/office/drawing/2014/main" val="4104470455"/>
                    </a:ext>
                  </a:extLst>
                </a:gridCol>
                <a:gridCol w="410983">
                  <a:extLst>
                    <a:ext uri="{9D8B030D-6E8A-4147-A177-3AD203B41FA5}">
                      <a16:colId xmlns:a16="http://schemas.microsoft.com/office/drawing/2014/main" val="2026508706"/>
                    </a:ext>
                  </a:extLst>
                </a:gridCol>
              </a:tblGrid>
              <a:tr h="179805">
                <a:tc>
                  <a:txBody>
                    <a:bodyPr/>
                    <a:lstStyle/>
                    <a:p>
                      <a:pPr algn="ctr" fontAlgn="ctr"/>
                      <a:r>
                        <a:rPr lang="es-CR" sz="1000" u="none" strike="noStrike">
                          <a:effectLst/>
                        </a:rPr>
                        <a:t>2473</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Aguas Zarcas </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62</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67104885"/>
                  </a:ext>
                </a:extLst>
              </a:tr>
              <a:tr h="179805">
                <a:tc>
                  <a:txBody>
                    <a:bodyPr/>
                    <a:lstStyle/>
                    <a:p>
                      <a:pPr algn="ctr" fontAlgn="ctr"/>
                      <a:r>
                        <a:rPr lang="es-CR" sz="1000" u="none" strike="noStrike">
                          <a:effectLst/>
                        </a:rPr>
                        <a:t>2654</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Matina</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62</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499649"/>
                  </a:ext>
                </a:extLst>
              </a:tr>
              <a:tr h="179805">
                <a:tc>
                  <a:txBody>
                    <a:bodyPr/>
                    <a:lstStyle/>
                    <a:p>
                      <a:pPr algn="ctr" fontAlgn="ctr"/>
                      <a:r>
                        <a:rPr lang="es-CR" sz="1000" u="none" strike="noStrike">
                          <a:effectLst/>
                        </a:rPr>
                        <a:t>2335</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Aserrí</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61</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98873095"/>
                  </a:ext>
                </a:extLst>
              </a:tr>
              <a:tr h="179805">
                <a:tc>
                  <a:txBody>
                    <a:bodyPr/>
                    <a:lstStyle/>
                    <a:p>
                      <a:pPr algn="ctr" fontAlgn="ctr"/>
                      <a:r>
                        <a:rPr lang="es-CR" sz="1000" u="none" strike="noStrike">
                          <a:effectLst/>
                        </a:rPr>
                        <a:t>2472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Santa Rosa</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61</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75756545"/>
                  </a:ext>
                </a:extLst>
              </a:tr>
              <a:tr h="179805">
                <a:tc>
                  <a:txBody>
                    <a:bodyPr/>
                    <a:lstStyle/>
                    <a:p>
                      <a:pPr algn="ctr" fontAlgn="ctr"/>
                      <a:r>
                        <a:rPr lang="es-CR" sz="1000" u="none" strike="noStrike">
                          <a:effectLst/>
                        </a:rPr>
                        <a:t>2474</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Puerto Viejo-Sarapiquí</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61</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58357134"/>
                  </a:ext>
                </a:extLst>
              </a:tr>
              <a:tr h="179805">
                <a:tc>
                  <a:txBody>
                    <a:bodyPr/>
                    <a:lstStyle/>
                    <a:p>
                      <a:pPr algn="ctr" fontAlgn="ctr"/>
                      <a:r>
                        <a:rPr lang="es-CR" sz="1000" u="none" strike="noStrike">
                          <a:effectLst/>
                        </a:rPr>
                        <a:t>2680</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Talamanca </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61</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9350569"/>
                  </a:ext>
                </a:extLst>
              </a:tr>
              <a:tr h="179805">
                <a:tc>
                  <a:txBody>
                    <a:bodyPr/>
                    <a:lstStyle/>
                    <a:p>
                      <a:pPr algn="ctr" fontAlgn="ctr"/>
                      <a:r>
                        <a:rPr lang="es-CR" sz="1000" u="none" strike="noStrike">
                          <a:effectLst/>
                        </a:rPr>
                        <a:t>2704</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Hospital Ciudad Neily</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61</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90573084"/>
                  </a:ext>
                </a:extLst>
              </a:tr>
              <a:tr h="179805">
                <a:tc>
                  <a:txBody>
                    <a:bodyPr/>
                    <a:lstStyle/>
                    <a:p>
                      <a:pPr algn="ctr" fontAlgn="ctr"/>
                      <a:r>
                        <a:rPr lang="es-CR" sz="1000" u="none" strike="noStrike">
                          <a:effectLst/>
                        </a:rPr>
                        <a:t>2105</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Hospital de las Mujeres Adolfo Carit Eva</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60</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5636434"/>
                  </a:ext>
                </a:extLst>
              </a:tr>
              <a:tr h="179805">
                <a:tc>
                  <a:txBody>
                    <a:bodyPr/>
                    <a:lstStyle/>
                    <a:p>
                      <a:pPr algn="ctr" fontAlgn="ctr"/>
                      <a:r>
                        <a:rPr lang="es-CR" sz="1000" u="none" strike="noStrike">
                          <a:effectLst/>
                        </a:rPr>
                        <a:t>2732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de Buenos Aires</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58</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35841272"/>
                  </a:ext>
                </a:extLst>
              </a:tr>
              <a:tr h="179805">
                <a:tc>
                  <a:txBody>
                    <a:bodyPr/>
                    <a:lstStyle/>
                    <a:p>
                      <a:pPr algn="ctr" fontAlgn="ctr"/>
                      <a:r>
                        <a:rPr lang="es-CR" sz="1000" u="none" strike="noStrike">
                          <a:effectLst/>
                        </a:rPr>
                        <a:t>2312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Hatillo - Clínica Dr Solón Núñez Frutos</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57</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15872957"/>
                  </a:ext>
                </a:extLst>
              </a:tr>
              <a:tr h="179805">
                <a:tc>
                  <a:txBody>
                    <a:bodyPr/>
                    <a:lstStyle/>
                    <a:p>
                      <a:pPr algn="ctr" fontAlgn="ctr"/>
                      <a:r>
                        <a:rPr lang="es-CR" sz="1000" u="none" strike="noStrike">
                          <a:effectLst/>
                        </a:rPr>
                        <a:t>2632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Limón </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53</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7108832"/>
                  </a:ext>
                </a:extLst>
              </a:tr>
              <a:tr h="179805">
                <a:tc>
                  <a:txBody>
                    <a:bodyPr/>
                    <a:lstStyle/>
                    <a:p>
                      <a:pPr algn="ctr" fontAlgn="ctr"/>
                      <a:r>
                        <a:rPr lang="es-CR" sz="1000" u="none" strike="noStrike">
                          <a:effectLst/>
                        </a:rPr>
                        <a:t>2206</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Hospital San Francisco de Asís</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50</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23599097"/>
                  </a:ext>
                </a:extLst>
              </a:tr>
              <a:tr h="179805">
                <a:tc>
                  <a:txBody>
                    <a:bodyPr/>
                    <a:lstStyle/>
                    <a:p>
                      <a:pPr algn="ctr" fontAlgn="ctr"/>
                      <a:r>
                        <a:rPr lang="es-CR" sz="1000" u="none" strike="noStrike">
                          <a:effectLst/>
                        </a:rPr>
                        <a:t>2315</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Desamparados 1</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50</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80473516"/>
                  </a:ext>
                </a:extLst>
              </a:tr>
              <a:tr h="179805">
                <a:tc>
                  <a:txBody>
                    <a:bodyPr/>
                    <a:lstStyle/>
                    <a:p>
                      <a:pPr algn="ctr" fontAlgn="ctr"/>
                      <a:r>
                        <a:rPr lang="es-CR" sz="1000" u="none" strike="noStrike">
                          <a:effectLst/>
                        </a:rPr>
                        <a:t>2758</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Corredores </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50</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08432934"/>
                  </a:ext>
                </a:extLst>
              </a:tr>
              <a:tr h="179805">
                <a:tc>
                  <a:txBody>
                    <a:bodyPr/>
                    <a:lstStyle/>
                    <a:p>
                      <a:pPr algn="ctr" fontAlgn="ctr"/>
                      <a:r>
                        <a:rPr lang="es-CR" sz="1000" u="none" strike="noStrike">
                          <a:effectLst/>
                        </a:rPr>
                        <a:t>2213</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Tibas-Merced-Uruca</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47</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0187807"/>
                  </a:ext>
                </a:extLst>
              </a:tr>
              <a:tr h="179805">
                <a:tc>
                  <a:txBody>
                    <a:bodyPr/>
                    <a:lstStyle/>
                    <a:p>
                      <a:pPr algn="ctr" fontAlgn="ctr"/>
                      <a:r>
                        <a:rPr lang="es-CR" sz="1000" u="none" strike="noStrike">
                          <a:effectLst/>
                        </a:rPr>
                        <a:t>2382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Mora-Palmichal</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46</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2291875"/>
                  </a:ext>
                </a:extLst>
              </a:tr>
              <a:tr h="179805">
                <a:tc>
                  <a:txBody>
                    <a:bodyPr/>
                    <a:lstStyle/>
                    <a:p>
                      <a:pPr algn="ctr" fontAlgn="ctr"/>
                      <a:r>
                        <a:rPr lang="es-CR" sz="1000" u="none" strike="noStrike">
                          <a:effectLst/>
                        </a:rPr>
                        <a:t>2339</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Desamparados 3</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44</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69852876"/>
                  </a:ext>
                </a:extLst>
              </a:tr>
              <a:tr h="179805">
                <a:tc>
                  <a:txBody>
                    <a:bodyPr/>
                    <a:lstStyle/>
                    <a:p>
                      <a:pPr algn="ctr" fontAlgn="ctr"/>
                      <a:r>
                        <a:rPr lang="es-CR" sz="1000" u="none" strike="noStrike">
                          <a:effectLst/>
                        </a:rPr>
                        <a:t>2395</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Oreamuno Pacayas Tierra Blanca</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43</a:t>
                      </a:r>
                      <a:endParaRPr lang="es-C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36259620"/>
                  </a:ext>
                </a:extLst>
              </a:tr>
              <a:tr h="179805">
                <a:tc>
                  <a:txBody>
                    <a:bodyPr/>
                    <a:lstStyle/>
                    <a:p>
                      <a:pPr algn="ctr" fontAlgn="ctr"/>
                      <a:r>
                        <a:rPr lang="es-CR" sz="1000" u="none" strike="noStrike">
                          <a:effectLst/>
                        </a:rPr>
                        <a:t>2252</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a:effectLst/>
                        </a:rPr>
                        <a:t>Área de Salud Palmares</a:t>
                      </a:r>
                      <a:endParaRPr lang="es-C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R" sz="1000" u="none" strike="noStrike" dirty="0">
                          <a:effectLst/>
                        </a:rPr>
                        <a:t>28</a:t>
                      </a:r>
                      <a:endParaRPr lang="es-C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7411413"/>
                  </a:ext>
                </a:extLst>
              </a:tr>
            </a:tbl>
          </a:graphicData>
        </a:graphic>
      </p:graphicFrame>
    </p:spTree>
    <p:extLst>
      <p:ext uri="{BB962C8B-B14F-4D97-AF65-F5344CB8AC3E}">
        <p14:creationId xmlns:p14="http://schemas.microsoft.com/office/powerpoint/2010/main" val="236211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FA007-D742-48A7-A86B-7BD2B4C82B81}"/>
              </a:ext>
            </a:extLst>
          </p:cNvPr>
          <p:cNvSpPr>
            <a:spLocks noGrp="1"/>
          </p:cNvSpPr>
          <p:nvPr>
            <p:ph type="title"/>
          </p:nvPr>
        </p:nvSpPr>
        <p:spPr/>
        <p:txBody>
          <a:bodyPr/>
          <a:lstStyle/>
          <a:p>
            <a:r>
              <a:rPr lang="es-CR" dirty="0"/>
              <a:t>Programa de visitas 2019</a:t>
            </a:r>
          </a:p>
        </p:txBody>
      </p:sp>
      <p:sp>
        <p:nvSpPr>
          <p:cNvPr id="3" name="Marcador de contenido 2">
            <a:extLst>
              <a:ext uri="{FF2B5EF4-FFF2-40B4-BE49-F238E27FC236}">
                <a16:creationId xmlns:a16="http://schemas.microsoft.com/office/drawing/2014/main" id="{9E1B1722-E755-4FC7-8444-B1453B1A7FF8}"/>
              </a:ext>
            </a:extLst>
          </p:cNvPr>
          <p:cNvSpPr>
            <a:spLocks noGrp="1"/>
          </p:cNvSpPr>
          <p:nvPr>
            <p:ph idx="1"/>
          </p:nvPr>
        </p:nvSpPr>
        <p:spPr/>
        <p:txBody>
          <a:bodyPr/>
          <a:lstStyle/>
          <a:p>
            <a:r>
              <a:rPr lang="es-CR" dirty="0"/>
              <a:t>Área de Salud Alajuela Norte: 27 de marzo 2019 </a:t>
            </a:r>
          </a:p>
          <a:p>
            <a:r>
              <a:rPr lang="es-CR" dirty="0"/>
              <a:t>Área de salud: 09 de abril 2019</a:t>
            </a:r>
          </a:p>
          <a:p>
            <a:r>
              <a:rPr lang="es-CR" dirty="0"/>
              <a:t>Área de Salud: 07 de mayo  </a:t>
            </a:r>
          </a:p>
        </p:txBody>
      </p:sp>
    </p:spTree>
    <p:extLst>
      <p:ext uri="{BB962C8B-B14F-4D97-AF65-F5344CB8AC3E}">
        <p14:creationId xmlns:p14="http://schemas.microsoft.com/office/powerpoint/2010/main" val="410575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ítulo 3">
            <a:extLst>
              <a:ext uri="{FF2B5EF4-FFF2-40B4-BE49-F238E27FC236}">
                <a16:creationId xmlns:a16="http://schemas.microsoft.com/office/drawing/2014/main" id="{A2058D61-20EC-4F82-8A85-39818AAC5053}"/>
              </a:ext>
            </a:extLst>
          </p:cNvPr>
          <p:cNvSpPr>
            <a:spLocks noGrp="1"/>
          </p:cNvSpPr>
          <p:nvPr>
            <p:ph type="title"/>
          </p:nvPr>
        </p:nvSpPr>
        <p:spPr>
          <a:xfrm>
            <a:off x="1154955" y="973667"/>
            <a:ext cx="2942210" cy="4833745"/>
          </a:xfrm>
        </p:spPr>
        <p:txBody>
          <a:bodyPr>
            <a:normAutofit/>
          </a:bodyPr>
          <a:lstStyle/>
          <a:p>
            <a:r>
              <a:rPr lang="es-CR" dirty="0">
                <a:solidFill>
                  <a:srgbClr val="EBEBEB"/>
                </a:solidFill>
              </a:rPr>
              <a:t>Proceso 2019</a:t>
            </a:r>
          </a:p>
        </p:txBody>
      </p:sp>
      <p:sp>
        <p:nvSpPr>
          <p:cNvPr id="22" name="Rectangle 2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Marcador de contenido 7">
            <a:extLst>
              <a:ext uri="{FF2B5EF4-FFF2-40B4-BE49-F238E27FC236}">
                <a16:creationId xmlns:a16="http://schemas.microsoft.com/office/drawing/2014/main" id="{E63D850D-5E9B-47E2-AA6A-50BC9D8976CD}"/>
              </a:ext>
            </a:extLst>
          </p:cNvPr>
          <p:cNvGraphicFramePr>
            <a:graphicFrameLocks noGrp="1"/>
          </p:cNvGraphicFramePr>
          <p:nvPr>
            <p:ph idx="1"/>
            <p:extLst>
              <p:ext uri="{D42A27DB-BD31-4B8C-83A1-F6EECF244321}">
                <p14:modId xmlns:p14="http://schemas.microsoft.com/office/powerpoint/2010/main" val="113987945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F88EC5B-C855-4780-90A3-18EA70984A4C}"/>
              </a:ext>
            </a:extLst>
          </p:cNvPr>
          <p:cNvSpPr txBox="1"/>
          <p:nvPr/>
        </p:nvSpPr>
        <p:spPr>
          <a:xfrm>
            <a:off x="7415837" y="2527903"/>
            <a:ext cx="1880657" cy="1384995"/>
          </a:xfrm>
          <a:prstGeom prst="rect">
            <a:avLst/>
          </a:prstGeom>
          <a:noFill/>
        </p:spPr>
        <p:txBody>
          <a:bodyPr wrap="square" rtlCol="0">
            <a:spAutoFit/>
          </a:bodyPr>
          <a:lstStyle/>
          <a:p>
            <a:pPr algn="ctr"/>
            <a:r>
              <a:rPr lang="es-CR" sz="1400" dirty="0"/>
              <a:t>El proceso se aplica a la misma población en dos ocasiones:</a:t>
            </a:r>
          </a:p>
          <a:p>
            <a:pPr algn="ctr"/>
            <a:r>
              <a:rPr lang="es-CR" sz="1400" dirty="0"/>
              <a:t> I semestre 2019 </a:t>
            </a:r>
          </a:p>
          <a:p>
            <a:pPr algn="ctr"/>
            <a:r>
              <a:rPr lang="es-CR" sz="1400" dirty="0"/>
              <a:t>II semestre 2019</a:t>
            </a:r>
          </a:p>
        </p:txBody>
      </p:sp>
    </p:spTree>
    <p:extLst>
      <p:ext uri="{BB962C8B-B14F-4D97-AF65-F5344CB8AC3E}">
        <p14:creationId xmlns:p14="http://schemas.microsoft.com/office/powerpoint/2010/main" val="141136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174D7-84AE-4CBA-AD89-E509767B91AC}"/>
              </a:ext>
            </a:extLst>
          </p:cNvPr>
          <p:cNvSpPr>
            <a:spLocks noGrp="1"/>
          </p:cNvSpPr>
          <p:nvPr>
            <p:ph type="title" idx="4294967295"/>
          </p:nvPr>
        </p:nvSpPr>
        <p:spPr>
          <a:xfrm>
            <a:off x="256478" y="437144"/>
            <a:ext cx="8824913" cy="566737"/>
          </a:xfrm>
        </p:spPr>
        <p:txBody>
          <a:bodyPr/>
          <a:lstStyle/>
          <a:p>
            <a:r>
              <a:rPr lang="es-CR" dirty="0">
                <a:solidFill>
                  <a:schemeClr val="tx2"/>
                </a:solidFill>
              </a:rPr>
              <a:t>Población Meta</a:t>
            </a:r>
          </a:p>
        </p:txBody>
      </p:sp>
      <p:graphicFrame>
        <p:nvGraphicFramePr>
          <p:cNvPr id="4" name="Marcador de contenido 3">
            <a:extLst>
              <a:ext uri="{FF2B5EF4-FFF2-40B4-BE49-F238E27FC236}">
                <a16:creationId xmlns:a16="http://schemas.microsoft.com/office/drawing/2014/main" id="{58800D9F-E2D6-4254-8822-21A85038D621}"/>
              </a:ext>
            </a:extLst>
          </p:cNvPr>
          <p:cNvGraphicFramePr>
            <a:graphicFrameLocks noGrp="1"/>
          </p:cNvGraphicFramePr>
          <p:nvPr>
            <p:ph type="pic" idx="4294967295"/>
            <p:extLst>
              <p:ext uri="{D42A27DB-BD31-4B8C-83A1-F6EECF244321}">
                <p14:modId xmlns:p14="http://schemas.microsoft.com/office/powerpoint/2010/main" val="4120409106"/>
              </p:ext>
            </p:extLst>
          </p:nvPr>
        </p:nvGraphicFramePr>
        <p:xfrm>
          <a:off x="635620" y="1583744"/>
          <a:ext cx="11195824" cy="48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34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9D851-C3A7-43BB-B078-45272D93C215}"/>
              </a:ext>
            </a:extLst>
          </p:cNvPr>
          <p:cNvSpPr>
            <a:spLocks noGrp="1"/>
          </p:cNvSpPr>
          <p:nvPr>
            <p:ph type="title"/>
          </p:nvPr>
        </p:nvSpPr>
        <p:spPr/>
        <p:txBody>
          <a:bodyPr/>
          <a:lstStyle/>
          <a:p>
            <a:r>
              <a:rPr lang="es-CR" dirty="0"/>
              <a:t>Usuarios</a:t>
            </a:r>
          </a:p>
        </p:txBody>
      </p:sp>
      <p:sp>
        <p:nvSpPr>
          <p:cNvPr id="3" name="Marcador de contenido 2">
            <a:extLst>
              <a:ext uri="{FF2B5EF4-FFF2-40B4-BE49-F238E27FC236}">
                <a16:creationId xmlns:a16="http://schemas.microsoft.com/office/drawing/2014/main" id="{C094E78F-3D85-4732-9FE5-721C99D68C38}"/>
              </a:ext>
            </a:extLst>
          </p:cNvPr>
          <p:cNvSpPr>
            <a:spLocks noGrp="1"/>
          </p:cNvSpPr>
          <p:nvPr>
            <p:ph idx="1"/>
          </p:nvPr>
        </p:nvSpPr>
        <p:spPr/>
        <p:txBody>
          <a:bodyPr/>
          <a:lstStyle/>
          <a:p>
            <a:r>
              <a:rPr lang="es-CR" dirty="0"/>
              <a:t>Aplicar el cuestionario a personas de la población meta, con procedimientos realizados en el semestre. </a:t>
            </a:r>
          </a:p>
          <a:p>
            <a:r>
              <a:rPr lang="es-CR" dirty="0"/>
              <a:t>Cada cuestionario se envía por separado.</a:t>
            </a:r>
          </a:p>
          <a:p>
            <a:pPr lvl="1"/>
            <a:r>
              <a:rPr lang="es-CR" dirty="0"/>
              <a:t>Áreas de Salud, CAIS y Hospitales Periféricos: </a:t>
            </a:r>
            <a:r>
              <a:rPr lang="es-CR" b="1" dirty="0"/>
              <a:t>10 cuestionarios  </a:t>
            </a:r>
          </a:p>
          <a:p>
            <a:pPr lvl="1"/>
            <a:r>
              <a:rPr lang="es-CR" dirty="0"/>
              <a:t>Centros Especializados, Hospitales Nacionales y Regionales: </a:t>
            </a:r>
            <a:r>
              <a:rPr lang="es-CR" b="1" dirty="0"/>
              <a:t>20 cuestionarios  </a:t>
            </a:r>
          </a:p>
          <a:p>
            <a:r>
              <a:rPr lang="es-CR" dirty="0"/>
              <a:t>Para responder el cuestionario: manera presencial en el centro de salud o contactar vía telefónica.  </a:t>
            </a:r>
          </a:p>
        </p:txBody>
      </p:sp>
    </p:spTree>
    <p:extLst>
      <p:ext uri="{BB962C8B-B14F-4D97-AF65-F5344CB8AC3E}">
        <p14:creationId xmlns:p14="http://schemas.microsoft.com/office/powerpoint/2010/main" val="3283520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9D851-C3A7-43BB-B078-45272D93C215}"/>
              </a:ext>
            </a:extLst>
          </p:cNvPr>
          <p:cNvSpPr>
            <a:spLocks noGrp="1"/>
          </p:cNvSpPr>
          <p:nvPr>
            <p:ph type="title"/>
          </p:nvPr>
        </p:nvSpPr>
        <p:spPr/>
        <p:txBody>
          <a:bodyPr/>
          <a:lstStyle/>
          <a:p>
            <a:r>
              <a:rPr lang="es-CR" dirty="0"/>
              <a:t>Funcionarios</a:t>
            </a:r>
          </a:p>
        </p:txBody>
      </p:sp>
      <p:sp>
        <p:nvSpPr>
          <p:cNvPr id="3" name="Marcador de contenido 2">
            <a:extLst>
              <a:ext uri="{FF2B5EF4-FFF2-40B4-BE49-F238E27FC236}">
                <a16:creationId xmlns:a16="http://schemas.microsoft.com/office/drawing/2014/main" id="{C094E78F-3D85-4732-9FE5-721C99D68C38}"/>
              </a:ext>
            </a:extLst>
          </p:cNvPr>
          <p:cNvSpPr>
            <a:spLocks noGrp="1"/>
          </p:cNvSpPr>
          <p:nvPr>
            <p:ph idx="1"/>
          </p:nvPr>
        </p:nvSpPr>
        <p:spPr/>
        <p:txBody>
          <a:bodyPr>
            <a:normAutofit/>
          </a:bodyPr>
          <a:lstStyle/>
          <a:p>
            <a:r>
              <a:rPr lang="es-CR" dirty="0"/>
              <a:t>Aplicar el cuestionario a profesionales que laboren con la población meta, con procedimientos realizados en el semestre. </a:t>
            </a:r>
          </a:p>
          <a:p>
            <a:r>
              <a:rPr lang="es-CR" dirty="0"/>
              <a:t>Cada cuestionario se envía por separado.</a:t>
            </a:r>
          </a:p>
          <a:p>
            <a:pPr lvl="1"/>
            <a:r>
              <a:rPr lang="es-CR" dirty="0"/>
              <a:t>Áreas de Salud, CAIS y Hospitales Periféricos: </a:t>
            </a:r>
            <a:r>
              <a:rPr lang="es-CR" b="1" dirty="0"/>
              <a:t>5 cuestionarios  </a:t>
            </a:r>
          </a:p>
          <a:p>
            <a:pPr lvl="1"/>
            <a:r>
              <a:rPr lang="es-CR" dirty="0"/>
              <a:t>Centros Especializados, Hospitales Nacionales y Regionales: </a:t>
            </a:r>
            <a:r>
              <a:rPr lang="es-CR" b="1" dirty="0"/>
              <a:t>10 cuestionarios  </a:t>
            </a:r>
          </a:p>
          <a:p>
            <a:r>
              <a:rPr lang="es-CR" dirty="0"/>
              <a:t>Para responder el cuestionario: manera presencial en el centro de salud formulario impreso o digital.   </a:t>
            </a:r>
          </a:p>
          <a:p>
            <a:pPr marL="0" indent="0">
              <a:buNone/>
            </a:pPr>
            <a:endParaRPr lang="es-CR" dirty="0"/>
          </a:p>
        </p:txBody>
      </p:sp>
    </p:spTree>
    <p:extLst>
      <p:ext uri="{BB962C8B-B14F-4D97-AF65-F5344CB8AC3E}">
        <p14:creationId xmlns:p14="http://schemas.microsoft.com/office/powerpoint/2010/main" val="222858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7D61A-D583-4E9E-A543-0DA083803409}"/>
              </a:ext>
            </a:extLst>
          </p:cNvPr>
          <p:cNvSpPr>
            <a:spLocks noGrp="1"/>
          </p:cNvSpPr>
          <p:nvPr>
            <p:ph type="title"/>
          </p:nvPr>
        </p:nvSpPr>
        <p:spPr/>
        <p:txBody>
          <a:bodyPr/>
          <a:lstStyle/>
          <a:p>
            <a:r>
              <a:rPr lang="es-CR" dirty="0"/>
              <a:t>Expedientes </a:t>
            </a:r>
          </a:p>
        </p:txBody>
      </p:sp>
      <p:sp>
        <p:nvSpPr>
          <p:cNvPr id="3" name="Marcador de contenido 2">
            <a:extLst>
              <a:ext uri="{FF2B5EF4-FFF2-40B4-BE49-F238E27FC236}">
                <a16:creationId xmlns:a16="http://schemas.microsoft.com/office/drawing/2014/main" id="{6BC150FB-7BA5-433E-98EF-EBB80957B896}"/>
              </a:ext>
            </a:extLst>
          </p:cNvPr>
          <p:cNvSpPr>
            <a:spLocks noGrp="1"/>
          </p:cNvSpPr>
          <p:nvPr>
            <p:ph idx="1"/>
          </p:nvPr>
        </p:nvSpPr>
        <p:spPr/>
        <p:txBody>
          <a:bodyPr>
            <a:normAutofit/>
          </a:bodyPr>
          <a:lstStyle/>
          <a:p>
            <a:endParaRPr lang="es-CR" dirty="0"/>
          </a:p>
          <a:p>
            <a:r>
              <a:rPr lang="es-CR" dirty="0"/>
              <a:t>Solicitar expedientes a REDES expedientes de usuarios de la población meta</a:t>
            </a:r>
          </a:p>
          <a:p>
            <a:r>
              <a:rPr lang="es-CR" dirty="0"/>
              <a:t>Consulta en EDUS expedientes de usuarios de la población meta</a:t>
            </a:r>
          </a:p>
          <a:p>
            <a:r>
              <a:rPr lang="es-CR" dirty="0"/>
              <a:t>Toda la información de los expedientes se envía en conjunto “CI-II consolidado” </a:t>
            </a:r>
          </a:p>
          <a:p>
            <a:pPr lvl="1"/>
            <a:r>
              <a:rPr lang="es-CR" dirty="0"/>
              <a:t>Áreas de Salud, CAIS y Hospitales Periféricos: </a:t>
            </a:r>
            <a:r>
              <a:rPr lang="es-CR" b="1" dirty="0"/>
              <a:t>10 expedientes </a:t>
            </a:r>
          </a:p>
          <a:p>
            <a:pPr lvl="1"/>
            <a:r>
              <a:rPr lang="es-CR" dirty="0"/>
              <a:t>Centros Especializados, Hospitales Nacionales y Regionales: </a:t>
            </a:r>
            <a:r>
              <a:rPr lang="es-CR" b="1" dirty="0"/>
              <a:t>20 expedientes  </a:t>
            </a:r>
          </a:p>
          <a:p>
            <a:pPr lvl="2"/>
            <a:r>
              <a:rPr lang="es-CR" dirty="0"/>
              <a:t>Deben consignar la puntuación obtenida  en el apartado de CI  asignado por el Programa Institucional de Calidad y Seguridad del Paciente.</a:t>
            </a:r>
          </a:p>
        </p:txBody>
      </p:sp>
    </p:spTree>
    <p:extLst>
      <p:ext uri="{BB962C8B-B14F-4D97-AF65-F5344CB8AC3E}">
        <p14:creationId xmlns:p14="http://schemas.microsoft.com/office/powerpoint/2010/main" val="362882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55E24-6984-4B5C-AE3F-5E854FB9D901}"/>
              </a:ext>
            </a:extLst>
          </p:cNvPr>
          <p:cNvSpPr>
            <a:spLocks noGrp="1"/>
          </p:cNvSpPr>
          <p:nvPr>
            <p:ph type="title"/>
          </p:nvPr>
        </p:nvSpPr>
        <p:spPr/>
        <p:txBody>
          <a:bodyPr/>
          <a:lstStyle/>
          <a:p>
            <a:r>
              <a:rPr lang="es-CR" dirty="0"/>
              <a:t>Expedientes </a:t>
            </a:r>
          </a:p>
        </p:txBody>
      </p:sp>
      <p:sp>
        <p:nvSpPr>
          <p:cNvPr id="3" name="Marcador de contenido 2">
            <a:extLst>
              <a:ext uri="{FF2B5EF4-FFF2-40B4-BE49-F238E27FC236}">
                <a16:creationId xmlns:a16="http://schemas.microsoft.com/office/drawing/2014/main" id="{F7A262C1-59D5-42A0-9A21-A79424F38479}"/>
              </a:ext>
            </a:extLst>
          </p:cNvPr>
          <p:cNvSpPr>
            <a:spLocks noGrp="1"/>
          </p:cNvSpPr>
          <p:nvPr>
            <p:ph idx="1"/>
          </p:nvPr>
        </p:nvSpPr>
        <p:spPr>
          <a:xfrm>
            <a:off x="1154954" y="2438400"/>
            <a:ext cx="10412206" cy="4419599"/>
          </a:xfrm>
        </p:spPr>
        <p:txBody>
          <a:bodyPr>
            <a:normAutofit fontScale="77500" lnSpcReduction="20000"/>
          </a:bodyPr>
          <a:lstStyle/>
          <a:p>
            <a:r>
              <a:rPr lang="es-CR" b="1" dirty="0"/>
              <a:t>Formulario presente y completo: </a:t>
            </a:r>
          </a:p>
          <a:p>
            <a:pPr lvl="1">
              <a:lnSpc>
                <a:spcPct val="120000"/>
              </a:lnSpc>
              <a:spcBef>
                <a:spcPts val="0"/>
              </a:spcBef>
            </a:pPr>
            <a:r>
              <a:rPr lang="es-CR" dirty="0"/>
              <a:t>En el expediente físico se encuentra el formulario oficial de consentimiento y TODOS sus aparados están completos: </a:t>
            </a:r>
          </a:p>
          <a:p>
            <a:pPr lvl="2">
              <a:lnSpc>
                <a:spcPct val="120000"/>
              </a:lnSpc>
              <a:spcBef>
                <a:spcPts val="0"/>
              </a:spcBef>
            </a:pPr>
            <a:r>
              <a:rPr lang="es-CR" dirty="0"/>
              <a:t>Nombre del centro</a:t>
            </a:r>
          </a:p>
          <a:p>
            <a:pPr lvl="2">
              <a:lnSpc>
                <a:spcPct val="120000"/>
              </a:lnSpc>
              <a:spcBef>
                <a:spcPts val="0"/>
              </a:spcBef>
            </a:pPr>
            <a:r>
              <a:rPr lang="es-CR" dirty="0"/>
              <a:t>Nombre del usuario </a:t>
            </a:r>
          </a:p>
          <a:p>
            <a:pPr lvl="2">
              <a:lnSpc>
                <a:spcPct val="120000"/>
              </a:lnSpc>
              <a:spcBef>
                <a:spcPts val="0"/>
              </a:spcBef>
            </a:pPr>
            <a:r>
              <a:rPr lang="es-CR" dirty="0"/>
              <a:t>Nombre del procedimiento</a:t>
            </a:r>
          </a:p>
          <a:p>
            <a:pPr lvl="2">
              <a:lnSpc>
                <a:spcPct val="120000"/>
              </a:lnSpc>
              <a:spcBef>
                <a:spcPts val="0"/>
              </a:spcBef>
            </a:pPr>
            <a:r>
              <a:rPr lang="es-CR" dirty="0"/>
              <a:t>Apartado condiciones del consentimiento</a:t>
            </a:r>
          </a:p>
          <a:p>
            <a:pPr lvl="2">
              <a:lnSpc>
                <a:spcPct val="120000"/>
              </a:lnSpc>
              <a:spcBef>
                <a:spcPts val="0"/>
              </a:spcBef>
            </a:pPr>
            <a:r>
              <a:rPr lang="es-CR" dirty="0"/>
              <a:t>Nombre, identificación y firma de funcionario y del usuario o su representante</a:t>
            </a:r>
          </a:p>
          <a:p>
            <a:pPr lvl="2">
              <a:lnSpc>
                <a:spcPct val="120000"/>
              </a:lnSpc>
              <a:spcBef>
                <a:spcPts val="0"/>
              </a:spcBef>
            </a:pPr>
            <a:r>
              <a:rPr lang="es-CR" dirty="0"/>
              <a:t>Fecha de la firma del documento. </a:t>
            </a:r>
          </a:p>
          <a:p>
            <a:pPr lvl="1"/>
            <a:r>
              <a:rPr lang="es-CR" dirty="0"/>
              <a:t>En el expediente electrónico hay una nota que indica que se completó el formulario.  </a:t>
            </a:r>
          </a:p>
          <a:p>
            <a:r>
              <a:rPr lang="es-CR" b="1" dirty="0"/>
              <a:t>Formulario presente pero incompleto:</a:t>
            </a:r>
          </a:p>
          <a:p>
            <a:pPr lvl="1">
              <a:spcBef>
                <a:spcPts val="0"/>
              </a:spcBef>
            </a:pPr>
            <a:r>
              <a:rPr lang="es-CR" dirty="0"/>
              <a:t>En el expediente físico se encuentra el formulario oficial de consentimiento pero alguno de los siguientes apartados está no completo:</a:t>
            </a:r>
          </a:p>
          <a:p>
            <a:pPr lvl="2">
              <a:lnSpc>
                <a:spcPct val="120000"/>
              </a:lnSpc>
              <a:spcBef>
                <a:spcPts val="0"/>
              </a:spcBef>
            </a:pPr>
            <a:r>
              <a:rPr lang="es-CR" sz="1500" dirty="0"/>
              <a:t>Nombre del centro</a:t>
            </a:r>
          </a:p>
          <a:p>
            <a:pPr lvl="2">
              <a:lnSpc>
                <a:spcPct val="120000"/>
              </a:lnSpc>
              <a:spcBef>
                <a:spcPts val="0"/>
              </a:spcBef>
            </a:pPr>
            <a:r>
              <a:rPr lang="es-CR" sz="1500" dirty="0"/>
              <a:t>Apartado condiciones del consentimiento</a:t>
            </a:r>
          </a:p>
          <a:p>
            <a:pPr lvl="2">
              <a:lnSpc>
                <a:spcPct val="120000"/>
              </a:lnSpc>
              <a:spcBef>
                <a:spcPts val="0"/>
              </a:spcBef>
            </a:pPr>
            <a:r>
              <a:rPr lang="es-CR" sz="1500" dirty="0"/>
              <a:t>Fecha de la firma del documento. </a:t>
            </a:r>
          </a:p>
          <a:p>
            <a:pPr lvl="1">
              <a:lnSpc>
                <a:spcPct val="120000"/>
              </a:lnSpc>
              <a:spcBef>
                <a:spcPts val="0"/>
              </a:spcBef>
            </a:pPr>
            <a:r>
              <a:rPr lang="es-CR" dirty="0"/>
              <a:t>O en el expediente electrónico no hay una nota que indica que se completó el formulario. </a:t>
            </a:r>
          </a:p>
          <a:p>
            <a:r>
              <a:rPr lang="es-CR" b="1" dirty="0"/>
              <a:t>Formulario ausente: </a:t>
            </a:r>
          </a:p>
          <a:p>
            <a:pPr lvl="1">
              <a:spcBef>
                <a:spcPts val="0"/>
              </a:spcBef>
            </a:pPr>
            <a:r>
              <a:rPr lang="es-CR" dirty="0"/>
              <a:t>En el expediente de salud no se encuentra el formulario oficial de consentimiento. O bien se encuentra pero no incluye:</a:t>
            </a:r>
          </a:p>
          <a:p>
            <a:pPr lvl="2">
              <a:spcBef>
                <a:spcPts val="0"/>
              </a:spcBef>
            </a:pPr>
            <a:r>
              <a:rPr lang="es-CR" sz="1600" dirty="0"/>
              <a:t>Nombre del procedimiento</a:t>
            </a:r>
          </a:p>
          <a:p>
            <a:pPr lvl="2">
              <a:spcBef>
                <a:spcPts val="0"/>
              </a:spcBef>
            </a:pPr>
            <a:r>
              <a:rPr lang="es-CR" sz="1600" dirty="0"/>
              <a:t>Nombre, identificación o firma de funcionario, del usuario o su representante</a:t>
            </a:r>
            <a:r>
              <a:rPr lang="es-CR" dirty="0"/>
              <a:t>.</a:t>
            </a:r>
          </a:p>
        </p:txBody>
      </p:sp>
    </p:spTree>
    <p:extLst>
      <p:ext uri="{BB962C8B-B14F-4D97-AF65-F5344CB8AC3E}">
        <p14:creationId xmlns:p14="http://schemas.microsoft.com/office/powerpoint/2010/main" val="120297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8CF3A-6317-436A-90E9-EB4A5963DE24}"/>
              </a:ext>
            </a:extLst>
          </p:cNvPr>
          <p:cNvSpPr>
            <a:spLocks noGrp="1"/>
          </p:cNvSpPr>
          <p:nvPr>
            <p:ph type="title"/>
          </p:nvPr>
        </p:nvSpPr>
        <p:spPr/>
        <p:txBody>
          <a:bodyPr/>
          <a:lstStyle/>
          <a:p>
            <a:r>
              <a:rPr lang="es-CR" dirty="0"/>
              <a:t>Divulgación </a:t>
            </a:r>
          </a:p>
        </p:txBody>
      </p:sp>
      <p:sp>
        <p:nvSpPr>
          <p:cNvPr id="3" name="Marcador de contenido 2">
            <a:extLst>
              <a:ext uri="{FF2B5EF4-FFF2-40B4-BE49-F238E27FC236}">
                <a16:creationId xmlns:a16="http://schemas.microsoft.com/office/drawing/2014/main" id="{7CAC358E-B8DA-46A9-B940-37089126B974}"/>
              </a:ext>
            </a:extLst>
          </p:cNvPr>
          <p:cNvSpPr>
            <a:spLocks noGrp="1"/>
          </p:cNvSpPr>
          <p:nvPr>
            <p:ph idx="1"/>
          </p:nvPr>
        </p:nvSpPr>
        <p:spPr/>
        <p:txBody>
          <a:bodyPr/>
          <a:lstStyle/>
          <a:p>
            <a:r>
              <a:rPr lang="es-CR" dirty="0"/>
              <a:t>Exponer grupal o individualmente a los funcionarios los resultados de la revisión de los expedientes. </a:t>
            </a:r>
          </a:p>
          <a:p>
            <a:pPr lvl="1"/>
            <a:r>
              <a:rPr lang="es-CR" dirty="0"/>
              <a:t>Reuniones individuales</a:t>
            </a:r>
          </a:p>
          <a:p>
            <a:pPr lvl="1"/>
            <a:r>
              <a:rPr lang="es-CR" dirty="0"/>
              <a:t>Actividades de educación continua </a:t>
            </a:r>
          </a:p>
          <a:p>
            <a:pPr lvl="1"/>
            <a:r>
              <a:rPr lang="es-CR" dirty="0"/>
              <a:t>Boletines en línea   </a:t>
            </a:r>
          </a:p>
          <a:p>
            <a:r>
              <a:rPr lang="es-CR" dirty="0"/>
              <a:t>Exponer a los funcionarios o usuarios temas relacionados con el proceso CI </a:t>
            </a:r>
          </a:p>
          <a:p>
            <a:r>
              <a:rPr lang="es-CR" dirty="0"/>
              <a:t>Hacer durante el semestre e incluir en el consolidado (no se hace después de entregado el informe) </a:t>
            </a:r>
          </a:p>
        </p:txBody>
      </p:sp>
    </p:spTree>
    <p:extLst>
      <p:ext uri="{BB962C8B-B14F-4D97-AF65-F5344CB8AC3E}">
        <p14:creationId xmlns:p14="http://schemas.microsoft.com/office/powerpoint/2010/main" val="318145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FF08D-522F-4924-9DA3-69283EBE4808}"/>
              </a:ext>
            </a:extLst>
          </p:cNvPr>
          <p:cNvSpPr>
            <a:spLocks noGrp="1"/>
          </p:cNvSpPr>
          <p:nvPr>
            <p:ph type="title"/>
          </p:nvPr>
        </p:nvSpPr>
        <p:spPr/>
        <p:txBody>
          <a:bodyPr/>
          <a:lstStyle/>
          <a:p>
            <a:r>
              <a:rPr lang="es-CR" dirty="0"/>
              <a:t>Consultar nota final </a:t>
            </a:r>
          </a:p>
        </p:txBody>
      </p:sp>
      <p:sp>
        <p:nvSpPr>
          <p:cNvPr id="3" name="Marcador de contenido 2">
            <a:extLst>
              <a:ext uri="{FF2B5EF4-FFF2-40B4-BE49-F238E27FC236}">
                <a16:creationId xmlns:a16="http://schemas.microsoft.com/office/drawing/2014/main" id="{153AA5F1-07AD-4429-A471-5BDB67249EF6}"/>
              </a:ext>
            </a:extLst>
          </p:cNvPr>
          <p:cNvSpPr>
            <a:spLocks noGrp="1"/>
          </p:cNvSpPr>
          <p:nvPr>
            <p:ph idx="1"/>
          </p:nvPr>
        </p:nvSpPr>
        <p:spPr/>
        <p:txBody>
          <a:bodyPr/>
          <a:lstStyle/>
          <a:p>
            <a:r>
              <a:rPr lang="es-CR" dirty="0"/>
              <a:t>Consultar en </a:t>
            </a:r>
          </a:p>
          <a:p>
            <a:pPr lvl="1"/>
            <a:r>
              <a:rPr lang="es-CR" dirty="0">
                <a:hlinkClick r:id="rId2"/>
              </a:rPr>
              <a:t>http://www.cendeisss.sa.cr/wp/index.php/consentimiento-informado-en-la-practica-clinica/</a:t>
            </a:r>
            <a:r>
              <a:rPr lang="es-CR" dirty="0"/>
              <a:t> </a:t>
            </a:r>
          </a:p>
          <a:p>
            <a:pPr lvl="1"/>
            <a:r>
              <a:rPr lang="es-CR" dirty="0"/>
              <a:t>Reportes de Seguimiento</a:t>
            </a:r>
          </a:p>
          <a:p>
            <a:r>
              <a:rPr lang="es-CR" dirty="0"/>
              <a:t>Anotar la UP en el Excel </a:t>
            </a:r>
          </a:p>
          <a:p>
            <a:r>
              <a:rPr lang="es-CR" dirty="0"/>
              <a:t>Enviar el reporte a la Dirección Médica del Centro para firma. </a:t>
            </a:r>
          </a:p>
        </p:txBody>
      </p:sp>
    </p:spTree>
    <p:extLst>
      <p:ext uri="{BB962C8B-B14F-4D97-AF65-F5344CB8AC3E}">
        <p14:creationId xmlns:p14="http://schemas.microsoft.com/office/powerpoint/2010/main" val="295770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74DFC1-616C-4C17-9F2D-58D4BA09ED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1181661-50B9-45DE-8D3B-E2B5908C0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9EABC0FF-D2D8-4824-A912-036C4B97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Título"/>
          <p:cNvSpPr>
            <a:spLocks noGrp="1"/>
          </p:cNvSpPr>
          <p:nvPr>
            <p:ph type="title"/>
          </p:nvPr>
        </p:nvSpPr>
        <p:spPr>
          <a:xfrm>
            <a:off x="639098" y="629265"/>
            <a:ext cx="6072776" cy="1622322"/>
          </a:xfrm>
        </p:spPr>
        <p:txBody>
          <a:bodyPr>
            <a:normAutofit/>
          </a:bodyPr>
          <a:lstStyle/>
          <a:p>
            <a:r>
              <a:rPr lang="es-CR" dirty="0"/>
              <a:t>Conceptos básicos de CI </a:t>
            </a:r>
          </a:p>
        </p:txBody>
      </p:sp>
      <p:sp>
        <p:nvSpPr>
          <p:cNvPr id="3" name="2 Marcador de contenido"/>
          <p:cNvSpPr>
            <a:spLocks noGrp="1"/>
          </p:cNvSpPr>
          <p:nvPr>
            <p:ph idx="1"/>
          </p:nvPr>
        </p:nvSpPr>
        <p:spPr>
          <a:xfrm>
            <a:off x="639098" y="2418735"/>
            <a:ext cx="6072776" cy="3811740"/>
          </a:xfrm>
        </p:spPr>
        <p:txBody>
          <a:bodyPr anchor="ctr">
            <a:normAutofit/>
          </a:bodyPr>
          <a:lstStyle/>
          <a:p>
            <a:pPr algn="just"/>
            <a:r>
              <a:rPr lang="es-CR" dirty="0">
                <a:solidFill>
                  <a:schemeClr val="bg1"/>
                </a:solidFill>
              </a:rPr>
              <a:t>El Reglamento del Consentimiento Informado en la Práctica Asistencial en la CCSS, el cual se encuentra rigiendo desde agosto del año 2012 estipula en su artículo primero sobre las definiciones el concepto de CI.</a:t>
            </a:r>
          </a:p>
          <a:p>
            <a:pPr lvl="1" algn="just"/>
            <a:r>
              <a:rPr lang="es-CR" b="1" dirty="0">
                <a:solidFill>
                  <a:schemeClr val="bg1"/>
                </a:solidFill>
              </a:rPr>
              <a:t>Es un proceso de comunicación continua, predominantemente oral, entre los funcionarios de salud y la persona usuaria, que reconoce el derecho de ésta a participar activamente en la toma de decisiones, respecto a los procedimientos preventivos, diagnósticos, terapéuticos o de investigación biomédica…”, </a:t>
            </a:r>
          </a:p>
          <a:p>
            <a:endParaRPr lang="es-CR" dirty="0">
              <a:solidFill>
                <a:schemeClr val="bg1"/>
              </a:solidFill>
            </a:endParaRPr>
          </a:p>
        </p:txBody>
      </p:sp>
      <p:pic>
        <p:nvPicPr>
          <p:cNvPr id="4" name="Picture 2" descr="http://4.bp.blogspot.com/-IWCJdX5qNcA/UfLFTsy347I/AAAAAAAAAm0/cc9BhYrXzj4/s1600/cas2.jpg">
            <a:extLst>
              <a:ext uri="{FF2B5EF4-FFF2-40B4-BE49-F238E27FC236}">
                <a16:creationId xmlns:a16="http://schemas.microsoft.com/office/drawing/2014/main" id="{B854DCCC-6F43-458B-A823-0A8673244862}"/>
              </a:ext>
            </a:extLst>
          </p:cNvPr>
          <p:cNvPicPr>
            <a:picLocks noChangeAspect="1" noChangeArrowheads="1"/>
          </p:cNvPicPr>
          <p:nvPr/>
        </p:nvPicPr>
        <p:blipFill rotWithShape="1">
          <a:blip r:embed="rId3" cstate="print"/>
          <a:srcRect l="4074" r="49211" b="2"/>
          <a:stretch/>
        </p:blipFill>
        <p:spPr bwMode="auto">
          <a:xfrm>
            <a:off x="7418226" y="645106"/>
            <a:ext cx="4125317" cy="5585369"/>
          </a:xfrm>
          <a:prstGeom prst="rect">
            <a:avLst/>
          </a:prstGeom>
          <a:noFill/>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7084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0FAABFE5-5B2B-4479-AAF2-A7ADCF0B2200}"/>
              </a:ext>
            </a:extLst>
          </p:cNvPr>
          <p:cNvSpPr>
            <a:spLocks noGrp="1"/>
          </p:cNvSpPr>
          <p:nvPr>
            <p:ph type="ctrTitle"/>
          </p:nvPr>
        </p:nvSpPr>
        <p:spPr>
          <a:xfrm>
            <a:off x="6744929" y="1241266"/>
            <a:ext cx="4798142" cy="3153753"/>
          </a:xfrm>
        </p:spPr>
        <p:txBody>
          <a:bodyPr>
            <a:normAutofit/>
          </a:bodyPr>
          <a:lstStyle/>
          <a:p>
            <a:r>
              <a:rPr lang="es-CR">
                <a:solidFill>
                  <a:srgbClr val="EBEBEB"/>
                </a:solidFill>
              </a:rPr>
              <a:t>Formularios </a:t>
            </a:r>
          </a:p>
        </p:txBody>
      </p:sp>
      <p:sp>
        <p:nvSpPr>
          <p:cNvPr id="3" name="Subtítulo 2">
            <a:extLst>
              <a:ext uri="{FF2B5EF4-FFF2-40B4-BE49-F238E27FC236}">
                <a16:creationId xmlns:a16="http://schemas.microsoft.com/office/drawing/2014/main" id="{D6816C84-6A3D-4972-BD3E-27B2CDE4F0DA}"/>
              </a:ext>
            </a:extLst>
          </p:cNvPr>
          <p:cNvSpPr>
            <a:spLocks noGrp="1"/>
          </p:cNvSpPr>
          <p:nvPr>
            <p:ph type="subTitle" idx="1"/>
          </p:nvPr>
        </p:nvSpPr>
        <p:spPr>
          <a:xfrm>
            <a:off x="6744929" y="4591665"/>
            <a:ext cx="4798142" cy="1622322"/>
          </a:xfrm>
        </p:spPr>
        <p:txBody>
          <a:bodyPr>
            <a:normAutofit/>
          </a:bodyPr>
          <a:lstStyle/>
          <a:p>
            <a:endParaRPr lang="es-CR"/>
          </a:p>
        </p:txBody>
      </p:sp>
      <p:sp>
        <p:nvSpPr>
          <p:cNvPr id="11" name="Rectangle 10">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n 3">
            <a:extLst>
              <a:ext uri="{FF2B5EF4-FFF2-40B4-BE49-F238E27FC236}">
                <a16:creationId xmlns:a16="http://schemas.microsoft.com/office/drawing/2014/main" id="{7F857713-A8F3-47D3-BFBA-823C25058D2B}"/>
              </a:ext>
            </a:extLst>
          </p:cNvPr>
          <p:cNvPicPr>
            <a:picLocks noChangeAspect="1"/>
          </p:cNvPicPr>
          <p:nvPr/>
        </p:nvPicPr>
        <p:blipFill>
          <a:blip r:embed="rId2"/>
          <a:stretch>
            <a:fillRect/>
          </a:stretch>
        </p:blipFill>
        <p:spPr>
          <a:xfrm>
            <a:off x="1109764" y="1956502"/>
            <a:ext cx="4986236" cy="294187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5728872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57D01-9680-4D99-A130-CCB32521FB78}"/>
              </a:ext>
            </a:extLst>
          </p:cNvPr>
          <p:cNvSpPr>
            <a:spLocks noGrp="1"/>
          </p:cNvSpPr>
          <p:nvPr>
            <p:ph type="title"/>
          </p:nvPr>
        </p:nvSpPr>
        <p:spPr/>
        <p:txBody>
          <a:bodyPr/>
          <a:lstStyle/>
          <a:p>
            <a:r>
              <a:rPr lang="es-CR" dirty="0"/>
              <a:t>Formularios </a:t>
            </a:r>
          </a:p>
        </p:txBody>
      </p:sp>
      <p:sp>
        <p:nvSpPr>
          <p:cNvPr id="3" name="Marcador de contenido 2">
            <a:extLst>
              <a:ext uri="{FF2B5EF4-FFF2-40B4-BE49-F238E27FC236}">
                <a16:creationId xmlns:a16="http://schemas.microsoft.com/office/drawing/2014/main" id="{EC466BC1-03A4-4F61-BC27-9E95FADCE508}"/>
              </a:ext>
            </a:extLst>
          </p:cNvPr>
          <p:cNvSpPr>
            <a:spLocks noGrp="1"/>
          </p:cNvSpPr>
          <p:nvPr>
            <p:ph idx="1"/>
          </p:nvPr>
        </p:nvSpPr>
        <p:spPr/>
        <p:txBody>
          <a:bodyPr/>
          <a:lstStyle/>
          <a:p>
            <a:r>
              <a:rPr lang="es-CR" b="1" dirty="0">
                <a:hlinkClick r:id="rId2"/>
              </a:rPr>
              <a:t>CI-I Usuarios</a:t>
            </a:r>
            <a:r>
              <a:rPr lang="es-CR" b="1" dirty="0"/>
              <a:t>  </a:t>
            </a:r>
          </a:p>
          <a:p>
            <a:pPr lvl="1"/>
            <a:r>
              <a:rPr lang="es-CR" dirty="0"/>
              <a:t>Áreas de Salud, CAIS y Hospitales Periféricos: </a:t>
            </a:r>
            <a:r>
              <a:rPr lang="es-CR" b="1" dirty="0"/>
              <a:t>10 cuestionarios  </a:t>
            </a:r>
          </a:p>
          <a:p>
            <a:pPr lvl="1"/>
            <a:r>
              <a:rPr lang="es-CR" dirty="0"/>
              <a:t>Centros Especializados, Hospitales Nacionales y Regionales: </a:t>
            </a:r>
            <a:r>
              <a:rPr lang="es-CR" b="1" dirty="0"/>
              <a:t>20 cuestionarios  </a:t>
            </a:r>
          </a:p>
          <a:p>
            <a:r>
              <a:rPr lang="es-CR" b="1" dirty="0">
                <a:hlinkClick r:id="rId3"/>
              </a:rPr>
              <a:t>CI-I Funcionarios</a:t>
            </a:r>
            <a:endParaRPr lang="es-CR" b="1" dirty="0"/>
          </a:p>
          <a:p>
            <a:pPr lvl="1"/>
            <a:r>
              <a:rPr lang="es-CR" dirty="0"/>
              <a:t>Áreas de Salud, CAIS y Hospitales Periféricos: </a:t>
            </a:r>
            <a:r>
              <a:rPr lang="es-CR" b="1" dirty="0"/>
              <a:t>5 cuestionarios  </a:t>
            </a:r>
          </a:p>
          <a:p>
            <a:pPr lvl="1"/>
            <a:r>
              <a:rPr lang="es-CR" dirty="0"/>
              <a:t>Centros Especializados, Hospitales Nacionales y Regionales: </a:t>
            </a:r>
            <a:r>
              <a:rPr lang="es-CR" b="1" dirty="0"/>
              <a:t>10 cuestionarios  </a:t>
            </a:r>
          </a:p>
          <a:p>
            <a:r>
              <a:rPr lang="es-CR" b="1" dirty="0">
                <a:hlinkClick r:id="rId4"/>
              </a:rPr>
              <a:t>CI-II Consolidado </a:t>
            </a:r>
            <a:endParaRPr lang="es-CR" b="1" dirty="0"/>
          </a:p>
          <a:p>
            <a:pPr lvl="1"/>
            <a:r>
              <a:rPr lang="es-CR" dirty="0"/>
              <a:t>Áreas de Salud, CAIS y Hospitales Periféricos: </a:t>
            </a:r>
            <a:r>
              <a:rPr lang="es-CR" b="1" dirty="0"/>
              <a:t> 1  formulario </a:t>
            </a:r>
          </a:p>
          <a:p>
            <a:pPr lvl="1"/>
            <a:r>
              <a:rPr lang="es-CR" dirty="0"/>
              <a:t>Centros Especializados, Hospitales Nacionales y Regionales: </a:t>
            </a:r>
            <a:r>
              <a:rPr lang="es-CR" b="1" dirty="0"/>
              <a:t>1  formulario </a:t>
            </a:r>
          </a:p>
          <a:p>
            <a:pPr lvl="1"/>
            <a:endParaRPr lang="es-CR" dirty="0"/>
          </a:p>
          <a:p>
            <a:pPr marL="0" indent="0">
              <a:buNone/>
            </a:pPr>
            <a:endParaRPr lang="es-CR" dirty="0"/>
          </a:p>
        </p:txBody>
      </p:sp>
    </p:spTree>
    <p:extLst>
      <p:ext uri="{BB962C8B-B14F-4D97-AF65-F5344CB8AC3E}">
        <p14:creationId xmlns:p14="http://schemas.microsoft.com/office/powerpoint/2010/main" val="3952512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C2351-65C2-4CE3-BCB5-9C342AFDD864}"/>
              </a:ext>
            </a:extLst>
          </p:cNvPr>
          <p:cNvSpPr>
            <a:spLocks noGrp="1"/>
          </p:cNvSpPr>
          <p:nvPr>
            <p:ph type="title"/>
          </p:nvPr>
        </p:nvSpPr>
        <p:spPr/>
        <p:txBody>
          <a:bodyPr/>
          <a:lstStyle/>
          <a:p>
            <a:r>
              <a:rPr lang="es-CR" dirty="0"/>
              <a:t>Resultados finales 2019</a:t>
            </a:r>
          </a:p>
        </p:txBody>
      </p:sp>
      <p:sp>
        <p:nvSpPr>
          <p:cNvPr id="3" name="Marcador de contenido 2">
            <a:extLst>
              <a:ext uri="{FF2B5EF4-FFF2-40B4-BE49-F238E27FC236}">
                <a16:creationId xmlns:a16="http://schemas.microsoft.com/office/drawing/2014/main" id="{3549F6F6-0B98-46CC-BB9D-4F934DD70C67}"/>
              </a:ext>
            </a:extLst>
          </p:cNvPr>
          <p:cNvSpPr>
            <a:spLocks noGrp="1"/>
          </p:cNvSpPr>
          <p:nvPr>
            <p:ph idx="1"/>
          </p:nvPr>
        </p:nvSpPr>
        <p:spPr>
          <a:xfrm>
            <a:off x="1154954" y="2603499"/>
            <a:ext cx="10764144" cy="3935523"/>
          </a:xfrm>
        </p:spPr>
        <p:txBody>
          <a:bodyPr>
            <a:normAutofit fontScale="85000" lnSpcReduction="20000"/>
          </a:bodyPr>
          <a:lstStyle/>
          <a:p>
            <a:r>
              <a:rPr lang="es-CR" dirty="0"/>
              <a:t>I semestre 2019</a:t>
            </a:r>
          </a:p>
          <a:p>
            <a:pPr lvl="1"/>
            <a:r>
              <a:rPr lang="es-CR" dirty="0"/>
              <a:t>Fecha limite de envío sábado 31 de agosto 2019</a:t>
            </a:r>
          </a:p>
          <a:p>
            <a:pPr lvl="1"/>
            <a:r>
              <a:rPr lang="es-CR" dirty="0"/>
              <a:t>Consultar a partir del  04 de septiembre 2019 (es un archivo Excel que se actualiza cada 3 días)</a:t>
            </a:r>
          </a:p>
          <a:p>
            <a:r>
              <a:rPr lang="es-CR" dirty="0"/>
              <a:t>II semestre 2019</a:t>
            </a:r>
          </a:p>
          <a:p>
            <a:pPr lvl="1"/>
            <a:r>
              <a:rPr lang="es-CR" dirty="0"/>
              <a:t>Fecha limite de envío sábado 29 de febrero 2020 </a:t>
            </a:r>
          </a:p>
          <a:p>
            <a:pPr lvl="1"/>
            <a:r>
              <a:rPr lang="es-CR" dirty="0"/>
              <a:t>Consultar a partir del  06 de marzo 2020 (es un archivo Excel que se actualiza cada 3 días)</a:t>
            </a:r>
          </a:p>
          <a:p>
            <a:endParaRPr lang="es-CR" dirty="0"/>
          </a:p>
          <a:p>
            <a:r>
              <a:rPr lang="es-CR" dirty="0"/>
              <a:t>La consulta es por medio de </a:t>
            </a:r>
            <a:r>
              <a:rPr lang="es-CR" dirty="0">
                <a:hlinkClick r:id="rId2"/>
              </a:rPr>
              <a:t>http://www.cendeisss.sa.cr/wp/index.php/consentimiento-informado-en-la-practica-clinica/</a:t>
            </a:r>
            <a:r>
              <a:rPr lang="es-CR" dirty="0"/>
              <a:t>  al final de la pagina en </a:t>
            </a:r>
            <a:r>
              <a:rPr lang="es-CR" b="1" dirty="0"/>
              <a:t>Reportes de Seguimiento</a:t>
            </a:r>
            <a:endParaRPr lang="es-CR" dirty="0"/>
          </a:p>
          <a:p>
            <a:pPr lvl="1"/>
            <a:r>
              <a:rPr lang="es-CR" dirty="0"/>
              <a:t>No se dan informes preliminares </a:t>
            </a:r>
          </a:p>
          <a:p>
            <a:r>
              <a:rPr lang="es-CR" dirty="0"/>
              <a:t>A partir de la publicación los responsables puede solicitar aclaraciones sobre la nota,  vía correo electrónico a Dr. Zamora </a:t>
            </a:r>
            <a:r>
              <a:rPr lang="es-CR" dirty="0">
                <a:hlinkClick r:id="rId3"/>
              </a:rPr>
              <a:t>mezamora@ccss.sa.cr</a:t>
            </a:r>
            <a:r>
              <a:rPr lang="es-CR" dirty="0"/>
              <a:t>  </a:t>
            </a:r>
          </a:p>
          <a:p>
            <a:r>
              <a:rPr lang="es-CR" dirty="0"/>
              <a:t>Si se identifican inconsistencias en la información recibida el Área de Bioética consulta a los responsables.  </a:t>
            </a:r>
          </a:p>
        </p:txBody>
      </p:sp>
    </p:spTree>
    <p:extLst>
      <p:ext uri="{BB962C8B-B14F-4D97-AF65-F5344CB8AC3E}">
        <p14:creationId xmlns:p14="http://schemas.microsoft.com/office/powerpoint/2010/main" val="2566786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7AA41-4C3F-4376-834B-CF9366CB893C}"/>
              </a:ext>
            </a:extLst>
          </p:cNvPr>
          <p:cNvSpPr>
            <a:spLocks noGrp="1"/>
          </p:cNvSpPr>
          <p:nvPr>
            <p:ph type="title"/>
          </p:nvPr>
        </p:nvSpPr>
        <p:spPr/>
        <p:txBody>
          <a:bodyPr/>
          <a:lstStyle/>
          <a:p>
            <a:pPr algn="ctr"/>
            <a:r>
              <a:rPr lang="es-CR" dirty="0"/>
              <a:t>Formulario de Resultados</a:t>
            </a:r>
          </a:p>
        </p:txBody>
      </p:sp>
      <p:pic>
        <p:nvPicPr>
          <p:cNvPr id="4" name="Marcador de contenido 3">
            <a:extLst>
              <a:ext uri="{FF2B5EF4-FFF2-40B4-BE49-F238E27FC236}">
                <a16:creationId xmlns:a16="http://schemas.microsoft.com/office/drawing/2014/main" id="{287BDFED-566C-4EC5-8EA0-D1866DB6CA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805" y="1820010"/>
            <a:ext cx="6961377" cy="4199790"/>
          </a:xfrm>
          <a:prstGeom prst="rect">
            <a:avLst/>
          </a:prstGeom>
        </p:spPr>
      </p:pic>
    </p:spTree>
    <p:extLst>
      <p:ext uri="{BB962C8B-B14F-4D97-AF65-F5344CB8AC3E}">
        <p14:creationId xmlns:p14="http://schemas.microsoft.com/office/powerpoint/2010/main" val="3609627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5AE5-163B-48F8-8A73-BC66C2D945B3}"/>
              </a:ext>
            </a:extLst>
          </p:cNvPr>
          <p:cNvSpPr>
            <a:spLocks noGrp="1"/>
          </p:cNvSpPr>
          <p:nvPr>
            <p:ph type="title"/>
          </p:nvPr>
        </p:nvSpPr>
        <p:spPr/>
        <p:txBody>
          <a:bodyPr/>
          <a:lstStyle/>
          <a:p>
            <a:r>
              <a:rPr lang="es-CR" dirty="0"/>
              <a:t>Plenaria </a:t>
            </a:r>
          </a:p>
        </p:txBody>
      </p:sp>
      <p:sp>
        <p:nvSpPr>
          <p:cNvPr id="3" name="Marcador de contenido 2">
            <a:extLst>
              <a:ext uri="{FF2B5EF4-FFF2-40B4-BE49-F238E27FC236}">
                <a16:creationId xmlns:a16="http://schemas.microsoft.com/office/drawing/2014/main" id="{AE696F8A-D027-413C-86A5-7240CC4BD251}"/>
              </a:ext>
            </a:extLst>
          </p:cNvPr>
          <p:cNvSpPr>
            <a:spLocks noGrp="1"/>
          </p:cNvSpPr>
          <p:nvPr>
            <p:ph idx="1"/>
          </p:nvPr>
        </p:nvSpPr>
        <p:spPr/>
        <p:txBody>
          <a:bodyPr/>
          <a:lstStyle/>
          <a:p>
            <a:r>
              <a:rPr lang="es-CR" dirty="0"/>
              <a:t>Comentarios </a:t>
            </a:r>
          </a:p>
          <a:p>
            <a:r>
              <a:rPr lang="es-CR" dirty="0"/>
              <a:t>Dudas </a:t>
            </a:r>
          </a:p>
          <a:p>
            <a:r>
              <a:rPr lang="es-CR" dirty="0"/>
              <a:t>Experiencias </a:t>
            </a:r>
          </a:p>
        </p:txBody>
      </p:sp>
    </p:spTree>
    <p:extLst>
      <p:ext uri="{BB962C8B-B14F-4D97-AF65-F5344CB8AC3E}">
        <p14:creationId xmlns:p14="http://schemas.microsoft.com/office/powerpoint/2010/main" val="10310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1 Título"/>
          <p:cNvSpPr>
            <a:spLocks noGrp="1"/>
          </p:cNvSpPr>
          <p:nvPr>
            <p:ph type="title"/>
          </p:nvPr>
        </p:nvSpPr>
        <p:spPr>
          <a:xfrm>
            <a:off x="1154954" y="855482"/>
            <a:ext cx="8761413" cy="898674"/>
          </a:xfrm>
        </p:spPr>
        <p:txBody>
          <a:bodyPr anchor="b">
            <a:normAutofit/>
          </a:bodyPr>
          <a:lstStyle/>
          <a:p>
            <a:r>
              <a:rPr lang="es-ES" dirty="0">
                <a:solidFill>
                  <a:schemeClr val="tx2"/>
                </a:solidFill>
              </a:rPr>
              <a:t>Conceptos básicos de CI </a:t>
            </a:r>
            <a:endParaRPr lang="es-CR" dirty="0">
              <a:solidFill>
                <a:schemeClr val="tx2"/>
              </a:solidFill>
            </a:endParaRP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2 Marcador de contenido"/>
          <p:cNvSpPr>
            <a:spLocks noGrp="1"/>
          </p:cNvSpPr>
          <p:nvPr>
            <p:ph idx="1"/>
          </p:nvPr>
        </p:nvSpPr>
        <p:spPr>
          <a:xfrm>
            <a:off x="1154954" y="2079173"/>
            <a:ext cx="8182191" cy="3730689"/>
          </a:xfrm>
        </p:spPr>
        <p:txBody>
          <a:bodyPr anchor="ctr">
            <a:normAutofit/>
          </a:bodyPr>
          <a:lstStyle/>
          <a:p>
            <a:r>
              <a:rPr lang="es-CR" dirty="0">
                <a:solidFill>
                  <a:schemeClr val="tx1"/>
                </a:solidFill>
              </a:rPr>
              <a:t>Consentimiento Informado</a:t>
            </a:r>
          </a:p>
          <a:p>
            <a:pPr lvl="1" algn="just"/>
            <a:r>
              <a:rPr lang="es-CR" dirty="0">
                <a:solidFill>
                  <a:schemeClr val="tx1"/>
                </a:solidFill>
              </a:rPr>
              <a:t>“… Se entiende, en primer lugar, como el derecho de la persona usuaria a obtener información y explicaciones adecuadas de la naturaleza de su condición o enfermedad, y del balance entre los beneficios y los riesgos de los procedimientos clínicos recomendados; y, en segundo lugar, como el derecho de la misma persona usuaria a consentir o no el procedimiento clínico recomendado. Debe obtenerse con obligatoriedad de manera previa a la realización de un procedimiento clínico específico.”</a:t>
            </a:r>
          </a:p>
          <a:p>
            <a:endParaRPr lang="es-CR" dirty="0">
              <a:solidFill>
                <a:schemeClr val="tx1"/>
              </a:solidFill>
            </a:endParaRPr>
          </a:p>
        </p:txBody>
      </p:sp>
    </p:spTree>
    <p:extLst>
      <p:ext uri="{BB962C8B-B14F-4D97-AF65-F5344CB8AC3E}">
        <p14:creationId xmlns:p14="http://schemas.microsoft.com/office/powerpoint/2010/main" val="182972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54954" y="973668"/>
            <a:ext cx="8761413" cy="706964"/>
          </a:xfrm>
        </p:spPr>
        <p:txBody>
          <a:bodyPr>
            <a:normAutofit/>
          </a:bodyPr>
          <a:lstStyle/>
          <a:p>
            <a:r>
              <a:rPr lang="es-CR" dirty="0"/>
              <a:t>Conceptos básicos de CI </a:t>
            </a:r>
          </a:p>
        </p:txBody>
      </p:sp>
      <p:sp>
        <p:nvSpPr>
          <p:cNvPr id="3" name="2 Marcador de contenido"/>
          <p:cNvSpPr>
            <a:spLocks noGrp="1"/>
          </p:cNvSpPr>
          <p:nvPr>
            <p:ph idx="1"/>
          </p:nvPr>
        </p:nvSpPr>
        <p:spPr>
          <a:xfrm>
            <a:off x="1154955" y="2603500"/>
            <a:ext cx="3481054" cy="3416300"/>
          </a:xfrm>
        </p:spPr>
        <p:txBody>
          <a:bodyPr anchor="ctr">
            <a:normAutofit/>
          </a:bodyPr>
          <a:lstStyle/>
          <a:p>
            <a:r>
              <a:rPr lang="es-ES" sz="1600" b="1" cap="all" dirty="0"/>
              <a:t>Asentimiento informado.</a:t>
            </a:r>
            <a:endParaRPr lang="es-CR" sz="1600" b="1" cap="all" dirty="0"/>
          </a:p>
          <a:p>
            <a:pPr lvl="1" algn="just"/>
            <a:r>
              <a:rPr lang="es-ES" dirty="0"/>
              <a:t>Se define como “la aceptación, por parte de la persona menor de edad, del procedimiento clínico recomendado por el profesional de la salud, previo a un proceso de información.” </a:t>
            </a:r>
          </a:p>
          <a:p>
            <a:pPr lvl="2" algn="just"/>
            <a:r>
              <a:rPr lang="es-ES" sz="1600" dirty="0"/>
              <a:t>Más de 12 y menos de 18 años.</a:t>
            </a:r>
            <a:endParaRPr lang="es-CR" sz="1600" dirty="0"/>
          </a:p>
          <a:p>
            <a:endParaRPr lang="es-CR" sz="1600" dirty="0"/>
          </a:p>
        </p:txBody>
      </p:sp>
      <p:pic>
        <p:nvPicPr>
          <p:cNvPr id="3074" name="Picture 2" descr="http://www.femisaluddigital.org.uy/admin/en/Files/thumbFile/jpg/628/450/4ed795e72c0466.91318783.jpg"/>
          <p:cNvPicPr>
            <a:picLocks noChangeAspect="1" noChangeArrowheads="1"/>
          </p:cNvPicPr>
          <p:nvPr/>
        </p:nvPicPr>
        <p:blipFill rotWithShape="1">
          <a:blip r:embed="rId2" cstate="print"/>
          <a:srcRect b="25111"/>
          <a:stretch/>
        </p:blipFill>
        <p:spPr bwMode="auto">
          <a:xfrm>
            <a:off x="4984956" y="2775951"/>
            <a:ext cx="6158802" cy="3067163"/>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919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Título"/>
          <p:cNvSpPr>
            <a:spLocks noGrp="1"/>
          </p:cNvSpPr>
          <p:nvPr>
            <p:ph type="title"/>
          </p:nvPr>
        </p:nvSpPr>
        <p:spPr>
          <a:xfrm>
            <a:off x="1154955" y="973667"/>
            <a:ext cx="2942210" cy="4833745"/>
          </a:xfrm>
        </p:spPr>
        <p:txBody>
          <a:bodyPr>
            <a:normAutofit/>
          </a:bodyPr>
          <a:lstStyle/>
          <a:p>
            <a:r>
              <a:rPr lang="es-CR" sz="2800" b="1" dirty="0">
                <a:solidFill>
                  <a:srgbClr val="EBEBEB"/>
                </a:solidFill>
              </a:rPr>
              <a:t>Conceptos básicos de CI </a:t>
            </a:r>
            <a:endParaRPr lang="es-CR" sz="2800" dirty="0">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3 Marcador de contenido"/>
          <p:cNvGraphicFramePr>
            <a:graphicFrameLocks noGrp="1"/>
          </p:cNvGraphicFramePr>
          <p:nvPr>
            <p:ph idx="1"/>
            <p:extLst>
              <p:ext uri="{D42A27DB-BD31-4B8C-83A1-F6EECF244321}">
                <p14:modId xmlns:p14="http://schemas.microsoft.com/office/powerpoint/2010/main" val="318944842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85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154954" y="973668"/>
            <a:ext cx="8761413" cy="706964"/>
          </a:xfrm>
        </p:spPr>
        <p:txBody>
          <a:bodyPr>
            <a:normAutofit/>
          </a:bodyPr>
          <a:lstStyle/>
          <a:p>
            <a:r>
              <a:rPr lang="es-CR" dirty="0"/>
              <a:t>Conceptos básicos de CI </a:t>
            </a:r>
          </a:p>
        </p:txBody>
      </p:sp>
      <p:sp>
        <p:nvSpPr>
          <p:cNvPr id="5" name="4 Marcador de contenido"/>
          <p:cNvSpPr>
            <a:spLocks noGrp="1"/>
          </p:cNvSpPr>
          <p:nvPr>
            <p:ph idx="1"/>
          </p:nvPr>
        </p:nvSpPr>
        <p:spPr>
          <a:xfrm>
            <a:off x="1154954" y="2603500"/>
            <a:ext cx="5211979" cy="3416300"/>
          </a:xfrm>
        </p:spPr>
        <p:txBody>
          <a:bodyPr anchor="ctr">
            <a:normAutofit/>
          </a:bodyPr>
          <a:lstStyle/>
          <a:p>
            <a:r>
              <a:rPr lang="es-ES" dirty="0"/>
              <a:t>El reglamento Institucional menciona tres tipos de CI:</a:t>
            </a:r>
          </a:p>
          <a:p>
            <a:pPr lvl="1"/>
            <a:r>
              <a:rPr lang="es-ES" dirty="0"/>
              <a:t>CI </a:t>
            </a:r>
          </a:p>
          <a:p>
            <a:pPr lvl="1"/>
            <a:r>
              <a:rPr lang="es-ES" dirty="0"/>
              <a:t>CI por sustitución</a:t>
            </a:r>
          </a:p>
          <a:p>
            <a:pPr lvl="1"/>
            <a:r>
              <a:rPr lang="es-ES" dirty="0"/>
              <a:t>CI por delegación</a:t>
            </a:r>
          </a:p>
          <a:p>
            <a:endParaRPr lang="es-CR" dirty="0"/>
          </a:p>
        </p:txBody>
      </p:sp>
      <p:pic>
        <p:nvPicPr>
          <p:cNvPr id="7" name="Picture 2" descr="http://www.dotpod.com.ar/wp-content/uploads/2010/10/6-distintos-tipos-de-usuarios-del-Social-Media-el-sociable.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Texturizer/>
                    </a14:imgEffect>
                  </a14:imgLayer>
                </a14:imgProps>
              </a:ext>
            </a:extLst>
          </a:blip>
          <a:srcRect t="4199" r="5" b="5"/>
          <a:stretch/>
        </p:blipFill>
        <p:spPr bwMode="auto">
          <a:xfrm>
            <a:off x="6798733" y="2775951"/>
            <a:ext cx="4345024" cy="3067163"/>
          </a:xfrm>
          <a:prstGeom prst="rect">
            <a:avLst/>
          </a:prstGeom>
          <a:ln>
            <a:noFill/>
          </a:ln>
          <a:effectLst>
            <a:softEdge rad="112500"/>
          </a:effectLst>
        </p:spPr>
      </p:pic>
    </p:spTree>
    <p:extLst>
      <p:ext uri="{BB962C8B-B14F-4D97-AF65-F5344CB8AC3E}">
        <p14:creationId xmlns:p14="http://schemas.microsoft.com/office/powerpoint/2010/main" val="380184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3 Título"/>
          <p:cNvSpPr>
            <a:spLocks noGrp="1"/>
          </p:cNvSpPr>
          <p:nvPr>
            <p:ph type="title"/>
          </p:nvPr>
        </p:nvSpPr>
        <p:spPr>
          <a:xfrm>
            <a:off x="1154955" y="973668"/>
            <a:ext cx="2942210" cy="1020232"/>
          </a:xfrm>
        </p:spPr>
        <p:txBody>
          <a:bodyPr>
            <a:normAutofit fontScale="90000"/>
          </a:bodyPr>
          <a:lstStyle/>
          <a:p>
            <a:pPr>
              <a:lnSpc>
                <a:spcPct val="90000"/>
              </a:lnSpc>
            </a:pPr>
            <a:r>
              <a:rPr lang="es-ES" sz="2400" dirty="0">
                <a:solidFill>
                  <a:srgbClr val="EBEBEB"/>
                </a:solidFill>
              </a:rPr>
              <a:t>Situaciones en las que no es necesario el CI escrito.</a:t>
            </a:r>
            <a:endParaRPr lang="es-CR" sz="2400" dirty="0">
              <a:solidFill>
                <a:srgbClr val="EBEBEB"/>
              </a:solidFill>
            </a:endParaRPr>
          </a:p>
        </p:txBody>
      </p:sp>
      <p:sp>
        <p:nvSpPr>
          <p:cNvPr id="5" name="4 Marcador de contenido"/>
          <p:cNvSpPr>
            <a:spLocks noGrp="1"/>
          </p:cNvSpPr>
          <p:nvPr>
            <p:ph idx="1"/>
          </p:nvPr>
        </p:nvSpPr>
        <p:spPr>
          <a:xfrm>
            <a:off x="1154955" y="2120900"/>
            <a:ext cx="3133726" cy="3898900"/>
          </a:xfrm>
        </p:spPr>
        <p:txBody>
          <a:bodyPr>
            <a:normAutofit/>
          </a:bodyPr>
          <a:lstStyle/>
          <a:p>
            <a:r>
              <a:rPr lang="es-ES" dirty="0">
                <a:solidFill>
                  <a:srgbClr val="FFFFFF"/>
                </a:solidFill>
              </a:rPr>
              <a:t>Salud pública</a:t>
            </a:r>
          </a:p>
          <a:p>
            <a:r>
              <a:rPr lang="es-ES" dirty="0">
                <a:solidFill>
                  <a:srgbClr val="FFFFFF"/>
                </a:solidFill>
              </a:rPr>
              <a:t>El examen físico</a:t>
            </a:r>
          </a:p>
          <a:p>
            <a:r>
              <a:rPr lang="es-ES" dirty="0">
                <a:solidFill>
                  <a:srgbClr val="FFFFFF"/>
                </a:solidFill>
              </a:rPr>
              <a:t>Procedimientos bajo riesgo</a:t>
            </a:r>
          </a:p>
          <a:p>
            <a:r>
              <a:rPr lang="es-ES" dirty="0">
                <a:solidFill>
                  <a:srgbClr val="FFFFFF"/>
                </a:solidFill>
              </a:rPr>
              <a:t>Indicación de psiquiatría o por una orden judicial</a:t>
            </a:r>
          </a:p>
          <a:p>
            <a:r>
              <a:rPr lang="es-ES" dirty="0">
                <a:solidFill>
                  <a:srgbClr val="FFFFFF"/>
                </a:solidFill>
              </a:rPr>
              <a:t>Urgencias</a:t>
            </a:r>
            <a:endParaRPr lang="es-CR" dirty="0">
              <a:solidFill>
                <a:srgbClr val="FFFFFF"/>
              </a:solidFill>
            </a:endParaRPr>
          </a:p>
          <a:p>
            <a:endParaRPr lang="es-CR" dirty="0">
              <a:solidFill>
                <a:srgbClr val="FFFFFF"/>
              </a:solidFill>
            </a:endParaRPr>
          </a:p>
        </p:txBody>
      </p:sp>
      <p:pic>
        <p:nvPicPr>
          <p:cNvPr id="6" name="Picture 2" descr="http://otrasrelecturas.files.wordpress.com/2012/06/chica-mano-no.jpg">
            <a:extLst>
              <a:ext uri="{FF2B5EF4-FFF2-40B4-BE49-F238E27FC236}">
                <a16:creationId xmlns:a16="http://schemas.microsoft.com/office/drawing/2014/main" id="{3ABB9AE4-BDBE-439D-ACED-D1320097E18F}"/>
              </a:ext>
            </a:extLst>
          </p:cNvPr>
          <p:cNvPicPr>
            <a:picLocks noChangeAspect="1" noChangeArrowheads="1"/>
          </p:cNvPicPr>
          <p:nvPr/>
        </p:nvPicPr>
        <p:blipFill>
          <a:blip r:embed="rId3" cstate="print"/>
          <a:srcRect/>
          <a:stretch>
            <a:fillRect/>
          </a:stretch>
        </p:blipFill>
        <p:spPr bwMode="auto">
          <a:xfrm>
            <a:off x="5274351" y="803751"/>
            <a:ext cx="6232045" cy="5250498"/>
          </a:xfrm>
          <a:prstGeom prst="rect">
            <a:avLst/>
          </a:prstGeom>
          <a:noFill/>
        </p:spPr>
      </p:pic>
      <p:sp>
        <p:nvSpPr>
          <p:cNvPr id="20" name="Rectangle 1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35478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1033</TotalTime>
  <Words>2277</Words>
  <Application>Microsoft Office PowerPoint</Application>
  <PresentationFormat>Panorámica</PresentationFormat>
  <Paragraphs>613</Paragraphs>
  <Slides>44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Century Gothic</vt:lpstr>
      <vt:lpstr>Wingdings 3</vt:lpstr>
      <vt:lpstr>Sala de reuniones Ion</vt:lpstr>
      <vt:lpstr>Taller Responsables  CI  2019</vt:lpstr>
      <vt:lpstr>Agenda </vt:lpstr>
      <vt:lpstr>Conceptos básicos de CI </vt:lpstr>
      <vt:lpstr>Conceptos básicos de CI </vt:lpstr>
      <vt:lpstr>Conceptos básicos de CI </vt:lpstr>
      <vt:lpstr>Conceptos básicos de CI </vt:lpstr>
      <vt:lpstr>Conceptos básicos de CI </vt:lpstr>
      <vt:lpstr>Conceptos básicos de CI </vt:lpstr>
      <vt:lpstr>Situaciones en las que no es necesario el CI escrito.</vt:lpstr>
      <vt:lpstr>Situaciones en las que no es necesario el consentimiento informado escrito</vt:lpstr>
      <vt:lpstr>Situaciones en las que es necesario el CI escrito.</vt:lpstr>
      <vt:lpstr>Situaciones en las que es necesario el consentimiento informado escrito</vt:lpstr>
      <vt:lpstr>Formularios específicos </vt:lpstr>
      <vt:lpstr>Formularios específicos </vt:lpstr>
      <vt:lpstr>Formularios específicos </vt:lpstr>
      <vt:lpstr>Formularios específicos </vt:lpstr>
      <vt:lpstr>Formularios específicos </vt:lpstr>
      <vt:lpstr>CI Primer Semestre 2018</vt:lpstr>
      <vt:lpstr>CI Segundo Semestre 2018</vt:lpstr>
      <vt:lpstr>CI Cuadro Comparativo</vt:lpstr>
      <vt:lpstr>Regiones</vt:lpstr>
      <vt:lpstr>CI II Semestre 2018</vt:lpstr>
      <vt:lpstr>Región Chorotega</vt:lpstr>
      <vt:lpstr>Región Huetar Atlántica</vt:lpstr>
      <vt:lpstr>Región Huetar Norte</vt:lpstr>
      <vt:lpstr>Región Central Norte y Sur</vt:lpstr>
      <vt:lpstr>Región Pacífico Central</vt:lpstr>
      <vt:lpstr>Región Pacífico Brunca</vt:lpstr>
      <vt:lpstr>Notas II semestre </vt:lpstr>
      <vt:lpstr>Notas II semestre </vt:lpstr>
      <vt:lpstr>Programa de visitas 2019</vt:lpstr>
      <vt:lpstr>Proceso 2019</vt:lpstr>
      <vt:lpstr>Población Meta</vt:lpstr>
      <vt:lpstr>Usuarios</vt:lpstr>
      <vt:lpstr>Funcionarios</vt:lpstr>
      <vt:lpstr>Expedientes </vt:lpstr>
      <vt:lpstr>Expedientes </vt:lpstr>
      <vt:lpstr>Divulgación </vt:lpstr>
      <vt:lpstr>Consultar nota final </vt:lpstr>
      <vt:lpstr>Formularios </vt:lpstr>
      <vt:lpstr>Formularios </vt:lpstr>
      <vt:lpstr>Resultados finales 2019</vt:lpstr>
      <vt:lpstr>Formulario de Resultados</vt:lpstr>
      <vt:lpstr>Plenaria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Responsables CI  2019</dc:title>
  <dc:creator>Daniela Zamora Portuguez</dc:creator>
  <cp:lastModifiedBy>Eduardo Zamora Méndez</cp:lastModifiedBy>
  <cp:revision>42</cp:revision>
  <dcterms:created xsi:type="dcterms:W3CDTF">2019-02-28T14:49:15Z</dcterms:created>
  <dcterms:modified xsi:type="dcterms:W3CDTF">2019-03-12T13:34:55Z</dcterms:modified>
</cp:coreProperties>
</file>