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2" r:id="rId3"/>
    <p:sldId id="257" r:id="rId4"/>
    <p:sldId id="258" r:id="rId5"/>
    <p:sldId id="259" r:id="rId6"/>
    <p:sldId id="274" r:id="rId7"/>
    <p:sldId id="279" r:id="rId8"/>
    <p:sldId id="263" r:id="rId9"/>
    <p:sldId id="264" r:id="rId10"/>
    <p:sldId id="265" r:id="rId11"/>
    <p:sldId id="266" r:id="rId12"/>
    <p:sldId id="267" r:id="rId13"/>
    <p:sldId id="280" r:id="rId14"/>
    <p:sldId id="261" r:id="rId15"/>
    <p:sldId id="281" r:id="rId16"/>
    <p:sldId id="268" r:id="rId17"/>
    <p:sldId id="269" r:id="rId18"/>
    <p:sldId id="275" r:id="rId19"/>
    <p:sldId id="270" r:id="rId20"/>
    <p:sldId id="260" r:id="rId21"/>
    <p:sldId id="277" r:id="rId22"/>
    <p:sldId id="278" r:id="rId23"/>
  </p:sldIdLst>
  <p:sldSz cx="12192000" cy="6858000"/>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28174C-6700-4EC7-9505-31C1246F7334}" type="doc">
      <dgm:prSet loTypeId="urn:microsoft.com/office/officeart/2005/8/layout/venn1" loCatId="relationship" qsTypeId="urn:microsoft.com/office/officeart/2005/8/quickstyle/simple1" qsCatId="simple" csTypeId="urn:microsoft.com/office/officeart/2005/8/colors/colorful4" csCatId="colorful" phldr="1"/>
      <dgm:spPr/>
      <dgm:t>
        <a:bodyPr/>
        <a:lstStyle/>
        <a:p>
          <a:endParaRPr lang="es-CR"/>
        </a:p>
      </dgm:t>
    </dgm:pt>
    <dgm:pt modelId="{CEF3F0BA-D33B-4739-90C6-9FEE1E510461}">
      <dgm:prSet/>
      <dgm:spPr/>
      <dgm:t>
        <a:bodyPr/>
        <a:lstStyle/>
        <a:p>
          <a:endParaRPr lang="es-CR" dirty="0"/>
        </a:p>
      </dgm:t>
    </dgm:pt>
    <dgm:pt modelId="{8218A084-A25A-4790-8ECB-DCD402800D93}" type="parTrans" cxnId="{30870F25-DB0E-43B4-BB46-DED61EB91B4D}">
      <dgm:prSet/>
      <dgm:spPr/>
      <dgm:t>
        <a:bodyPr/>
        <a:lstStyle/>
        <a:p>
          <a:endParaRPr lang="es-CR"/>
        </a:p>
      </dgm:t>
    </dgm:pt>
    <dgm:pt modelId="{98883C44-8947-4A58-903C-5B5F32979660}" type="sibTrans" cxnId="{30870F25-DB0E-43B4-BB46-DED61EB91B4D}">
      <dgm:prSet/>
      <dgm:spPr/>
      <dgm:t>
        <a:bodyPr/>
        <a:lstStyle/>
        <a:p>
          <a:endParaRPr lang="es-CR"/>
        </a:p>
      </dgm:t>
    </dgm:pt>
    <dgm:pt modelId="{499CCF81-E82A-4E59-9791-FDE70349FC50}">
      <dgm:prSet/>
      <dgm:spPr>
        <a:solidFill>
          <a:srgbClr val="7030A0">
            <a:alpha val="50000"/>
          </a:srgbClr>
        </a:solidFill>
      </dgm:spPr>
      <dgm:t>
        <a:bodyPr/>
        <a:lstStyle/>
        <a:p>
          <a:endParaRPr lang="es-CR" dirty="0"/>
        </a:p>
      </dgm:t>
    </dgm:pt>
    <dgm:pt modelId="{A13209DB-7FA7-495A-A554-502F214B88E2}" type="parTrans" cxnId="{C3005680-B8E7-40F0-BC61-F98F1A92ADA4}">
      <dgm:prSet/>
      <dgm:spPr/>
      <dgm:t>
        <a:bodyPr/>
        <a:lstStyle/>
        <a:p>
          <a:endParaRPr lang="es-CR"/>
        </a:p>
      </dgm:t>
    </dgm:pt>
    <dgm:pt modelId="{D8EBAC1C-9A15-4B1A-9C98-0198472828D3}" type="sibTrans" cxnId="{C3005680-B8E7-40F0-BC61-F98F1A92ADA4}">
      <dgm:prSet/>
      <dgm:spPr/>
      <dgm:t>
        <a:bodyPr/>
        <a:lstStyle/>
        <a:p>
          <a:endParaRPr lang="es-CR"/>
        </a:p>
      </dgm:t>
    </dgm:pt>
    <dgm:pt modelId="{69A77511-F368-4C49-B800-31E9AC8D8D84}" type="pres">
      <dgm:prSet presAssocID="{2C28174C-6700-4EC7-9505-31C1246F7334}" presName="compositeShape" presStyleCnt="0">
        <dgm:presLayoutVars>
          <dgm:chMax val="7"/>
          <dgm:dir/>
          <dgm:resizeHandles val="exact"/>
        </dgm:presLayoutVars>
      </dgm:prSet>
      <dgm:spPr/>
    </dgm:pt>
    <dgm:pt modelId="{987D4879-A0E0-4349-83FE-5D832E8D6F36}" type="pres">
      <dgm:prSet presAssocID="{CEF3F0BA-D33B-4739-90C6-9FEE1E510461}" presName="circ1" presStyleLbl="vennNode1" presStyleIdx="0" presStyleCnt="2"/>
      <dgm:spPr/>
    </dgm:pt>
    <dgm:pt modelId="{EFE73111-2D6E-468B-B887-1F583F0F2009}" type="pres">
      <dgm:prSet presAssocID="{CEF3F0BA-D33B-4739-90C6-9FEE1E510461}" presName="circ1Tx" presStyleLbl="revTx" presStyleIdx="0" presStyleCnt="0">
        <dgm:presLayoutVars>
          <dgm:chMax val="0"/>
          <dgm:chPref val="0"/>
          <dgm:bulletEnabled val="1"/>
        </dgm:presLayoutVars>
      </dgm:prSet>
      <dgm:spPr/>
    </dgm:pt>
    <dgm:pt modelId="{F569833D-93DA-4C68-8167-3F092A166096}" type="pres">
      <dgm:prSet presAssocID="{499CCF81-E82A-4E59-9791-FDE70349FC50}" presName="circ2" presStyleLbl="vennNode1" presStyleIdx="1" presStyleCnt="2"/>
      <dgm:spPr/>
    </dgm:pt>
    <dgm:pt modelId="{AC629AD4-0B71-4296-8F9C-A7607427B9FE}" type="pres">
      <dgm:prSet presAssocID="{499CCF81-E82A-4E59-9791-FDE70349FC50}" presName="circ2Tx" presStyleLbl="revTx" presStyleIdx="0" presStyleCnt="0">
        <dgm:presLayoutVars>
          <dgm:chMax val="0"/>
          <dgm:chPref val="0"/>
          <dgm:bulletEnabled val="1"/>
        </dgm:presLayoutVars>
      </dgm:prSet>
      <dgm:spPr/>
    </dgm:pt>
  </dgm:ptLst>
  <dgm:cxnLst>
    <dgm:cxn modelId="{30870F25-DB0E-43B4-BB46-DED61EB91B4D}" srcId="{2C28174C-6700-4EC7-9505-31C1246F7334}" destId="{CEF3F0BA-D33B-4739-90C6-9FEE1E510461}" srcOrd="0" destOrd="0" parTransId="{8218A084-A25A-4790-8ECB-DCD402800D93}" sibTransId="{98883C44-8947-4A58-903C-5B5F32979660}"/>
    <dgm:cxn modelId="{1DFC4134-122B-4FCC-8045-9C9A07ACD39D}" type="presOf" srcId="{499CCF81-E82A-4E59-9791-FDE70349FC50}" destId="{F569833D-93DA-4C68-8167-3F092A166096}" srcOrd="0" destOrd="0" presId="urn:microsoft.com/office/officeart/2005/8/layout/venn1"/>
    <dgm:cxn modelId="{CFC2D35F-46C0-45B7-865F-05F50269E4B9}" type="presOf" srcId="{CEF3F0BA-D33B-4739-90C6-9FEE1E510461}" destId="{EFE73111-2D6E-468B-B887-1F583F0F2009}" srcOrd="1" destOrd="0" presId="urn:microsoft.com/office/officeart/2005/8/layout/venn1"/>
    <dgm:cxn modelId="{E00E7043-A1A8-4A36-9E5B-84F52A5A24CE}" type="presOf" srcId="{CEF3F0BA-D33B-4739-90C6-9FEE1E510461}" destId="{987D4879-A0E0-4349-83FE-5D832E8D6F36}" srcOrd="0" destOrd="0" presId="urn:microsoft.com/office/officeart/2005/8/layout/venn1"/>
    <dgm:cxn modelId="{B1AF824B-77E7-4277-8D82-008CD2EE95EE}" type="presOf" srcId="{499CCF81-E82A-4E59-9791-FDE70349FC50}" destId="{AC629AD4-0B71-4296-8F9C-A7607427B9FE}" srcOrd="1" destOrd="0" presId="urn:microsoft.com/office/officeart/2005/8/layout/venn1"/>
    <dgm:cxn modelId="{C3005680-B8E7-40F0-BC61-F98F1A92ADA4}" srcId="{2C28174C-6700-4EC7-9505-31C1246F7334}" destId="{499CCF81-E82A-4E59-9791-FDE70349FC50}" srcOrd="1" destOrd="0" parTransId="{A13209DB-7FA7-495A-A554-502F214B88E2}" sibTransId="{D8EBAC1C-9A15-4B1A-9C98-0198472828D3}"/>
    <dgm:cxn modelId="{4F5BABF7-A7C7-467A-AD3D-9B352A6148E4}" type="presOf" srcId="{2C28174C-6700-4EC7-9505-31C1246F7334}" destId="{69A77511-F368-4C49-B800-31E9AC8D8D84}" srcOrd="0" destOrd="0" presId="urn:microsoft.com/office/officeart/2005/8/layout/venn1"/>
    <dgm:cxn modelId="{42C767AC-4A3A-4F0D-ABAF-DCE61002315D}" type="presParOf" srcId="{69A77511-F368-4C49-B800-31E9AC8D8D84}" destId="{987D4879-A0E0-4349-83FE-5D832E8D6F36}" srcOrd="0" destOrd="0" presId="urn:microsoft.com/office/officeart/2005/8/layout/venn1"/>
    <dgm:cxn modelId="{873A580F-4AC7-4E47-933C-1368ADB3850D}" type="presParOf" srcId="{69A77511-F368-4C49-B800-31E9AC8D8D84}" destId="{EFE73111-2D6E-468B-B887-1F583F0F2009}" srcOrd="1" destOrd="0" presId="urn:microsoft.com/office/officeart/2005/8/layout/venn1"/>
    <dgm:cxn modelId="{5130B4EF-007B-431E-AA23-AE7D9BAC926A}" type="presParOf" srcId="{69A77511-F368-4C49-B800-31E9AC8D8D84}" destId="{F569833D-93DA-4C68-8167-3F092A166096}" srcOrd="2" destOrd="0" presId="urn:microsoft.com/office/officeart/2005/8/layout/venn1"/>
    <dgm:cxn modelId="{36A8B9C5-E9E3-4F58-AA9C-61D6C77FFB09}" type="presParOf" srcId="{69A77511-F368-4C49-B800-31E9AC8D8D84}" destId="{AC629AD4-0B71-4296-8F9C-A7607427B9FE}" srcOrd="3"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E0EE47-2930-4D98-8EB1-3E8DD1091040}"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s-CR"/>
        </a:p>
      </dgm:t>
    </dgm:pt>
    <dgm:pt modelId="{918987E3-1E5A-4EC6-B3F6-91C398BC61B5}">
      <dgm:prSet custT="1"/>
      <dgm:spPr/>
      <dgm:t>
        <a:bodyPr/>
        <a:lstStyle/>
        <a:p>
          <a:r>
            <a:rPr lang="es-ES" sz="2400" b="1"/>
            <a:t>25 de junio 2010 Se acordó lo siguiente para el levantamiento de la huelga:</a:t>
          </a:r>
          <a:endParaRPr lang="es-CR" sz="2400" b="1" dirty="0"/>
        </a:p>
      </dgm:t>
    </dgm:pt>
    <dgm:pt modelId="{1311C012-2D07-4E6A-84EA-D8C0950FEB76}" type="parTrans" cxnId="{C9E6B359-991B-428B-AC53-34E28BEC62F7}">
      <dgm:prSet/>
      <dgm:spPr/>
      <dgm:t>
        <a:bodyPr/>
        <a:lstStyle/>
        <a:p>
          <a:endParaRPr lang="es-CR" sz="2000" b="1"/>
        </a:p>
      </dgm:t>
    </dgm:pt>
    <dgm:pt modelId="{56CEDA17-CA17-4572-8650-270AD294F0CF}" type="sibTrans" cxnId="{C9E6B359-991B-428B-AC53-34E28BEC62F7}">
      <dgm:prSet/>
      <dgm:spPr/>
      <dgm:t>
        <a:bodyPr/>
        <a:lstStyle/>
        <a:p>
          <a:endParaRPr lang="es-CR" sz="2000" b="1"/>
        </a:p>
      </dgm:t>
    </dgm:pt>
    <dgm:pt modelId="{B13D9089-4D50-450D-A3B8-65311AE683C1}">
      <dgm:prSet custT="1"/>
      <dgm:spPr/>
      <dgm:t>
        <a:bodyPr/>
        <a:lstStyle/>
        <a:p>
          <a:r>
            <a:rPr lang="es-ES" sz="2400" b="1"/>
            <a:t>Revocar el contrato de aprendizaje.</a:t>
          </a:r>
          <a:endParaRPr lang="es-CR" sz="2400" b="1"/>
        </a:p>
      </dgm:t>
    </dgm:pt>
    <dgm:pt modelId="{E5C168AA-587F-486E-A266-015EA68A9070}" type="parTrans" cxnId="{D6583F1C-4AD8-41B1-BFCF-096A010F02F5}">
      <dgm:prSet/>
      <dgm:spPr/>
      <dgm:t>
        <a:bodyPr/>
        <a:lstStyle/>
        <a:p>
          <a:endParaRPr lang="es-CR" sz="2000" b="1"/>
        </a:p>
      </dgm:t>
    </dgm:pt>
    <dgm:pt modelId="{0197B9D8-D787-42FC-832F-D78BC7BEACC4}" type="sibTrans" cxnId="{D6583F1C-4AD8-41B1-BFCF-096A010F02F5}">
      <dgm:prSet/>
      <dgm:spPr/>
      <dgm:t>
        <a:bodyPr/>
        <a:lstStyle/>
        <a:p>
          <a:endParaRPr lang="es-CR" sz="2000" b="1"/>
        </a:p>
      </dgm:t>
    </dgm:pt>
    <dgm:pt modelId="{9039586F-1485-4860-92F4-8D21E91A4FC0}">
      <dgm:prSet custT="1"/>
      <dgm:spPr/>
      <dgm:t>
        <a:bodyPr/>
        <a:lstStyle/>
        <a:p>
          <a:r>
            <a:rPr lang="es-ES" sz="2400" b="1" dirty="0"/>
            <a:t>Se comprometen a laborar como médicos especialistas para la CCSS en aquellas zonas donde se requieran y sean prioritarias.</a:t>
          </a:r>
          <a:endParaRPr lang="es-CR" sz="2400" b="1" dirty="0"/>
        </a:p>
      </dgm:t>
    </dgm:pt>
    <dgm:pt modelId="{BFCD4E2E-EBB0-4B6C-89A1-BD957906A60C}" type="parTrans" cxnId="{FD4B7A60-77CF-4996-B64A-2BF62D07284F}">
      <dgm:prSet/>
      <dgm:spPr/>
      <dgm:t>
        <a:bodyPr/>
        <a:lstStyle/>
        <a:p>
          <a:endParaRPr lang="es-CR" sz="2000" b="1"/>
        </a:p>
      </dgm:t>
    </dgm:pt>
    <dgm:pt modelId="{BDCC2E07-FA70-4DB3-8501-C23A5107D370}" type="sibTrans" cxnId="{FD4B7A60-77CF-4996-B64A-2BF62D07284F}">
      <dgm:prSet/>
      <dgm:spPr/>
      <dgm:t>
        <a:bodyPr/>
        <a:lstStyle/>
        <a:p>
          <a:endParaRPr lang="es-CR" sz="2000" b="1"/>
        </a:p>
      </dgm:t>
    </dgm:pt>
    <dgm:pt modelId="{4BD2514F-BF18-4FA0-8DDB-7FD9B5EC6785}">
      <dgm:prSet custT="1"/>
      <dgm:spPr/>
      <dgm:t>
        <a:bodyPr/>
        <a:lstStyle/>
        <a:p>
          <a:r>
            <a:rPr lang="es-ES" sz="2400" b="1"/>
            <a:t>Se acuerda el Fondo de Retribución Social.</a:t>
          </a:r>
          <a:endParaRPr lang="es-CR" sz="2400" b="1"/>
        </a:p>
      </dgm:t>
    </dgm:pt>
    <dgm:pt modelId="{CF5F8111-4037-4576-A5D9-901B5EED41B8}" type="parTrans" cxnId="{2B6BD63C-C4C0-47E2-A7BC-CA10AC803752}">
      <dgm:prSet/>
      <dgm:spPr/>
      <dgm:t>
        <a:bodyPr/>
        <a:lstStyle/>
        <a:p>
          <a:endParaRPr lang="es-CR" sz="2000" b="1"/>
        </a:p>
      </dgm:t>
    </dgm:pt>
    <dgm:pt modelId="{2923C636-555C-4E1A-9B4F-1D61285630C7}" type="sibTrans" cxnId="{2B6BD63C-C4C0-47E2-A7BC-CA10AC803752}">
      <dgm:prSet/>
      <dgm:spPr/>
      <dgm:t>
        <a:bodyPr/>
        <a:lstStyle/>
        <a:p>
          <a:endParaRPr lang="es-CR" sz="2000" b="1"/>
        </a:p>
      </dgm:t>
    </dgm:pt>
    <dgm:pt modelId="{CE89CB74-9C2F-4E2B-8A86-25617F2E47E2}">
      <dgm:prSet custT="1"/>
      <dgm:spPr/>
      <dgm:t>
        <a:bodyPr/>
        <a:lstStyle/>
        <a:p>
          <a:r>
            <a:rPr lang="es-ES" sz="2400" b="1" dirty="0"/>
            <a:t>Se crea una comisión de Distribución de Plazas de especialistas la cual se encargara de la distribución, metodología y asignación de plazas.</a:t>
          </a:r>
          <a:endParaRPr lang="es-CR" sz="2400" b="1" dirty="0"/>
        </a:p>
      </dgm:t>
    </dgm:pt>
    <dgm:pt modelId="{E8D36237-7C74-496C-8226-0AC6D2A14BA5}" type="parTrans" cxnId="{84D6326E-4658-4B2B-8EB6-978CCC2EC240}">
      <dgm:prSet/>
      <dgm:spPr/>
      <dgm:t>
        <a:bodyPr/>
        <a:lstStyle/>
        <a:p>
          <a:endParaRPr lang="es-CR" sz="2000" b="1"/>
        </a:p>
      </dgm:t>
    </dgm:pt>
    <dgm:pt modelId="{D3BC4EC4-34B5-4C30-9D4F-B49EFF56F1DE}" type="sibTrans" cxnId="{84D6326E-4658-4B2B-8EB6-978CCC2EC240}">
      <dgm:prSet/>
      <dgm:spPr/>
      <dgm:t>
        <a:bodyPr/>
        <a:lstStyle/>
        <a:p>
          <a:endParaRPr lang="es-CR" sz="2000" b="1"/>
        </a:p>
      </dgm:t>
    </dgm:pt>
    <dgm:pt modelId="{D2C2EDF5-3D9B-4A47-B4E9-6A3DDC24FDEB}">
      <dgm:prSet custT="1"/>
      <dgm:spPr/>
      <dgm:t>
        <a:bodyPr/>
        <a:lstStyle/>
        <a:p>
          <a:r>
            <a:rPr lang="es-ES" sz="2400" b="1" dirty="0"/>
            <a:t>Se encarga de la creación del Reglamento de Residentes aprobado por la Gerencia Médica.</a:t>
          </a:r>
          <a:endParaRPr lang="es-CR" sz="2400" b="1" dirty="0"/>
        </a:p>
      </dgm:t>
    </dgm:pt>
    <dgm:pt modelId="{A7A931FD-2914-46C4-93B5-0834572D9062}" type="parTrans" cxnId="{D0E3E75F-DE5A-488C-BC6B-4055EE41148B}">
      <dgm:prSet/>
      <dgm:spPr/>
      <dgm:t>
        <a:bodyPr/>
        <a:lstStyle/>
        <a:p>
          <a:endParaRPr lang="es-CR" sz="2000" b="1"/>
        </a:p>
      </dgm:t>
    </dgm:pt>
    <dgm:pt modelId="{6296E0EF-3D8E-4773-8A6D-E84218EE4AA5}" type="sibTrans" cxnId="{D0E3E75F-DE5A-488C-BC6B-4055EE41148B}">
      <dgm:prSet/>
      <dgm:spPr/>
      <dgm:t>
        <a:bodyPr/>
        <a:lstStyle/>
        <a:p>
          <a:endParaRPr lang="es-CR" sz="2000" b="1"/>
        </a:p>
      </dgm:t>
    </dgm:pt>
    <dgm:pt modelId="{40022C08-C06F-4305-9C00-3ED0614BAE57}" type="pres">
      <dgm:prSet presAssocID="{D8E0EE47-2930-4D98-8EB1-3E8DD1091040}" presName="linear" presStyleCnt="0">
        <dgm:presLayoutVars>
          <dgm:animLvl val="lvl"/>
          <dgm:resizeHandles val="exact"/>
        </dgm:presLayoutVars>
      </dgm:prSet>
      <dgm:spPr/>
    </dgm:pt>
    <dgm:pt modelId="{FEB4D167-8D3F-43D8-B872-F1F05F5BE0DC}" type="pres">
      <dgm:prSet presAssocID="{918987E3-1E5A-4EC6-B3F6-91C398BC61B5}" presName="parentText" presStyleLbl="node1" presStyleIdx="0" presStyleCnt="6" custLinFactY="-90110" custLinFactNeighborY="-100000">
        <dgm:presLayoutVars>
          <dgm:chMax val="0"/>
          <dgm:bulletEnabled val="1"/>
        </dgm:presLayoutVars>
      </dgm:prSet>
      <dgm:spPr/>
    </dgm:pt>
    <dgm:pt modelId="{5331E367-A3B0-4912-9E87-1655FD6509E9}" type="pres">
      <dgm:prSet presAssocID="{56CEDA17-CA17-4572-8650-270AD294F0CF}" presName="spacer" presStyleCnt="0"/>
      <dgm:spPr/>
    </dgm:pt>
    <dgm:pt modelId="{C86B6CFA-D51F-48A0-987A-3B4A2570FF2C}" type="pres">
      <dgm:prSet presAssocID="{B13D9089-4D50-450D-A3B8-65311AE683C1}" presName="parentText" presStyleLbl="node1" presStyleIdx="1" presStyleCnt="6">
        <dgm:presLayoutVars>
          <dgm:chMax val="0"/>
          <dgm:bulletEnabled val="1"/>
        </dgm:presLayoutVars>
      </dgm:prSet>
      <dgm:spPr/>
    </dgm:pt>
    <dgm:pt modelId="{7ED7D3BB-241E-4F11-9831-14624FD2CEBA}" type="pres">
      <dgm:prSet presAssocID="{0197B9D8-D787-42FC-832F-D78BC7BEACC4}" presName="spacer" presStyleCnt="0"/>
      <dgm:spPr/>
    </dgm:pt>
    <dgm:pt modelId="{CA004F94-8C65-4910-A992-BA4EB8F55F1C}" type="pres">
      <dgm:prSet presAssocID="{9039586F-1485-4860-92F4-8D21E91A4FC0}" presName="parentText" presStyleLbl="node1" presStyleIdx="2" presStyleCnt="6">
        <dgm:presLayoutVars>
          <dgm:chMax val="0"/>
          <dgm:bulletEnabled val="1"/>
        </dgm:presLayoutVars>
      </dgm:prSet>
      <dgm:spPr/>
    </dgm:pt>
    <dgm:pt modelId="{7EE6D990-95DC-4D9C-8E4E-3B28E1A665A5}" type="pres">
      <dgm:prSet presAssocID="{BDCC2E07-FA70-4DB3-8501-C23A5107D370}" presName="spacer" presStyleCnt="0"/>
      <dgm:spPr/>
    </dgm:pt>
    <dgm:pt modelId="{B345474C-0523-4AB0-A82D-F68E0D31F5E0}" type="pres">
      <dgm:prSet presAssocID="{4BD2514F-BF18-4FA0-8DDB-7FD9B5EC6785}" presName="parentText" presStyleLbl="node1" presStyleIdx="3" presStyleCnt="6">
        <dgm:presLayoutVars>
          <dgm:chMax val="0"/>
          <dgm:bulletEnabled val="1"/>
        </dgm:presLayoutVars>
      </dgm:prSet>
      <dgm:spPr/>
    </dgm:pt>
    <dgm:pt modelId="{A8B80AC0-8C01-4BF6-AAAD-8F67F6F7A8A4}" type="pres">
      <dgm:prSet presAssocID="{2923C636-555C-4E1A-9B4F-1D61285630C7}" presName="spacer" presStyleCnt="0"/>
      <dgm:spPr/>
    </dgm:pt>
    <dgm:pt modelId="{1F29B5DF-4085-4286-B642-54A81A8FA2DE}" type="pres">
      <dgm:prSet presAssocID="{CE89CB74-9C2F-4E2B-8A86-25617F2E47E2}" presName="parentText" presStyleLbl="node1" presStyleIdx="4" presStyleCnt="6">
        <dgm:presLayoutVars>
          <dgm:chMax val="0"/>
          <dgm:bulletEnabled val="1"/>
        </dgm:presLayoutVars>
      </dgm:prSet>
      <dgm:spPr/>
    </dgm:pt>
    <dgm:pt modelId="{A121A534-7956-494D-988A-9DD293FE8855}" type="pres">
      <dgm:prSet presAssocID="{D3BC4EC4-34B5-4C30-9D4F-B49EFF56F1DE}" presName="spacer" presStyleCnt="0"/>
      <dgm:spPr/>
    </dgm:pt>
    <dgm:pt modelId="{AC46BE5B-96D0-4AC3-881F-E0B487FB8152}" type="pres">
      <dgm:prSet presAssocID="{D2C2EDF5-3D9B-4A47-B4E9-6A3DDC24FDEB}" presName="parentText" presStyleLbl="node1" presStyleIdx="5" presStyleCnt="6" custScaleY="102880" custLinFactNeighborY="30586">
        <dgm:presLayoutVars>
          <dgm:chMax val="0"/>
          <dgm:bulletEnabled val="1"/>
        </dgm:presLayoutVars>
      </dgm:prSet>
      <dgm:spPr/>
    </dgm:pt>
  </dgm:ptLst>
  <dgm:cxnLst>
    <dgm:cxn modelId="{EEC4FF01-B985-482C-A733-F9A1BB29F29C}" type="presOf" srcId="{D2C2EDF5-3D9B-4A47-B4E9-6A3DDC24FDEB}" destId="{AC46BE5B-96D0-4AC3-881F-E0B487FB8152}" srcOrd="0" destOrd="0" presId="urn:microsoft.com/office/officeart/2005/8/layout/vList2"/>
    <dgm:cxn modelId="{D6583F1C-4AD8-41B1-BFCF-096A010F02F5}" srcId="{D8E0EE47-2930-4D98-8EB1-3E8DD1091040}" destId="{B13D9089-4D50-450D-A3B8-65311AE683C1}" srcOrd="1" destOrd="0" parTransId="{E5C168AA-587F-486E-A266-015EA68A9070}" sibTransId="{0197B9D8-D787-42FC-832F-D78BC7BEACC4}"/>
    <dgm:cxn modelId="{41D5A420-329A-40D8-A486-093B678A9B0B}" type="presOf" srcId="{4BD2514F-BF18-4FA0-8DDB-7FD9B5EC6785}" destId="{B345474C-0523-4AB0-A82D-F68E0D31F5E0}" srcOrd="0" destOrd="0" presId="urn:microsoft.com/office/officeart/2005/8/layout/vList2"/>
    <dgm:cxn modelId="{5BE01421-26B0-4613-8FA8-016BB96E1494}" type="presOf" srcId="{CE89CB74-9C2F-4E2B-8A86-25617F2E47E2}" destId="{1F29B5DF-4085-4286-B642-54A81A8FA2DE}" srcOrd="0" destOrd="0" presId="urn:microsoft.com/office/officeart/2005/8/layout/vList2"/>
    <dgm:cxn modelId="{2B6BD63C-C4C0-47E2-A7BC-CA10AC803752}" srcId="{D8E0EE47-2930-4D98-8EB1-3E8DD1091040}" destId="{4BD2514F-BF18-4FA0-8DDB-7FD9B5EC6785}" srcOrd="3" destOrd="0" parTransId="{CF5F8111-4037-4576-A5D9-901B5EED41B8}" sibTransId="{2923C636-555C-4E1A-9B4F-1D61285630C7}"/>
    <dgm:cxn modelId="{D0E3E75F-DE5A-488C-BC6B-4055EE41148B}" srcId="{D8E0EE47-2930-4D98-8EB1-3E8DD1091040}" destId="{D2C2EDF5-3D9B-4A47-B4E9-6A3DDC24FDEB}" srcOrd="5" destOrd="0" parTransId="{A7A931FD-2914-46C4-93B5-0834572D9062}" sibTransId="{6296E0EF-3D8E-4773-8A6D-E84218EE4AA5}"/>
    <dgm:cxn modelId="{FD4B7A60-77CF-4996-B64A-2BF62D07284F}" srcId="{D8E0EE47-2930-4D98-8EB1-3E8DD1091040}" destId="{9039586F-1485-4860-92F4-8D21E91A4FC0}" srcOrd="2" destOrd="0" parTransId="{BFCD4E2E-EBB0-4B6C-89A1-BD957906A60C}" sibTransId="{BDCC2E07-FA70-4DB3-8501-C23A5107D370}"/>
    <dgm:cxn modelId="{84D6326E-4658-4B2B-8EB6-978CCC2EC240}" srcId="{D8E0EE47-2930-4D98-8EB1-3E8DD1091040}" destId="{CE89CB74-9C2F-4E2B-8A86-25617F2E47E2}" srcOrd="4" destOrd="0" parTransId="{E8D36237-7C74-496C-8226-0AC6D2A14BA5}" sibTransId="{D3BC4EC4-34B5-4C30-9D4F-B49EFF56F1DE}"/>
    <dgm:cxn modelId="{C9E6B359-991B-428B-AC53-34E28BEC62F7}" srcId="{D8E0EE47-2930-4D98-8EB1-3E8DD1091040}" destId="{918987E3-1E5A-4EC6-B3F6-91C398BC61B5}" srcOrd="0" destOrd="0" parTransId="{1311C012-2D07-4E6A-84EA-D8C0950FEB76}" sibTransId="{56CEDA17-CA17-4572-8650-270AD294F0CF}"/>
    <dgm:cxn modelId="{A48A0C9A-FBD7-4D09-999E-201CCF55DCC3}" type="presOf" srcId="{918987E3-1E5A-4EC6-B3F6-91C398BC61B5}" destId="{FEB4D167-8D3F-43D8-B872-F1F05F5BE0DC}" srcOrd="0" destOrd="0" presId="urn:microsoft.com/office/officeart/2005/8/layout/vList2"/>
    <dgm:cxn modelId="{5B1DC7CC-E6A8-4171-85DE-9003081842C1}" type="presOf" srcId="{B13D9089-4D50-450D-A3B8-65311AE683C1}" destId="{C86B6CFA-D51F-48A0-987A-3B4A2570FF2C}" srcOrd="0" destOrd="0" presId="urn:microsoft.com/office/officeart/2005/8/layout/vList2"/>
    <dgm:cxn modelId="{9BFAB5F4-19B0-41B7-A5D7-937425C7D749}" type="presOf" srcId="{D8E0EE47-2930-4D98-8EB1-3E8DD1091040}" destId="{40022C08-C06F-4305-9C00-3ED0614BAE57}" srcOrd="0" destOrd="0" presId="urn:microsoft.com/office/officeart/2005/8/layout/vList2"/>
    <dgm:cxn modelId="{AC5CC3F7-534C-4E65-A7F1-7F70A374A65A}" type="presOf" srcId="{9039586F-1485-4860-92F4-8D21E91A4FC0}" destId="{CA004F94-8C65-4910-A992-BA4EB8F55F1C}" srcOrd="0" destOrd="0" presId="urn:microsoft.com/office/officeart/2005/8/layout/vList2"/>
    <dgm:cxn modelId="{485DBA64-729C-4C4D-80F3-07096C40BDFF}" type="presParOf" srcId="{40022C08-C06F-4305-9C00-3ED0614BAE57}" destId="{FEB4D167-8D3F-43D8-B872-F1F05F5BE0DC}" srcOrd="0" destOrd="0" presId="urn:microsoft.com/office/officeart/2005/8/layout/vList2"/>
    <dgm:cxn modelId="{2310FF4A-8A6D-4CFD-8B85-161FC1C585CC}" type="presParOf" srcId="{40022C08-C06F-4305-9C00-3ED0614BAE57}" destId="{5331E367-A3B0-4912-9E87-1655FD6509E9}" srcOrd="1" destOrd="0" presId="urn:microsoft.com/office/officeart/2005/8/layout/vList2"/>
    <dgm:cxn modelId="{CCF2F30E-E30A-4676-A2DA-FD331703A67B}" type="presParOf" srcId="{40022C08-C06F-4305-9C00-3ED0614BAE57}" destId="{C86B6CFA-D51F-48A0-987A-3B4A2570FF2C}" srcOrd="2" destOrd="0" presId="urn:microsoft.com/office/officeart/2005/8/layout/vList2"/>
    <dgm:cxn modelId="{5C6A8703-8FAE-416B-8427-509873D6421D}" type="presParOf" srcId="{40022C08-C06F-4305-9C00-3ED0614BAE57}" destId="{7ED7D3BB-241E-4F11-9831-14624FD2CEBA}" srcOrd="3" destOrd="0" presId="urn:microsoft.com/office/officeart/2005/8/layout/vList2"/>
    <dgm:cxn modelId="{5349B8D7-AD29-429B-A76A-73EC2189A710}" type="presParOf" srcId="{40022C08-C06F-4305-9C00-3ED0614BAE57}" destId="{CA004F94-8C65-4910-A992-BA4EB8F55F1C}" srcOrd="4" destOrd="0" presId="urn:microsoft.com/office/officeart/2005/8/layout/vList2"/>
    <dgm:cxn modelId="{67519A66-23E9-4B6D-8131-DEC71B375F04}" type="presParOf" srcId="{40022C08-C06F-4305-9C00-3ED0614BAE57}" destId="{7EE6D990-95DC-4D9C-8E4E-3B28E1A665A5}" srcOrd="5" destOrd="0" presId="urn:microsoft.com/office/officeart/2005/8/layout/vList2"/>
    <dgm:cxn modelId="{B64E0D88-9D45-4F2B-BE2B-297E22F11AB2}" type="presParOf" srcId="{40022C08-C06F-4305-9C00-3ED0614BAE57}" destId="{B345474C-0523-4AB0-A82D-F68E0D31F5E0}" srcOrd="6" destOrd="0" presId="urn:microsoft.com/office/officeart/2005/8/layout/vList2"/>
    <dgm:cxn modelId="{0437A539-913D-417B-8E39-6A7113C1BB59}" type="presParOf" srcId="{40022C08-C06F-4305-9C00-3ED0614BAE57}" destId="{A8B80AC0-8C01-4BF6-AAAD-8F67F6F7A8A4}" srcOrd="7" destOrd="0" presId="urn:microsoft.com/office/officeart/2005/8/layout/vList2"/>
    <dgm:cxn modelId="{9F731551-D199-482E-9EB5-E6C5A4D8969D}" type="presParOf" srcId="{40022C08-C06F-4305-9C00-3ED0614BAE57}" destId="{1F29B5DF-4085-4286-B642-54A81A8FA2DE}" srcOrd="8" destOrd="0" presId="urn:microsoft.com/office/officeart/2005/8/layout/vList2"/>
    <dgm:cxn modelId="{0796F031-4613-45E6-BB9D-A0AC322873FD}" type="presParOf" srcId="{40022C08-C06F-4305-9C00-3ED0614BAE57}" destId="{A121A534-7956-494D-988A-9DD293FE8855}" srcOrd="9" destOrd="0" presId="urn:microsoft.com/office/officeart/2005/8/layout/vList2"/>
    <dgm:cxn modelId="{E87A7833-92C8-4517-A6D0-E280387BA291}" type="presParOf" srcId="{40022C08-C06F-4305-9C00-3ED0614BAE57}" destId="{AC46BE5B-96D0-4AC3-881F-E0B487FB8152}"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E30CA58-0886-4F4E-9EBB-B0AB8457F804}"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s-CR"/>
        </a:p>
      </dgm:t>
    </dgm:pt>
    <dgm:pt modelId="{F27C0DB2-3FB9-4E57-897A-CB071A17425C}">
      <dgm:prSet custT="1"/>
      <dgm:spPr/>
      <dgm:t>
        <a:bodyPr/>
        <a:lstStyle/>
        <a:p>
          <a:r>
            <a:rPr lang="es-CR" sz="2000" b="1" u="sng" dirty="0"/>
            <a:t>Cláusula Primera:</a:t>
          </a:r>
          <a:r>
            <a:rPr lang="es-CR" sz="2000" b="1" u="none" dirty="0"/>
            <a:t> </a:t>
          </a:r>
          <a:r>
            <a:rPr lang="es-CR" sz="2000" b="1" dirty="0"/>
            <a:t>Regulación de la relación entre la Caja y el/la especialista, en la especialidad que van a formarse.</a:t>
          </a:r>
        </a:p>
      </dgm:t>
    </dgm:pt>
    <dgm:pt modelId="{FCCDE9C7-66D3-4AAB-9C67-2B895031ED7A}" type="parTrans" cxnId="{06D4255E-9AD8-4DCD-85E8-0C065DCC3680}">
      <dgm:prSet/>
      <dgm:spPr/>
      <dgm:t>
        <a:bodyPr/>
        <a:lstStyle/>
        <a:p>
          <a:endParaRPr lang="es-CR" sz="2000" b="1"/>
        </a:p>
      </dgm:t>
    </dgm:pt>
    <dgm:pt modelId="{E7421BD4-7943-4FA8-AA00-D39A33005845}" type="sibTrans" cxnId="{06D4255E-9AD8-4DCD-85E8-0C065DCC3680}">
      <dgm:prSet/>
      <dgm:spPr/>
      <dgm:t>
        <a:bodyPr/>
        <a:lstStyle/>
        <a:p>
          <a:endParaRPr lang="es-CR" sz="2000" b="1"/>
        </a:p>
      </dgm:t>
    </dgm:pt>
    <dgm:pt modelId="{ABF552A3-9BB0-48A0-9032-A1EB47213638}">
      <dgm:prSet custT="1"/>
      <dgm:spPr/>
      <dgm:t>
        <a:bodyPr/>
        <a:lstStyle/>
        <a:p>
          <a:r>
            <a:rPr lang="es-ES" sz="2000" b="1" u="sng" dirty="0"/>
            <a:t>C</a:t>
          </a:r>
          <a:r>
            <a:rPr lang="es-CR" sz="2000" b="1" u="sng" dirty="0" err="1"/>
            <a:t>láusula</a:t>
          </a:r>
          <a:r>
            <a:rPr lang="es-CR" sz="2000" b="1" u="sng" dirty="0"/>
            <a:t> Segunda:</a:t>
          </a:r>
          <a:r>
            <a:rPr lang="es-CR" sz="2000" b="1" u="none" dirty="0"/>
            <a:t> </a:t>
          </a:r>
          <a:r>
            <a:rPr lang="es-CR" sz="2000" b="1" dirty="0"/>
            <a:t>Periodo que dura la especialidad.</a:t>
          </a:r>
        </a:p>
      </dgm:t>
    </dgm:pt>
    <dgm:pt modelId="{A06ED257-E524-445F-96DA-9FC82F952E84}" type="parTrans" cxnId="{E6544E1F-C966-4BD3-BA85-01595D3C29F6}">
      <dgm:prSet/>
      <dgm:spPr/>
      <dgm:t>
        <a:bodyPr/>
        <a:lstStyle/>
        <a:p>
          <a:endParaRPr lang="es-CR" sz="2000" b="1"/>
        </a:p>
      </dgm:t>
    </dgm:pt>
    <dgm:pt modelId="{76885A7A-D0D0-4504-A934-78075D260D8D}" type="sibTrans" cxnId="{E6544E1F-C966-4BD3-BA85-01595D3C29F6}">
      <dgm:prSet/>
      <dgm:spPr/>
      <dgm:t>
        <a:bodyPr/>
        <a:lstStyle/>
        <a:p>
          <a:endParaRPr lang="es-CR" sz="2000" b="1"/>
        </a:p>
      </dgm:t>
    </dgm:pt>
    <dgm:pt modelId="{0A5CC287-5810-4E3F-856A-5A5358F9564B}">
      <dgm:prSet custT="1"/>
      <dgm:spPr/>
      <dgm:t>
        <a:bodyPr/>
        <a:lstStyle/>
        <a:p>
          <a:r>
            <a:rPr lang="es-ES" sz="2000" b="1" u="sng" dirty="0"/>
            <a:t>C</a:t>
          </a:r>
          <a:r>
            <a:rPr lang="es-CR" sz="2000" b="1" u="sng" dirty="0" err="1"/>
            <a:t>láusula</a:t>
          </a:r>
          <a:r>
            <a:rPr lang="es-CR" sz="2000" b="1" u="sng" dirty="0"/>
            <a:t> Tercera:</a:t>
          </a:r>
          <a:r>
            <a:rPr lang="es-CR" sz="2000" b="1" u="none" dirty="0"/>
            <a:t> Serán nombrados  </a:t>
          </a:r>
          <a:r>
            <a:rPr lang="es-CR" sz="2000" b="1" dirty="0"/>
            <a:t>plaza de medico residente G1, jornada laboral de 44h. Se realizará 1 guardia máxima por semana y durante la misma debe ser supervisada por un especialista.</a:t>
          </a:r>
        </a:p>
      </dgm:t>
    </dgm:pt>
    <dgm:pt modelId="{296F1583-4ABB-41A9-8F52-363CC35B56F1}" type="parTrans" cxnId="{9EC17F0D-BE13-42BE-B7FD-BDF9375E10A6}">
      <dgm:prSet/>
      <dgm:spPr/>
      <dgm:t>
        <a:bodyPr/>
        <a:lstStyle/>
        <a:p>
          <a:endParaRPr lang="es-CR" sz="2000" b="1"/>
        </a:p>
      </dgm:t>
    </dgm:pt>
    <dgm:pt modelId="{C88B01AB-64F1-4096-A157-9D12566D7512}" type="sibTrans" cxnId="{9EC17F0D-BE13-42BE-B7FD-BDF9375E10A6}">
      <dgm:prSet/>
      <dgm:spPr/>
      <dgm:t>
        <a:bodyPr/>
        <a:lstStyle/>
        <a:p>
          <a:endParaRPr lang="es-CR" sz="2000" b="1"/>
        </a:p>
      </dgm:t>
    </dgm:pt>
    <dgm:pt modelId="{05541B71-C6C4-4B51-A7F6-276BCF73B831}">
      <dgm:prSet custT="1"/>
      <dgm:spPr/>
      <dgm:t>
        <a:bodyPr/>
        <a:lstStyle/>
        <a:p>
          <a:r>
            <a:rPr lang="es-ES" sz="2000" b="1" u="sng" dirty="0"/>
            <a:t>C</a:t>
          </a:r>
          <a:r>
            <a:rPr lang="es-CR" sz="2000" b="1" u="sng" dirty="0" err="1"/>
            <a:t>láusula</a:t>
          </a:r>
          <a:r>
            <a:rPr lang="es-CR" sz="2000" b="1" u="sng" dirty="0"/>
            <a:t> Cuarta:</a:t>
          </a:r>
          <a:r>
            <a:rPr lang="es-CR" sz="2000" b="1" u="none" dirty="0"/>
            <a:t> </a:t>
          </a:r>
          <a:r>
            <a:rPr lang="es-CR" sz="2000" b="1" dirty="0"/>
            <a:t>al ser trabajador (a) de la caja debe cumplir las </a:t>
          </a:r>
          <a:r>
            <a:rPr lang="es-ES_tradnl" sz="2000" b="1" dirty="0"/>
            <a:t>disposiciones normativas nacionales e internas vigentes en la institución.</a:t>
          </a:r>
          <a:endParaRPr lang="es-CR" sz="2000" b="1" dirty="0"/>
        </a:p>
      </dgm:t>
    </dgm:pt>
    <dgm:pt modelId="{FBCDB0C5-1F8B-4D92-B701-A298FADD1D90}" type="parTrans" cxnId="{F01F3C26-0E66-466B-BB51-07191ABA5380}">
      <dgm:prSet/>
      <dgm:spPr/>
      <dgm:t>
        <a:bodyPr/>
        <a:lstStyle/>
        <a:p>
          <a:endParaRPr lang="es-CR" sz="2000" b="1"/>
        </a:p>
      </dgm:t>
    </dgm:pt>
    <dgm:pt modelId="{8089B6A0-56A3-40FF-9221-EFD054F0F5B2}" type="sibTrans" cxnId="{F01F3C26-0E66-466B-BB51-07191ABA5380}">
      <dgm:prSet/>
      <dgm:spPr/>
      <dgm:t>
        <a:bodyPr/>
        <a:lstStyle/>
        <a:p>
          <a:endParaRPr lang="es-CR" sz="2000" b="1"/>
        </a:p>
      </dgm:t>
    </dgm:pt>
    <dgm:pt modelId="{4802A7BC-F9AA-4235-8DC8-8185D0E1E618}">
      <dgm:prSet custT="1"/>
      <dgm:spPr/>
      <dgm:t>
        <a:bodyPr/>
        <a:lstStyle/>
        <a:p>
          <a:r>
            <a:rPr lang="es-ES_tradnl" sz="2000" b="1" dirty="0"/>
            <a:t>En lo académico deberá respetar y cumplir a cabalidad la normativa vigente de posgrados de la UCR.</a:t>
          </a:r>
          <a:endParaRPr lang="es-CR" sz="2000" b="1" dirty="0"/>
        </a:p>
      </dgm:t>
    </dgm:pt>
    <dgm:pt modelId="{0FC5415F-3AD9-48F3-8D53-AE9821704E76}" type="parTrans" cxnId="{B42C1B78-F92E-4CFC-96D4-883734F4CFA8}">
      <dgm:prSet/>
      <dgm:spPr/>
      <dgm:t>
        <a:bodyPr/>
        <a:lstStyle/>
        <a:p>
          <a:endParaRPr lang="es-CR" sz="2000" b="1"/>
        </a:p>
      </dgm:t>
    </dgm:pt>
    <dgm:pt modelId="{41E26BC8-4AB5-4071-BF08-BBD01832759D}" type="sibTrans" cxnId="{B42C1B78-F92E-4CFC-96D4-883734F4CFA8}">
      <dgm:prSet/>
      <dgm:spPr/>
      <dgm:t>
        <a:bodyPr/>
        <a:lstStyle/>
        <a:p>
          <a:endParaRPr lang="es-CR" sz="2000" b="1"/>
        </a:p>
      </dgm:t>
    </dgm:pt>
    <dgm:pt modelId="{B2AF653C-CF7D-456D-91EB-A08D46127B45}" type="pres">
      <dgm:prSet presAssocID="{FE30CA58-0886-4F4E-9EBB-B0AB8457F804}" presName="diagram" presStyleCnt="0">
        <dgm:presLayoutVars>
          <dgm:dir/>
          <dgm:resizeHandles val="exact"/>
        </dgm:presLayoutVars>
      </dgm:prSet>
      <dgm:spPr/>
    </dgm:pt>
    <dgm:pt modelId="{6FC7F1D3-8F44-49EA-B6BF-D04D4FC711F8}" type="pres">
      <dgm:prSet presAssocID="{F27C0DB2-3FB9-4E57-897A-CB071A17425C}" presName="node" presStyleLbl="node1" presStyleIdx="0" presStyleCnt="5">
        <dgm:presLayoutVars>
          <dgm:bulletEnabled val="1"/>
        </dgm:presLayoutVars>
      </dgm:prSet>
      <dgm:spPr/>
    </dgm:pt>
    <dgm:pt modelId="{40128DD4-C8CF-48A5-B17A-4C78BF4E9AA0}" type="pres">
      <dgm:prSet presAssocID="{E7421BD4-7943-4FA8-AA00-D39A33005845}" presName="sibTrans" presStyleCnt="0"/>
      <dgm:spPr/>
    </dgm:pt>
    <dgm:pt modelId="{F4781B24-7FFC-41F3-A614-AEE4460D2D25}" type="pres">
      <dgm:prSet presAssocID="{ABF552A3-9BB0-48A0-9032-A1EB47213638}" presName="node" presStyleLbl="node1" presStyleIdx="1" presStyleCnt="5">
        <dgm:presLayoutVars>
          <dgm:bulletEnabled val="1"/>
        </dgm:presLayoutVars>
      </dgm:prSet>
      <dgm:spPr/>
    </dgm:pt>
    <dgm:pt modelId="{08B49797-E924-4D95-B557-D9FFE956ADF2}" type="pres">
      <dgm:prSet presAssocID="{76885A7A-D0D0-4504-A934-78075D260D8D}" presName="sibTrans" presStyleCnt="0"/>
      <dgm:spPr/>
    </dgm:pt>
    <dgm:pt modelId="{0B6890E6-557B-4D86-9572-28E2ED2ACAC8}" type="pres">
      <dgm:prSet presAssocID="{0A5CC287-5810-4E3F-856A-5A5358F9564B}" presName="node" presStyleLbl="node1" presStyleIdx="2" presStyleCnt="5">
        <dgm:presLayoutVars>
          <dgm:bulletEnabled val="1"/>
        </dgm:presLayoutVars>
      </dgm:prSet>
      <dgm:spPr/>
    </dgm:pt>
    <dgm:pt modelId="{5DDE41C0-7698-4622-8CA1-E7C74113BD98}" type="pres">
      <dgm:prSet presAssocID="{C88B01AB-64F1-4096-A157-9D12566D7512}" presName="sibTrans" presStyleCnt="0"/>
      <dgm:spPr/>
    </dgm:pt>
    <dgm:pt modelId="{121E714D-CE05-4A0A-9D02-3F78421706CD}" type="pres">
      <dgm:prSet presAssocID="{05541B71-C6C4-4B51-A7F6-276BCF73B831}" presName="node" presStyleLbl="node1" presStyleIdx="3" presStyleCnt="5">
        <dgm:presLayoutVars>
          <dgm:bulletEnabled val="1"/>
        </dgm:presLayoutVars>
      </dgm:prSet>
      <dgm:spPr/>
    </dgm:pt>
    <dgm:pt modelId="{25E54765-0D7B-404E-8763-81B64E628303}" type="pres">
      <dgm:prSet presAssocID="{8089B6A0-56A3-40FF-9221-EFD054F0F5B2}" presName="sibTrans" presStyleCnt="0"/>
      <dgm:spPr/>
    </dgm:pt>
    <dgm:pt modelId="{078797B1-552C-4A10-842E-41ACD275ACCB}" type="pres">
      <dgm:prSet presAssocID="{4802A7BC-F9AA-4235-8DC8-8185D0E1E618}" presName="node" presStyleLbl="node1" presStyleIdx="4" presStyleCnt="5">
        <dgm:presLayoutVars>
          <dgm:bulletEnabled val="1"/>
        </dgm:presLayoutVars>
      </dgm:prSet>
      <dgm:spPr/>
    </dgm:pt>
  </dgm:ptLst>
  <dgm:cxnLst>
    <dgm:cxn modelId="{9EC17F0D-BE13-42BE-B7FD-BDF9375E10A6}" srcId="{FE30CA58-0886-4F4E-9EBB-B0AB8457F804}" destId="{0A5CC287-5810-4E3F-856A-5A5358F9564B}" srcOrd="2" destOrd="0" parTransId="{296F1583-4ABB-41A9-8F52-363CC35B56F1}" sibTransId="{C88B01AB-64F1-4096-A157-9D12566D7512}"/>
    <dgm:cxn modelId="{E6544E1F-C966-4BD3-BA85-01595D3C29F6}" srcId="{FE30CA58-0886-4F4E-9EBB-B0AB8457F804}" destId="{ABF552A3-9BB0-48A0-9032-A1EB47213638}" srcOrd="1" destOrd="0" parTransId="{A06ED257-E524-445F-96DA-9FC82F952E84}" sibTransId="{76885A7A-D0D0-4504-A934-78075D260D8D}"/>
    <dgm:cxn modelId="{F01F3C26-0E66-466B-BB51-07191ABA5380}" srcId="{FE30CA58-0886-4F4E-9EBB-B0AB8457F804}" destId="{05541B71-C6C4-4B51-A7F6-276BCF73B831}" srcOrd="3" destOrd="0" parTransId="{FBCDB0C5-1F8B-4D92-B701-A298FADD1D90}" sibTransId="{8089B6A0-56A3-40FF-9221-EFD054F0F5B2}"/>
    <dgm:cxn modelId="{315C3034-3E72-4212-8F93-C32285436502}" type="presOf" srcId="{F27C0DB2-3FB9-4E57-897A-CB071A17425C}" destId="{6FC7F1D3-8F44-49EA-B6BF-D04D4FC711F8}" srcOrd="0" destOrd="0" presId="urn:microsoft.com/office/officeart/2005/8/layout/default"/>
    <dgm:cxn modelId="{06D4255E-9AD8-4DCD-85E8-0C065DCC3680}" srcId="{FE30CA58-0886-4F4E-9EBB-B0AB8457F804}" destId="{F27C0DB2-3FB9-4E57-897A-CB071A17425C}" srcOrd="0" destOrd="0" parTransId="{FCCDE9C7-66D3-4AAB-9C67-2B895031ED7A}" sibTransId="{E7421BD4-7943-4FA8-AA00-D39A33005845}"/>
    <dgm:cxn modelId="{685F0A51-E6B5-4F6F-B547-7425E6C6C195}" type="presOf" srcId="{ABF552A3-9BB0-48A0-9032-A1EB47213638}" destId="{F4781B24-7FFC-41F3-A614-AEE4460D2D25}" srcOrd="0" destOrd="0" presId="urn:microsoft.com/office/officeart/2005/8/layout/default"/>
    <dgm:cxn modelId="{8E692775-DEAC-4FFD-99DA-123FC1128042}" type="presOf" srcId="{0A5CC287-5810-4E3F-856A-5A5358F9564B}" destId="{0B6890E6-557B-4D86-9572-28E2ED2ACAC8}" srcOrd="0" destOrd="0" presId="urn:microsoft.com/office/officeart/2005/8/layout/default"/>
    <dgm:cxn modelId="{B42C1B78-F92E-4CFC-96D4-883734F4CFA8}" srcId="{FE30CA58-0886-4F4E-9EBB-B0AB8457F804}" destId="{4802A7BC-F9AA-4235-8DC8-8185D0E1E618}" srcOrd="4" destOrd="0" parTransId="{0FC5415F-3AD9-48F3-8D53-AE9821704E76}" sibTransId="{41E26BC8-4AB5-4071-BF08-BBD01832759D}"/>
    <dgm:cxn modelId="{D6E7F297-E3F4-4BD4-AC26-30545444C068}" type="presOf" srcId="{4802A7BC-F9AA-4235-8DC8-8185D0E1E618}" destId="{078797B1-552C-4A10-842E-41ACD275ACCB}" srcOrd="0" destOrd="0" presId="urn:microsoft.com/office/officeart/2005/8/layout/default"/>
    <dgm:cxn modelId="{6B5EE5CE-6703-4E95-99B6-238A5263BCE2}" type="presOf" srcId="{05541B71-C6C4-4B51-A7F6-276BCF73B831}" destId="{121E714D-CE05-4A0A-9D02-3F78421706CD}" srcOrd="0" destOrd="0" presId="urn:microsoft.com/office/officeart/2005/8/layout/default"/>
    <dgm:cxn modelId="{436535F6-56AC-4238-B36B-C8F6B89D09A5}" type="presOf" srcId="{FE30CA58-0886-4F4E-9EBB-B0AB8457F804}" destId="{B2AF653C-CF7D-456D-91EB-A08D46127B45}" srcOrd="0" destOrd="0" presId="urn:microsoft.com/office/officeart/2005/8/layout/default"/>
    <dgm:cxn modelId="{E2624CC9-431F-4104-9BC4-E353E135612B}" type="presParOf" srcId="{B2AF653C-CF7D-456D-91EB-A08D46127B45}" destId="{6FC7F1D3-8F44-49EA-B6BF-D04D4FC711F8}" srcOrd="0" destOrd="0" presId="urn:microsoft.com/office/officeart/2005/8/layout/default"/>
    <dgm:cxn modelId="{55A01847-571B-43EB-A537-3EBDD551E343}" type="presParOf" srcId="{B2AF653C-CF7D-456D-91EB-A08D46127B45}" destId="{40128DD4-C8CF-48A5-B17A-4C78BF4E9AA0}" srcOrd="1" destOrd="0" presId="urn:microsoft.com/office/officeart/2005/8/layout/default"/>
    <dgm:cxn modelId="{FD667CFC-2F5B-4266-B83E-A6FC5B44A51A}" type="presParOf" srcId="{B2AF653C-CF7D-456D-91EB-A08D46127B45}" destId="{F4781B24-7FFC-41F3-A614-AEE4460D2D25}" srcOrd="2" destOrd="0" presId="urn:microsoft.com/office/officeart/2005/8/layout/default"/>
    <dgm:cxn modelId="{39EAA053-A44B-43E4-A8D1-05763582A579}" type="presParOf" srcId="{B2AF653C-CF7D-456D-91EB-A08D46127B45}" destId="{08B49797-E924-4D95-B557-D9FFE956ADF2}" srcOrd="3" destOrd="0" presId="urn:microsoft.com/office/officeart/2005/8/layout/default"/>
    <dgm:cxn modelId="{1C7439B2-4AE3-4803-9719-96C97219F836}" type="presParOf" srcId="{B2AF653C-CF7D-456D-91EB-A08D46127B45}" destId="{0B6890E6-557B-4D86-9572-28E2ED2ACAC8}" srcOrd="4" destOrd="0" presId="urn:microsoft.com/office/officeart/2005/8/layout/default"/>
    <dgm:cxn modelId="{32B53751-8436-4ADC-B207-1A1A9BB53DDC}" type="presParOf" srcId="{B2AF653C-CF7D-456D-91EB-A08D46127B45}" destId="{5DDE41C0-7698-4622-8CA1-E7C74113BD98}" srcOrd="5" destOrd="0" presId="urn:microsoft.com/office/officeart/2005/8/layout/default"/>
    <dgm:cxn modelId="{A0E777B3-90BC-4343-B73E-F3FD450FA558}" type="presParOf" srcId="{B2AF653C-CF7D-456D-91EB-A08D46127B45}" destId="{121E714D-CE05-4A0A-9D02-3F78421706CD}" srcOrd="6" destOrd="0" presId="urn:microsoft.com/office/officeart/2005/8/layout/default"/>
    <dgm:cxn modelId="{123F4387-353D-4E44-86EA-353EEB60EFA0}" type="presParOf" srcId="{B2AF653C-CF7D-456D-91EB-A08D46127B45}" destId="{25E54765-0D7B-404E-8763-81B64E628303}" srcOrd="7" destOrd="0" presId="urn:microsoft.com/office/officeart/2005/8/layout/default"/>
    <dgm:cxn modelId="{AB6864BF-D787-42A9-B489-A9F31427E169}" type="presParOf" srcId="{B2AF653C-CF7D-456D-91EB-A08D46127B45}" destId="{078797B1-552C-4A10-842E-41ACD275ACC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2E56A0-8D00-4CD2-A560-9628AC5CCBB5}" type="doc">
      <dgm:prSet loTypeId="urn:microsoft.com/office/officeart/2005/8/layout/hList6" loCatId="list" qsTypeId="urn:microsoft.com/office/officeart/2005/8/quickstyle/simple1" qsCatId="simple" csTypeId="urn:microsoft.com/office/officeart/2005/8/colors/colorful4" csCatId="colorful" phldr="1"/>
      <dgm:spPr/>
      <dgm:t>
        <a:bodyPr/>
        <a:lstStyle/>
        <a:p>
          <a:endParaRPr lang="es-CR"/>
        </a:p>
      </dgm:t>
    </dgm:pt>
    <dgm:pt modelId="{5E7CC5E8-A45A-4F1A-A3AD-630F51941A87}">
      <dgm:prSet custT="1"/>
      <dgm:spPr/>
      <dgm:t>
        <a:bodyPr/>
        <a:lstStyle/>
        <a:p>
          <a:r>
            <a:rPr lang="es-ES" sz="1800" b="1" u="sng" dirty="0">
              <a:solidFill>
                <a:schemeClr val="tx1"/>
              </a:solidFill>
            </a:rPr>
            <a:t>Cláusula Quinta:</a:t>
          </a:r>
          <a:r>
            <a:rPr lang="es-ES" sz="1800" b="1" dirty="0">
              <a:solidFill>
                <a:schemeClr val="tx1"/>
              </a:solidFill>
            </a:rPr>
            <a:t> C</a:t>
          </a:r>
          <a:r>
            <a:rPr lang="es-ES_tradnl" sz="1800" b="1" dirty="0" err="1">
              <a:solidFill>
                <a:schemeClr val="tx1"/>
              </a:solidFill>
            </a:rPr>
            <a:t>ompromiso</a:t>
          </a:r>
          <a:r>
            <a:rPr lang="es-ES_tradnl" sz="1800" b="1" dirty="0">
              <a:solidFill>
                <a:schemeClr val="tx1"/>
              </a:solidFill>
            </a:rPr>
            <a:t> a contar con su trabajo de graduación terminado y aprobado antes de que finalice el período de residencia. </a:t>
          </a:r>
          <a:endParaRPr lang="es-CR" sz="1800" b="1" dirty="0">
            <a:solidFill>
              <a:schemeClr val="tx1"/>
            </a:solidFill>
          </a:endParaRPr>
        </a:p>
      </dgm:t>
    </dgm:pt>
    <dgm:pt modelId="{421383BC-8F54-4DB1-86C3-0BCBD3BD10DB}" type="parTrans" cxnId="{7510159C-A8BF-4965-9DD8-A8E120147001}">
      <dgm:prSet/>
      <dgm:spPr/>
      <dgm:t>
        <a:bodyPr/>
        <a:lstStyle/>
        <a:p>
          <a:endParaRPr lang="es-CR" sz="1600" b="1">
            <a:solidFill>
              <a:schemeClr val="tx1"/>
            </a:solidFill>
          </a:endParaRPr>
        </a:p>
      </dgm:t>
    </dgm:pt>
    <dgm:pt modelId="{95FB0603-AE49-4C8C-A960-57B6D4480C86}" type="sibTrans" cxnId="{7510159C-A8BF-4965-9DD8-A8E120147001}">
      <dgm:prSet/>
      <dgm:spPr/>
      <dgm:t>
        <a:bodyPr/>
        <a:lstStyle/>
        <a:p>
          <a:endParaRPr lang="es-CR" sz="1600" b="1">
            <a:solidFill>
              <a:schemeClr val="tx1"/>
            </a:solidFill>
          </a:endParaRPr>
        </a:p>
      </dgm:t>
    </dgm:pt>
    <dgm:pt modelId="{2F80C3A4-64DD-4A4B-99FD-F0C06B35527E}">
      <dgm:prSet custT="1"/>
      <dgm:spPr/>
      <dgm:t>
        <a:bodyPr/>
        <a:lstStyle/>
        <a:p>
          <a:r>
            <a:rPr lang="es-ES_tradnl" sz="1800" b="1" dirty="0">
              <a:solidFill>
                <a:schemeClr val="tx1"/>
              </a:solidFill>
            </a:rPr>
            <a:t>La falta de permiso temporal o incorporación al colegio profesional correspondiente que faculta legalmente para laborar como especialista implica la imposibilidad de ejercer dicha especialidad. </a:t>
          </a:r>
          <a:endParaRPr lang="es-CR" sz="1800" b="1" dirty="0">
            <a:solidFill>
              <a:schemeClr val="tx1"/>
            </a:solidFill>
          </a:endParaRPr>
        </a:p>
      </dgm:t>
    </dgm:pt>
    <dgm:pt modelId="{6989F096-C180-4320-B490-67C8285AFF67}" type="parTrans" cxnId="{E11B42DB-99AD-4A49-83F6-88190BC6FC11}">
      <dgm:prSet/>
      <dgm:spPr/>
      <dgm:t>
        <a:bodyPr/>
        <a:lstStyle/>
        <a:p>
          <a:endParaRPr lang="es-CR" sz="1600" b="1">
            <a:solidFill>
              <a:schemeClr val="tx1"/>
            </a:solidFill>
          </a:endParaRPr>
        </a:p>
      </dgm:t>
    </dgm:pt>
    <dgm:pt modelId="{E885B722-9815-465B-A699-AD7BD92F3C75}" type="sibTrans" cxnId="{E11B42DB-99AD-4A49-83F6-88190BC6FC11}">
      <dgm:prSet/>
      <dgm:spPr/>
      <dgm:t>
        <a:bodyPr/>
        <a:lstStyle/>
        <a:p>
          <a:endParaRPr lang="es-CR" sz="1600" b="1">
            <a:solidFill>
              <a:schemeClr val="tx1"/>
            </a:solidFill>
          </a:endParaRPr>
        </a:p>
      </dgm:t>
    </dgm:pt>
    <dgm:pt modelId="{C562B714-29E7-468E-B2B8-20BFB443CBA7}">
      <dgm:prSet custT="1"/>
      <dgm:spPr/>
      <dgm:t>
        <a:bodyPr/>
        <a:lstStyle/>
        <a:p>
          <a:r>
            <a:rPr lang="es-ES_tradnl" sz="1800" b="1" u="sng" dirty="0">
              <a:solidFill>
                <a:schemeClr val="tx1"/>
              </a:solidFill>
            </a:rPr>
            <a:t>Cláusula Sexta: </a:t>
          </a:r>
          <a:r>
            <a:rPr lang="es-ES_tradnl" sz="1800" b="1" u="none" dirty="0">
              <a:solidFill>
                <a:schemeClr val="tx1"/>
              </a:solidFill>
            </a:rPr>
            <a:t>C</a:t>
          </a:r>
          <a:r>
            <a:rPr lang="es-ES_tradnl" sz="1800" b="1" dirty="0">
              <a:solidFill>
                <a:schemeClr val="tx1"/>
              </a:solidFill>
            </a:rPr>
            <a:t>oncluida su especialización, trabajará para la CAJA en el lugar que esta designe, según las necesidades y prioridades de la institución. </a:t>
          </a:r>
          <a:endParaRPr lang="es-CR" sz="1800" b="1" dirty="0">
            <a:solidFill>
              <a:schemeClr val="tx1"/>
            </a:solidFill>
          </a:endParaRPr>
        </a:p>
      </dgm:t>
    </dgm:pt>
    <dgm:pt modelId="{0657C63E-3354-40FE-85B1-EF0A1278A4E4}" type="parTrans" cxnId="{CF548A63-7666-47D3-8ADB-3AE43D2F12B2}">
      <dgm:prSet/>
      <dgm:spPr/>
      <dgm:t>
        <a:bodyPr/>
        <a:lstStyle/>
        <a:p>
          <a:endParaRPr lang="es-CR" sz="1600" b="1">
            <a:solidFill>
              <a:schemeClr val="tx1"/>
            </a:solidFill>
          </a:endParaRPr>
        </a:p>
      </dgm:t>
    </dgm:pt>
    <dgm:pt modelId="{E8CA8011-0262-4B1B-871E-79B1B45918B2}" type="sibTrans" cxnId="{CF548A63-7666-47D3-8ADB-3AE43D2F12B2}">
      <dgm:prSet/>
      <dgm:spPr/>
      <dgm:t>
        <a:bodyPr/>
        <a:lstStyle/>
        <a:p>
          <a:endParaRPr lang="es-CR" sz="1600" b="1">
            <a:solidFill>
              <a:schemeClr val="tx1"/>
            </a:solidFill>
          </a:endParaRPr>
        </a:p>
      </dgm:t>
    </dgm:pt>
    <dgm:pt modelId="{22F17862-B18B-4358-869D-A59471E40C84}">
      <dgm:prSet custT="1"/>
      <dgm:spPr/>
      <dgm:t>
        <a:bodyPr/>
        <a:lstStyle/>
        <a:p>
          <a:r>
            <a:rPr lang="es-ES_tradnl" sz="1600" b="1" dirty="0">
              <a:solidFill>
                <a:schemeClr val="tx1"/>
              </a:solidFill>
            </a:rPr>
            <a:t>Para cumplir con la retribución social deberá estar nombrado (a) en una plaza G2 asignada por la Gerencia Médica para esos fines, por lo que el desempeño de labores ajenas a las correspondientes al contrato de retribución social o el nombramiento en plazas distintas a la G2 dicha, se considerará incumplimiento contractual. </a:t>
          </a:r>
          <a:endParaRPr lang="es-CR" sz="1600" b="1" dirty="0">
            <a:solidFill>
              <a:schemeClr val="tx1"/>
            </a:solidFill>
          </a:endParaRPr>
        </a:p>
      </dgm:t>
    </dgm:pt>
    <dgm:pt modelId="{A6534BDF-C967-4E84-9054-C05EE926F3F5}" type="parTrans" cxnId="{296D17B7-5A28-4A22-9C49-23017725A2A6}">
      <dgm:prSet/>
      <dgm:spPr/>
      <dgm:t>
        <a:bodyPr/>
        <a:lstStyle/>
        <a:p>
          <a:endParaRPr lang="es-CR" sz="1600" b="1">
            <a:solidFill>
              <a:schemeClr val="tx1"/>
            </a:solidFill>
          </a:endParaRPr>
        </a:p>
      </dgm:t>
    </dgm:pt>
    <dgm:pt modelId="{A90372DE-5F8C-45FB-9FFA-F572B3706E2C}" type="sibTrans" cxnId="{296D17B7-5A28-4A22-9C49-23017725A2A6}">
      <dgm:prSet/>
      <dgm:spPr/>
      <dgm:t>
        <a:bodyPr/>
        <a:lstStyle/>
        <a:p>
          <a:endParaRPr lang="es-CR" sz="1600" b="1">
            <a:solidFill>
              <a:schemeClr val="tx1"/>
            </a:solidFill>
          </a:endParaRPr>
        </a:p>
      </dgm:t>
    </dgm:pt>
    <dgm:pt modelId="{8B1F4D78-A9C0-4D14-8D54-ECD72CAF4DB1}" type="pres">
      <dgm:prSet presAssocID="{862E56A0-8D00-4CD2-A560-9628AC5CCBB5}" presName="Name0" presStyleCnt="0">
        <dgm:presLayoutVars>
          <dgm:dir/>
          <dgm:resizeHandles val="exact"/>
        </dgm:presLayoutVars>
      </dgm:prSet>
      <dgm:spPr/>
    </dgm:pt>
    <dgm:pt modelId="{43A14C1F-A85E-4569-B0C2-69106E90F1B4}" type="pres">
      <dgm:prSet presAssocID="{5E7CC5E8-A45A-4F1A-A3AD-630F51941A87}" presName="node" presStyleLbl="node1" presStyleIdx="0" presStyleCnt="4">
        <dgm:presLayoutVars>
          <dgm:bulletEnabled val="1"/>
        </dgm:presLayoutVars>
      </dgm:prSet>
      <dgm:spPr/>
    </dgm:pt>
    <dgm:pt modelId="{9F5B3BE7-D879-4F7C-8E35-3854225981A6}" type="pres">
      <dgm:prSet presAssocID="{95FB0603-AE49-4C8C-A960-57B6D4480C86}" presName="sibTrans" presStyleCnt="0"/>
      <dgm:spPr/>
    </dgm:pt>
    <dgm:pt modelId="{7E1E2D0F-F86F-4306-A51C-0BAD3C555C69}" type="pres">
      <dgm:prSet presAssocID="{2F80C3A4-64DD-4A4B-99FD-F0C06B35527E}" presName="node" presStyleLbl="node1" presStyleIdx="1" presStyleCnt="4">
        <dgm:presLayoutVars>
          <dgm:bulletEnabled val="1"/>
        </dgm:presLayoutVars>
      </dgm:prSet>
      <dgm:spPr/>
    </dgm:pt>
    <dgm:pt modelId="{2C050CA9-2A15-4399-AA04-9A7E08A23B9D}" type="pres">
      <dgm:prSet presAssocID="{E885B722-9815-465B-A699-AD7BD92F3C75}" presName="sibTrans" presStyleCnt="0"/>
      <dgm:spPr/>
    </dgm:pt>
    <dgm:pt modelId="{D5535AFF-45B7-45D4-A060-607F88CF24F9}" type="pres">
      <dgm:prSet presAssocID="{C562B714-29E7-468E-B2B8-20BFB443CBA7}" presName="node" presStyleLbl="node1" presStyleIdx="2" presStyleCnt="4">
        <dgm:presLayoutVars>
          <dgm:bulletEnabled val="1"/>
        </dgm:presLayoutVars>
      </dgm:prSet>
      <dgm:spPr/>
    </dgm:pt>
    <dgm:pt modelId="{5736C977-9E09-426A-9D68-DB784C329D97}" type="pres">
      <dgm:prSet presAssocID="{E8CA8011-0262-4B1B-871E-79B1B45918B2}" presName="sibTrans" presStyleCnt="0"/>
      <dgm:spPr/>
    </dgm:pt>
    <dgm:pt modelId="{499C88F0-D2D3-4EC7-98B6-D96217185BA7}" type="pres">
      <dgm:prSet presAssocID="{22F17862-B18B-4358-869D-A59471E40C84}" presName="node" presStyleLbl="node1" presStyleIdx="3" presStyleCnt="4">
        <dgm:presLayoutVars>
          <dgm:bulletEnabled val="1"/>
        </dgm:presLayoutVars>
      </dgm:prSet>
      <dgm:spPr/>
    </dgm:pt>
  </dgm:ptLst>
  <dgm:cxnLst>
    <dgm:cxn modelId="{55F28816-74F5-4940-B9B3-8D259A961896}" type="presOf" srcId="{2F80C3A4-64DD-4A4B-99FD-F0C06B35527E}" destId="{7E1E2D0F-F86F-4306-A51C-0BAD3C555C69}" srcOrd="0" destOrd="0" presId="urn:microsoft.com/office/officeart/2005/8/layout/hList6"/>
    <dgm:cxn modelId="{CF548A63-7666-47D3-8ADB-3AE43D2F12B2}" srcId="{862E56A0-8D00-4CD2-A560-9628AC5CCBB5}" destId="{C562B714-29E7-468E-B2B8-20BFB443CBA7}" srcOrd="2" destOrd="0" parTransId="{0657C63E-3354-40FE-85B1-EF0A1278A4E4}" sibTransId="{E8CA8011-0262-4B1B-871E-79B1B45918B2}"/>
    <dgm:cxn modelId="{7510159C-A8BF-4965-9DD8-A8E120147001}" srcId="{862E56A0-8D00-4CD2-A560-9628AC5CCBB5}" destId="{5E7CC5E8-A45A-4F1A-A3AD-630F51941A87}" srcOrd="0" destOrd="0" parTransId="{421383BC-8F54-4DB1-86C3-0BCBD3BD10DB}" sibTransId="{95FB0603-AE49-4C8C-A960-57B6D4480C86}"/>
    <dgm:cxn modelId="{F12A339F-6176-4DA2-B309-09E4983E8858}" type="presOf" srcId="{22F17862-B18B-4358-869D-A59471E40C84}" destId="{499C88F0-D2D3-4EC7-98B6-D96217185BA7}" srcOrd="0" destOrd="0" presId="urn:microsoft.com/office/officeart/2005/8/layout/hList6"/>
    <dgm:cxn modelId="{296D17B7-5A28-4A22-9C49-23017725A2A6}" srcId="{862E56A0-8D00-4CD2-A560-9628AC5CCBB5}" destId="{22F17862-B18B-4358-869D-A59471E40C84}" srcOrd="3" destOrd="0" parTransId="{A6534BDF-C967-4E84-9054-C05EE926F3F5}" sibTransId="{A90372DE-5F8C-45FB-9FFA-F572B3706E2C}"/>
    <dgm:cxn modelId="{7A3F1DBA-41A4-4CBC-A5EB-B405EDCD7667}" type="presOf" srcId="{C562B714-29E7-468E-B2B8-20BFB443CBA7}" destId="{D5535AFF-45B7-45D4-A060-607F88CF24F9}" srcOrd="0" destOrd="0" presId="urn:microsoft.com/office/officeart/2005/8/layout/hList6"/>
    <dgm:cxn modelId="{6E7EEFC5-7166-4FB8-B93E-E7E3AA57BF36}" type="presOf" srcId="{862E56A0-8D00-4CD2-A560-9628AC5CCBB5}" destId="{8B1F4D78-A9C0-4D14-8D54-ECD72CAF4DB1}" srcOrd="0" destOrd="0" presId="urn:microsoft.com/office/officeart/2005/8/layout/hList6"/>
    <dgm:cxn modelId="{83E32CD8-A96E-4D9C-A5E1-FF68DE52DB81}" type="presOf" srcId="{5E7CC5E8-A45A-4F1A-A3AD-630F51941A87}" destId="{43A14C1F-A85E-4569-B0C2-69106E90F1B4}" srcOrd="0" destOrd="0" presId="urn:microsoft.com/office/officeart/2005/8/layout/hList6"/>
    <dgm:cxn modelId="{E11B42DB-99AD-4A49-83F6-88190BC6FC11}" srcId="{862E56A0-8D00-4CD2-A560-9628AC5CCBB5}" destId="{2F80C3A4-64DD-4A4B-99FD-F0C06B35527E}" srcOrd="1" destOrd="0" parTransId="{6989F096-C180-4320-B490-67C8285AFF67}" sibTransId="{E885B722-9815-465B-A699-AD7BD92F3C75}"/>
    <dgm:cxn modelId="{A13D04CB-86CA-4053-A20A-F291588DEC81}" type="presParOf" srcId="{8B1F4D78-A9C0-4D14-8D54-ECD72CAF4DB1}" destId="{43A14C1F-A85E-4569-B0C2-69106E90F1B4}" srcOrd="0" destOrd="0" presId="urn:microsoft.com/office/officeart/2005/8/layout/hList6"/>
    <dgm:cxn modelId="{10D30DA4-82DF-4B02-9E59-B214C7FC15A6}" type="presParOf" srcId="{8B1F4D78-A9C0-4D14-8D54-ECD72CAF4DB1}" destId="{9F5B3BE7-D879-4F7C-8E35-3854225981A6}" srcOrd="1" destOrd="0" presId="urn:microsoft.com/office/officeart/2005/8/layout/hList6"/>
    <dgm:cxn modelId="{31C8FC17-44B8-404F-B567-ED9EC09AA6D8}" type="presParOf" srcId="{8B1F4D78-A9C0-4D14-8D54-ECD72CAF4DB1}" destId="{7E1E2D0F-F86F-4306-A51C-0BAD3C555C69}" srcOrd="2" destOrd="0" presId="urn:microsoft.com/office/officeart/2005/8/layout/hList6"/>
    <dgm:cxn modelId="{3288B195-AE3B-49E1-85D0-4CECBFEAAF56}" type="presParOf" srcId="{8B1F4D78-A9C0-4D14-8D54-ECD72CAF4DB1}" destId="{2C050CA9-2A15-4399-AA04-9A7E08A23B9D}" srcOrd="3" destOrd="0" presId="urn:microsoft.com/office/officeart/2005/8/layout/hList6"/>
    <dgm:cxn modelId="{F1B1B8DC-2486-4CC7-B1AD-A524EA3E0FE5}" type="presParOf" srcId="{8B1F4D78-A9C0-4D14-8D54-ECD72CAF4DB1}" destId="{D5535AFF-45B7-45D4-A060-607F88CF24F9}" srcOrd="4" destOrd="0" presId="urn:microsoft.com/office/officeart/2005/8/layout/hList6"/>
    <dgm:cxn modelId="{24FD2FEA-48BA-4379-AAA3-2E53E2545F6B}" type="presParOf" srcId="{8B1F4D78-A9C0-4D14-8D54-ECD72CAF4DB1}" destId="{5736C977-9E09-426A-9D68-DB784C329D97}" srcOrd="5" destOrd="0" presId="urn:microsoft.com/office/officeart/2005/8/layout/hList6"/>
    <dgm:cxn modelId="{08AEC9A2-81B2-47FB-9A23-34A32E67D6E6}" type="presParOf" srcId="{8B1F4D78-A9C0-4D14-8D54-ECD72CAF4DB1}" destId="{499C88F0-D2D3-4EC7-98B6-D96217185BA7}"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1292964-DAAC-4556-BEE3-F4F662628C7D}" type="doc">
      <dgm:prSet loTypeId="urn:microsoft.com/office/officeart/2005/8/layout/default" loCatId="list" qsTypeId="urn:microsoft.com/office/officeart/2005/8/quickstyle/simple1" qsCatId="simple" csTypeId="urn:microsoft.com/office/officeart/2005/8/colors/colorful3" csCatId="colorful" phldr="1"/>
      <dgm:spPr/>
      <dgm:t>
        <a:bodyPr/>
        <a:lstStyle/>
        <a:p>
          <a:endParaRPr lang="es-CR"/>
        </a:p>
      </dgm:t>
    </dgm:pt>
    <dgm:pt modelId="{A1156EC0-D194-4BBB-B626-3860A9408BD7}">
      <dgm:prSet custT="1"/>
      <dgm:spPr/>
      <dgm:t>
        <a:bodyPr/>
        <a:lstStyle/>
        <a:p>
          <a:r>
            <a:rPr lang="es-ES" sz="2200" b="1" u="sng" dirty="0"/>
            <a:t>Cláusula Octava:</a:t>
          </a:r>
          <a:r>
            <a:rPr lang="es-ES" sz="2200" b="1" u="none" dirty="0"/>
            <a:t> R</a:t>
          </a:r>
          <a:r>
            <a:rPr lang="es-ES_tradnl" sz="2200" b="1" dirty="0" err="1"/>
            <a:t>ealizar</a:t>
          </a:r>
          <a:r>
            <a:rPr lang="es-ES_tradnl" sz="2200" b="1" dirty="0"/>
            <a:t> todos los trámites necesarios con el fin de formalizar la constitución de su Fondo de Retribución Social.</a:t>
          </a:r>
          <a:endParaRPr lang="es-CR" sz="2200" b="1" dirty="0"/>
        </a:p>
      </dgm:t>
    </dgm:pt>
    <dgm:pt modelId="{01A57650-A60D-47CF-84C9-2799838DD91D}" type="parTrans" cxnId="{C8ABA063-340D-4911-932D-1AE089DECEF5}">
      <dgm:prSet/>
      <dgm:spPr/>
      <dgm:t>
        <a:bodyPr/>
        <a:lstStyle/>
        <a:p>
          <a:endParaRPr lang="es-CR" sz="2200" b="1">
            <a:solidFill>
              <a:schemeClr val="bg1"/>
            </a:solidFill>
          </a:endParaRPr>
        </a:p>
      </dgm:t>
    </dgm:pt>
    <dgm:pt modelId="{EDF29BA4-E01C-46A4-99C0-F3548757FB0C}" type="sibTrans" cxnId="{C8ABA063-340D-4911-932D-1AE089DECEF5}">
      <dgm:prSet/>
      <dgm:spPr/>
      <dgm:t>
        <a:bodyPr/>
        <a:lstStyle/>
        <a:p>
          <a:endParaRPr lang="es-CR" sz="2200" b="1">
            <a:solidFill>
              <a:schemeClr val="bg1"/>
            </a:solidFill>
          </a:endParaRPr>
        </a:p>
      </dgm:t>
    </dgm:pt>
    <dgm:pt modelId="{904B0554-51A0-4283-931E-693A493F5278}">
      <dgm:prSet custT="1"/>
      <dgm:spPr/>
      <dgm:t>
        <a:bodyPr/>
        <a:lstStyle/>
        <a:p>
          <a:r>
            <a:rPr lang="es-ES_tradnl" sz="2200" b="1" u="sng" dirty="0"/>
            <a:t>Cláusula Novena:</a:t>
          </a:r>
          <a:r>
            <a:rPr lang="es-ES_tradnl" sz="2200" b="1" u="none" dirty="0"/>
            <a:t> La </a:t>
          </a:r>
          <a:r>
            <a:rPr lang="es-ES_tradnl" sz="2200" b="1" dirty="0"/>
            <a:t>CAJA se compromete, a brindar las facilidades requeridas para la docencia de los residentes, entendidas estas como infraestructura, equipamiento y recursos médicos. </a:t>
          </a:r>
          <a:endParaRPr lang="es-CR" sz="2200" b="1" dirty="0"/>
        </a:p>
      </dgm:t>
    </dgm:pt>
    <dgm:pt modelId="{BEDC6F98-BB3E-4766-A12E-DB7DC81F3706}" type="parTrans" cxnId="{688F5C35-0A4D-477F-AEBE-900D042BD3AF}">
      <dgm:prSet/>
      <dgm:spPr/>
      <dgm:t>
        <a:bodyPr/>
        <a:lstStyle/>
        <a:p>
          <a:endParaRPr lang="es-CR" sz="2200" b="1">
            <a:solidFill>
              <a:schemeClr val="bg1"/>
            </a:solidFill>
          </a:endParaRPr>
        </a:p>
      </dgm:t>
    </dgm:pt>
    <dgm:pt modelId="{87AB070E-B6E0-4577-9510-DB8648BDB4D1}" type="sibTrans" cxnId="{688F5C35-0A4D-477F-AEBE-900D042BD3AF}">
      <dgm:prSet/>
      <dgm:spPr/>
      <dgm:t>
        <a:bodyPr/>
        <a:lstStyle/>
        <a:p>
          <a:endParaRPr lang="es-CR" sz="2200" b="1">
            <a:solidFill>
              <a:schemeClr val="bg1"/>
            </a:solidFill>
          </a:endParaRPr>
        </a:p>
      </dgm:t>
    </dgm:pt>
    <dgm:pt modelId="{92C07859-27F4-42F6-9BD9-D339CD6C3B7E}">
      <dgm:prSet custT="1"/>
      <dgm:spPr/>
      <dgm:t>
        <a:bodyPr/>
        <a:lstStyle/>
        <a:p>
          <a:r>
            <a:rPr lang="es-ES_tradnl" sz="2000" b="1" u="sng" dirty="0"/>
            <a:t>Cláusula Décima:</a:t>
          </a:r>
          <a:r>
            <a:rPr lang="es-ES_tradnl" sz="2000" b="1" u="none" dirty="0"/>
            <a:t> </a:t>
          </a:r>
          <a:r>
            <a:rPr lang="es-ES_tradnl" sz="2000" b="1" dirty="0"/>
            <a:t>La CAJA se compromete a suministrar en aquellos centros donde se asigne el especialista, el equipo básico necesario e infraestructura de acuerdo con las posibilidades de la institución.</a:t>
          </a:r>
          <a:endParaRPr lang="es-CR" sz="2000" b="1" dirty="0"/>
        </a:p>
      </dgm:t>
    </dgm:pt>
    <dgm:pt modelId="{2F0498B8-9772-4D9F-A19E-6F5364CC68EA}" type="parTrans" cxnId="{4A7E20A5-FB82-4410-B3FC-D025A3875EE3}">
      <dgm:prSet/>
      <dgm:spPr/>
      <dgm:t>
        <a:bodyPr/>
        <a:lstStyle/>
        <a:p>
          <a:endParaRPr lang="es-CR" sz="2200" b="1">
            <a:solidFill>
              <a:schemeClr val="bg1"/>
            </a:solidFill>
          </a:endParaRPr>
        </a:p>
      </dgm:t>
    </dgm:pt>
    <dgm:pt modelId="{B292C818-7FC1-40B4-AB3E-FA0DFEE701CD}" type="sibTrans" cxnId="{4A7E20A5-FB82-4410-B3FC-D025A3875EE3}">
      <dgm:prSet/>
      <dgm:spPr/>
      <dgm:t>
        <a:bodyPr/>
        <a:lstStyle/>
        <a:p>
          <a:endParaRPr lang="es-CR" sz="2200" b="1">
            <a:solidFill>
              <a:schemeClr val="bg1"/>
            </a:solidFill>
          </a:endParaRPr>
        </a:p>
      </dgm:t>
    </dgm:pt>
    <dgm:pt modelId="{28D23C0F-5E3E-47FD-96D9-2196D79A526B}">
      <dgm:prSet custT="1"/>
      <dgm:spPr/>
      <dgm:t>
        <a:bodyPr/>
        <a:lstStyle/>
        <a:p>
          <a:r>
            <a:rPr lang="es-ES_tradnl" sz="2200" b="1" u="sng" dirty="0"/>
            <a:t>Cláusula Décima Primera: </a:t>
          </a:r>
          <a:r>
            <a:rPr lang="es-ES_tradnl" sz="2200" b="1" u="none" dirty="0"/>
            <a:t>T</a:t>
          </a:r>
          <a:r>
            <a:rPr lang="es-ES_tradnl" sz="2200" b="1" dirty="0"/>
            <a:t>endrán un horario rotativo, el cual será de ocho horas diarias, ello en concordancia con el artículo 19 de la </a:t>
          </a:r>
          <a:r>
            <a:rPr lang="es-ES_tradnl" sz="2200" b="1" i="1" dirty="0"/>
            <a:t>Normativa de Relaciones Laborales.</a:t>
          </a:r>
          <a:endParaRPr lang="es-CR" sz="2200" b="1" dirty="0"/>
        </a:p>
      </dgm:t>
    </dgm:pt>
    <dgm:pt modelId="{37316CED-86FD-493F-B607-61708204F84C}" type="parTrans" cxnId="{14B479E3-8789-40E5-8A3D-4BD8694B0E9A}">
      <dgm:prSet/>
      <dgm:spPr/>
      <dgm:t>
        <a:bodyPr/>
        <a:lstStyle/>
        <a:p>
          <a:endParaRPr lang="es-CR" sz="2200" b="1">
            <a:solidFill>
              <a:schemeClr val="bg1"/>
            </a:solidFill>
          </a:endParaRPr>
        </a:p>
      </dgm:t>
    </dgm:pt>
    <dgm:pt modelId="{CD5C34DC-EA2D-4A1A-8E91-FE9F1D80309F}" type="sibTrans" cxnId="{14B479E3-8789-40E5-8A3D-4BD8694B0E9A}">
      <dgm:prSet/>
      <dgm:spPr/>
      <dgm:t>
        <a:bodyPr/>
        <a:lstStyle/>
        <a:p>
          <a:endParaRPr lang="es-CR" sz="2200" b="1">
            <a:solidFill>
              <a:schemeClr val="bg1"/>
            </a:solidFill>
          </a:endParaRPr>
        </a:p>
      </dgm:t>
    </dgm:pt>
    <dgm:pt modelId="{F50D461A-A707-486C-9852-4145AA2140C2}" type="pres">
      <dgm:prSet presAssocID="{21292964-DAAC-4556-BEE3-F4F662628C7D}" presName="diagram" presStyleCnt="0">
        <dgm:presLayoutVars>
          <dgm:dir/>
          <dgm:resizeHandles val="exact"/>
        </dgm:presLayoutVars>
      </dgm:prSet>
      <dgm:spPr/>
    </dgm:pt>
    <dgm:pt modelId="{2F69623A-796C-4C40-877D-3251FA578C5B}" type="pres">
      <dgm:prSet presAssocID="{A1156EC0-D194-4BBB-B626-3860A9408BD7}" presName="node" presStyleLbl="node1" presStyleIdx="0" presStyleCnt="4">
        <dgm:presLayoutVars>
          <dgm:bulletEnabled val="1"/>
        </dgm:presLayoutVars>
      </dgm:prSet>
      <dgm:spPr/>
    </dgm:pt>
    <dgm:pt modelId="{F2499E49-F58F-40C5-A064-0F2EDD17576F}" type="pres">
      <dgm:prSet presAssocID="{EDF29BA4-E01C-46A4-99C0-F3548757FB0C}" presName="sibTrans" presStyleCnt="0"/>
      <dgm:spPr/>
    </dgm:pt>
    <dgm:pt modelId="{472D83E7-4CAD-4AE7-9512-168B61AF69BC}" type="pres">
      <dgm:prSet presAssocID="{904B0554-51A0-4283-931E-693A493F5278}" presName="node" presStyleLbl="node1" presStyleIdx="1" presStyleCnt="4">
        <dgm:presLayoutVars>
          <dgm:bulletEnabled val="1"/>
        </dgm:presLayoutVars>
      </dgm:prSet>
      <dgm:spPr/>
    </dgm:pt>
    <dgm:pt modelId="{FC33B054-CAFA-4119-B490-2E8919ECC338}" type="pres">
      <dgm:prSet presAssocID="{87AB070E-B6E0-4577-9510-DB8648BDB4D1}" presName="sibTrans" presStyleCnt="0"/>
      <dgm:spPr/>
    </dgm:pt>
    <dgm:pt modelId="{45D76D91-1F5D-48DD-BB20-6CA5DE2107CE}" type="pres">
      <dgm:prSet presAssocID="{92C07859-27F4-42F6-9BD9-D339CD6C3B7E}" presName="node" presStyleLbl="node1" presStyleIdx="2" presStyleCnt="4">
        <dgm:presLayoutVars>
          <dgm:bulletEnabled val="1"/>
        </dgm:presLayoutVars>
      </dgm:prSet>
      <dgm:spPr/>
    </dgm:pt>
    <dgm:pt modelId="{DC3C74DD-63C1-4D74-8F78-BAE82B5265F3}" type="pres">
      <dgm:prSet presAssocID="{B292C818-7FC1-40B4-AB3E-FA0DFEE701CD}" presName="sibTrans" presStyleCnt="0"/>
      <dgm:spPr/>
    </dgm:pt>
    <dgm:pt modelId="{EA3580F7-34F6-4164-9398-93508D837D6D}" type="pres">
      <dgm:prSet presAssocID="{28D23C0F-5E3E-47FD-96D9-2196D79A526B}" presName="node" presStyleLbl="node1" presStyleIdx="3" presStyleCnt="4">
        <dgm:presLayoutVars>
          <dgm:bulletEnabled val="1"/>
        </dgm:presLayoutVars>
      </dgm:prSet>
      <dgm:spPr/>
    </dgm:pt>
  </dgm:ptLst>
  <dgm:cxnLst>
    <dgm:cxn modelId="{7C959105-A4E3-4871-A9B9-341C7990A644}" type="presOf" srcId="{92C07859-27F4-42F6-9BD9-D339CD6C3B7E}" destId="{45D76D91-1F5D-48DD-BB20-6CA5DE2107CE}" srcOrd="0" destOrd="0" presId="urn:microsoft.com/office/officeart/2005/8/layout/default"/>
    <dgm:cxn modelId="{528F7027-A475-44B6-940D-A757EFC22E1E}" type="presOf" srcId="{904B0554-51A0-4283-931E-693A493F5278}" destId="{472D83E7-4CAD-4AE7-9512-168B61AF69BC}" srcOrd="0" destOrd="0" presId="urn:microsoft.com/office/officeart/2005/8/layout/default"/>
    <dgm:cxn modelId="{688F5C35-0A4D-477F-AEBE-900D042BD3AF}" srcId="{21292964-DAAC-4556-BEE3-F4F662628C7D}" destId="{904B0554-51A0-4283-931E-693A493F5278}" srcOrd="1" destOrd="0" parTransId="{BEDC6F98-BB3E-4766-A12E-DB7DC81F3706}" sibTransId="{87AB070E-B6E0-4577-9510-DB8648BDB4D1}"/>
    <dgm:cxn modelId="{7D1CB03C-F5EF-43B6-812B-B494B02FC210}" type="presOf" srcId="{28D23C0F-5E3E-47FD-96D9-2196D79A526B}" destId="{EA3580F7-34F6-4164-9398-93508D837D6D}" srcOrd="0" destOrd="0" presId="urn:microsoft.com/office/officeart/2005/8/layout/default"/>
    <dgm:cxn modelId="{C8ABA063-340D-4911-932D-1AE089DECEF5}" srcId="{21292964-DAAC-4556-BEE3-F4F662628C7D}" destId="{A1156EC0-D194-4BBB-B626-3860A9408BD7}" srcOrd="0" destOrd="0" parTransId="{01A57650-A60D-47CF-84C9-2799838DD91D}" sibTransId="{EDF29BA4-E01C-46A4-99C0-F3548757FB0C}"/>
    <dgm:cxn modelId="{0FB7958B-AF2B-4403-97B8-671E7192B661}" type="presOf" srcId="{21292964-DAAC-4556-BEE3-F4F662628C7D}" destId="{F50D461A-A707-486C-9852-4145AA2140C2}" srcOrd="0" destOrd="0" presId="urn:microsoft.com/office/officeart/2005/8/layout/default"/>
    <dgm:cxn modelId="{4A7E20A5-FB82-4410-B3FC-D025A3875EE3}" srcId="{21292964-DAAC-4556-BEE3-F4F662628C7D}" destId="{92C07859-27F4-42F6-9BD9-D339CD6C3B7E}" srcOrd="2" destOrd="0" parTransId="{2F0498B8-9772-4D9F-A19E-6F5364CC68EA}" sibTransId="{B292C818-7FC1-40B4-AB3E-FA0DFEE701CD}"/>
    <dgm:cxn modelId="{14B479E3-8789-40E5-8A3D-4BD8694B0E9A}" srcId="{21292964-DAAC-4556-BEE3-F4F662628C7D}" destId="{28D23C0F-5E3E-47FD-96D9-2196D79A526B}" srcOrd="3" destOrd="0" parTransId="{37316CED-86FD-493F-B607-61708204F84C}" sibTransId="{CD5C34DC-EA2D-4A1A-8E91-FE9F1D80309F}"/>
    <dgm:cxn modelId="{6DE286FA-DDAB-435E-8C6B-4CBBCF71C1FB}" type="presOf" srcId="{A1156EC0-D194-4BBB-B626-3860A9408BD7}" destId="{2F69623A-796C-4C40-877D-3251FA578C5B}" srcOrd="0" destOrd="0" presId="urn:microsoft.com/office/officeart/2005/8/layout/default"/>
    <dgm:cxn modelId="{E4C13456-91F0-4984-B8AA-51B95635CE11}" type="presParOf" srcId="{F50D461A-A707-486C-9852-4145AA2140C2}" destId="{2F69623A-796C-4C40-877D-3251FA578C5B}" srcOrd="0" destOrd="0" presId="urn:microsoft.com/office/officeart/2005/8/layout/default"/>
    <dgm:cxn modelId="{4A24D87D-B872-413B-93C1-8D57194DBAF9}" type="presParOf" srcId="{F50D461A-A707-486C-9852-4145AA2140C2}" destId="{F2499E49-F58F-40C5-A064-0F2EDD17576F}" srcOrd="1" destOrd="0" presId="urn:microsoft.com/office/officeart/2005/8/layout/default"/>
    <dgm:cxn modelId="{4B60C55A-6221-4951-8564-8CEB602D9EA2}" type="presParOf" srcId="{F50D461A-A707-486C-9852-4145AA2140C2}" destId="{472D83E7-4CAD-4AE7-9512-168B61AF69BC}" srcOrd="2" destOrd="0" presId="urn:microsoft.com/office/officeart/2005/8/layout/default"/>
    <dgm:cxn modelId="{F5ADB31F-E29C-4952-9D11-7F5B3E989ADE}" type="presParOf" srcId="{F50D461A-A707-486C-9852-4145AA2140C2}" destId="{FC33B054-CAFA-4119-B490-2E8919ECC338}" srcOrd="3" destOrd="0" presId="urn:microsoft.com/office/officeart/2005/8/layout/default"/>
    <dgm:cxn modelId="{E13184C8-1EC4-4296-95FB-001372A13C76}" type="presParOf" srcId="{F50D461A-A707-486C-9852-4145AA2140C2}" destId="{45D76D91-1F5D-48DD-BB20-6CA5DE2107CE}" srcOrd="4" destOrd="0" presId="urn:microsoft.com/office/officeart/2005/8/layout/default"/>
    <dgm:cxn modelId="{C2D479B2-61D6-43F2-BC20-90BDCA6C8E57}" type="presParOf" srcId="{F50D461A-A707-486C-9852-4145AA2140C2}" destId="{DC3C74DD-63C1-4D74-8F78-BAE82B5265F3}" srcOrd="5" destOrd="0" presId="urn:microsoft.com/office/officeart/2005/8/layout/default"/>
    <dgm:cxn modelId="{F7DA893C-2CD2-47F5-B2E6-092814C7ABE0}" type="presParOf" srcId="{F50D461A-A707-486C-9852-4145AA2140C2}" destId="{EA3580F7-34F6-4164-9398-93508D837D6D}"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98759EC-2F21-4036-8CF1-A173CA0B555C}" type="doc">
      <dgm:prSet loTypeId="urn:microsoft.com/office/officeart/2005/8/layout/process1" loCatId="process" qsTypeId="urn:microsoft.com/office/officeart/2005/8/quickstyle/simple1" qsCatId="simple" csTypeId="urn:microsoft.com/office/officeart/2005/8/colors/colorful1" csCatId="colorful"/>
      <dgm:spPr/>
      <dgm:t>
        <a:bodyPr/>
        <a:lstStyle/>
        <a:p>
          <a:endParaRPr lang="es-CR"/>
        </a:p>
      </dgm:t>
    </dgm:pt>
    <dgm:pt modelId="{82B807C0-2ADB-430A-889A-DBAC3D58C572}">
      <dgm:prSet custT="1"/>
      <dgm:spPr/>
      <dgm:t>
        <a:bodyPr/>
        <a:lstStyle/>
        <a:p>
          <a:r>
            <a:rPr lang="es-ES" sz="2400" b="1" u="sng" dirty="0"/>
            <a:t>Clausula Décima Tercera: </a:t>
          </a:r>
          <a:r>
            <a:rPr lang="es-ES_tradnl" sz="2400" b="1" dirty="0"/>
            <a:t>Habrá terminación anormal del contrato de retribución social cuando se produzca la separación académica, por abandono de la carrera o separación por bajo rendimiento académico, según lo determine la entidad docente. </a:t>
          </a:r>
          <a:endParaRPr lang="es-CR" sz="2400" b="1" dirty="0"/>
        </a:p>
      </dgm:t>
    </dgm:pt>
    <dgm:pt modelId="{1BCC3F3D-7435-458C-B2E1-D9DF51ED3822}" type="parTrans" cxnId="{9268C530-5FD5-4C58-BBE8-692FFB764B68}">
      <dgm:prSet/>
      <dgm:spPr/>
      <dgm:t>
        <a:bodyPr/>
        <a:lstStyle/>
        <a:p>
          <a:endParaRPr lang="es-CR" sz="2400" b="1"/>
        </a:p>
      </dgm:t>
    </dgm:pt>
    <dgm:pt modelId="{A4280257-EEBA-4708-8820-AB65868DE86C}" type="sibTrans" cxnId="{9268C530-5FD5-4C58-BBE8-692FFB764B68}">
      <dgm:prSet custT="1"/>
      <dgm:spPr/>
      <dgm:t>
        <a:bodyPr/>
        <a:lstStyle/>
        <a:p>
          <a:endParaRPr lang="es-CR" sz="2400" b="1"/>
        </a:p>
      </dgm:t>
    </dgm:pt>
    <dgm:pt modelId="{DC7191CF-C059-495C-A36F-6E81B8678614}">
      <dgm:prSet custT="1"/>
      <dgm:spPr/>
      <dgm:t>
        <a:bodyPr/>
        <a:lstStyle/>
        <a:p>
          <a:r>
            <a:rPr lang="es-ES_tradnl" sz="2400" b="1"/>
            <a:t>Asimismo, se le aplicarán las sanciones administrativas correspondientes y se le ejecutará el Fondo de Garantía de Retribución Social y sus intereses a favor de la CAJA.</a:t>
          </a:r>
          <a:endParaRPr lang="es-CR" sz="2400" b="1"/>
        </a:p>
      </dgm:t>
    </dgm:pt>
    <dgm:pt modelId="{8FB0079F-0426-405E-B59E-CDAD9F5294E0}" type="parTrans" cxnId="{CA11167A-9521-40F6-90A9-F6A73089ED1C}">
      <dgm:prSet/>
      <dgm:spPr/>
      <dgm:t>
        <a:bodyPr/>
        <a:lstStyle/>
        <a:p>
          <a:endParaRPr lang="es-CR" sz="2400" b="1"/>
        </a:p>
      </dgm:t>
    </dgm:pt>
    <dgm:pt modelId="{F373D64B-DA1F-4C59-926C-D5066E0E8ED4}" type="sibTrans" cxnId="{CA11167A-9521-40F6-90A9-F6A73089ED1C}">
      <dgm:prSet/>
      <dgm:spPr/>
      <dgm:t>
        <a:bodyPr/>
        <a:lstStyle/>
        <a:p>
          <a:endParaRPr lang="es-CR" sz="2400" b="1"/>
        </a:p>
      </dgm:t>
    </dgm:pt>
    <dgm:pt modelId="{836B50AA-3B14-430E-BDF7-E456F795A997}" type="pres">
      <dgm:prSet presAssocID="{D98759EC-2F21-4036-8CF1-A173CA0B555C}" presName="Name0" presStyleCnt="0">
        <dgm:presLayoutVars>
          <dgm:dir/>
          <dgm:resizeHandles val="exact"/>
        </dgm:presLayoutVars>
      </dgm:prSet>
      <dgm:spPr/>
    </dgm:pt>
    <dgm:pt modelId="{D7935565-FD19-4C27-9827-B07ED1289FEB}" type="pres">
      <dgm:prSet presAssocID="{82B807C0-2ADB-430A-889A-DBAC3D58C572}" presName="node" presStyleLbl="node1" presStyleIdx="0" presStyleCnt="2">
        <dgm:presLayoutVars>
          <dgm:bulletEnabled val="1"/>
        </dgm:presLayoutVars>
      </dgm:prSet>
      <dgm:spPr/>
    </dgm:pt>
    <dgm:pt modelId="{D937B7F3-36CC-4AF4-8C3F-25A88E6D2CCB}" type="pres">
      <dgm:prSet presAssocID="{A4280257-EEBA-4708-8820-AB65868DE86C}" presName="sibTrans" presStyleLbl="sibTrans2D1" presStyleIdx="0" presStyleCnt="1"/>
      <dgm:spPr/>
    </dgm:pt>
    <dgm:pt modelId="{56DBE6CF-6EA1-4875-AD3C-F24FCA7D484C}" type="pres">
      <dgm:prSet presAssocID="{A4280257-EEBA-4708-8820-AB65868DE86C}" presName="connectorText" presStyleLbl="sibTrans2D1" presStyleIdx="0" presStyleCnt="1"/>
      <dgm:spPr/>
    </dgm:pt>
    <dgm:pt modelId="{68B6FBA2-8646-4EAC-BA59-ADE2A53FE849}" type="pres">
      <dgm:prSet presAssocID="{DC7191CF-C059-495C-A36F-6E81B8678614}" presName="node" presStyleLbl="node1" presStyleIdx="1" presStyleCnt="2">
        <dgm:presLayoutVars>
          <dgm:bulletEnabled val="1"/>
        </dgm:presLayoutVars>
      </dgm:prSet>
      <dgm:spPr/>
    </dgm:pt>
  </dgm:ptLst>
  <dgm:cxnLst>
    <dgm:cxn modelId="{41ADCB0E-3CDE-4810-BB0E-3C9D45A5F4E4}" type="presOf" srcId="{82B807C0-2ADB-430A-889A-DBAC3D58C572}" destId="{D7935565-FD19-4C27-9827-B07ED1289FEB}" srcOrd="0" destOrd="0" presId="urn:microsoft.com/office/officeart/2005/8/layout/process1"/>
    <dgm:cxn modelId="{C0EBAE10-7129-451E-BD96-7121828C603F}" type="presOf" srcId="{A4280257-EEBA-4708-8820-AB65868DE86C}" destId="{56DBE6CF-6EA1-4875-AD3C-F24FCA7D484C}" srcOrd="1" destOrd="0" presId="urn:microsoft.com/office/officeart/2005/8/layout/process1"/>
    <dgm:cxn modelId="{ED6C172C-37BC-4798-8E36-A3DDED173AF9}" type="presOf" srcId="{A4280257-EEBA-4708-8820-AB65868DE86C}" destId="{D937B7F3-36CC-4AF4-8C3F-25A88E6D2CCB}" srcOrd="0" destOrd="0" presId="urn:microsoft.com/office/officeart/2005/8/layout/process1"/>
    <dgm:cxn modelId="{9268C530-5FD5-4C58-BBE8-692FFB764B68}" srcId="{D98759EC-2F21-4036-8CF1-A173CA0B555C}" destId="{82B807C0-2ADB-430A-889A-DBAC3D58C572}" srcOrd="0" destOrd="0" parTransId="{1BCC3F3D-7435-458C-B2E1-D9DF51ED3822}" sibTransId="{A4280257-EEBA-4708-8820-AB65868DE86C}"/>
    <dgm:cxn modelId="{4128EE54-E577-45D6-AAF6-5E24B8665F0E}" type="presOf" srcId="{D98759EC-2F21-4036-8CF1-A173CA0B555C}" destId="{836B50AA-3B14-430E-BDF7-E456F795A997}" srcOrd="0" destOrd="0" presId="urn:microsoft.com/office/officeart/2005/8/layout/process1"/>
    <dgm:cxn modelId="{CA11167A-9521-40F6-90A9-F6A73089ED1C}" srcId="{D98759EC-2F21-4036-8CF1-A173CA0B555C}" destId="{DC7191CF-C059-495C-A36F-6E81B8678614}" srcOrd="1" destOrd="0" parTransId="{8FB0079F-0426-405E-B59E-CDAD9F5294E0}" sibTransId="{F373D64B-DA1F-4C59-926C-D5066E0E8ED4}"/>
    <dgm:cxn modelId="{EA8645FD-26ED-4191-B370-E0895CA7500E}" type="presOf" srcId="{DC7191CF-C059-495C-A36F-6E81B8678614}" destId="{68B6FBA2-8646-4EAC-BA59-ADE2A53FE849}" srcOrd="0" destOrd="0" presId="urn:microsoft.com/office/officeart/2005/8/layout/process1"/>
    <dgm:cxn modelId="{491B60B7-96C5-4B2D-99E4-741EEA27312B}" type="presParOf" srcId="{836B50AA-3B14-430E-BDF7-E456F795A997}" destId="{D7935565-FD19-4C27-9827-B07ED1289FEB}" srcOrd="0" destOrd="0" presId="urn:microsoft.com/office/officeart/2005/8/layout/process1"/>
    <dgm:cxn modelId="{C1D8285C-517F-4FBA-B7A5-89B4CCE4DD86}" type="presParOf" srcId="{836B50AA-3B14-430E-BDF7-E456F795A997}" destId="{D937B7F3-36CC-4AF4-8C3F-25A88E6D2CCB}" srcOrd="1" destOrd="0" presId="urn:microsoft.com/office/officeart/2005/8/layout/process1"/>
    <dgm:cxn modelId="{FB90372E-9616-44DA-BBFF-5D839C203D61}" type="presParOf" srcId="{D937B7F3-36CC-4AF4-8C3F-25A88E6D2CCB}" destId="{56DBE6CF-6EA1-4875-AD3C-F24FCA7D484C}" srcOrd="0" destOrd="0" presId="urn:microsoft.com/office/officeart/2005/8/layout/process1"/>
    <dgm:cxn modelId="{1CF57D93-51C4-4115-A67C-2D83EFA05A16}" type="presParOf" srcId="{836B50AA-3B14-430E-BDF7-E456F795A997}" destId="{68B6FBA2-8646-4EAC-BA59-ADE2A53FE849}"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342C135-949D-4E12-8439-17C920F9B883}" type="doc">
      <dgm:prSet loTypeId="urn:microsoft.com/office/officeart/2005/8/layout/process1" loCatId="process" qsTypeId="urn:microsoft.com/office/officeart/2005/8/quickstyle/simple1" qsCatId="simple" csTypeId="urn:microsoft.com/office/officeart/2005/8/colors/colorful4" csCatId="colorful"/>
      <dgm:spPr/>
      <dgm:t>
        <a:bodyPr/>
        <a:lstStyle/>
        <a:p>
          <a:endParaRPr lang="es-CR"/>
        </a:p>
      </dgm:t>
    </dgm:pt>
    <dgm:pt modelId="{9696E5E5-FEA0-4827-B316-D87739A47B16}">
      <dgm:prSet custT="1"/>
      <dgm:spPr/>
      <dgm:t>
        <a:bodyPr/>
        <a:lstStyle/>
        <a:p>
          <a:r>
            <a:rPr lang="es-ES" sz="2400" b="1" u="sng" dirty="0">
              <a:solidFill>
                <a:schemeClr val="tx1"/>
              </a:solidFill>
            </a:rPr>
            <a:t>Cláusula Décima Cuarta: </a:t>
          </a:r>
          <a:r>
            <a:rPr lang="es-ES" sz="2400" b="1" dirty="0">
              <a:solidFill>
                <a:schemeClr val="tx1"/>
              </a:solidFill>
            </a:rPr>
            <a:t>periodo total del contrato, años de formación de residencia + años del periodo de retribución como especialista.</a:t>
          </a:r>
          <a:endParaRPr lang="es-CR" sz="2400" b="1" dirty="0">
            <a:solidFill>
              <a:schemeClr val="tx1"/>
            </a:solidFill>
          </a:endParaRPr>
        </a:p>
      </dgm:t>
    </dgm:pt>
    <dgm:pt modelId="{D9D79F60-BE0A-451B-B3EB-910AA9F209F8}" type="parTrans" cxnId="{7BB5FB83-E039-4D07-A29E-95AA62610018}">
      <dgm:prSet/>
      <dgm:spPr/>
      <dgm:t>
        <a:bodyPr/>
        <a:lstStyle/>
        <a:p>
          <a:endParaRPr lang="es-CR" sz="2400" b="1"/>
        </a:p>
      </dgm:t>
    </dgm:pt>
    <dgm:pt modelId="{21F0354D-E641-4BED-8CFE-049BB7243A5B}" type="sibTrans" cxnId="{7BB5FB83-E039-4D07-A29E-95AA62610018}">
      <dgm:prSet custT="1"/>
      <dgm:spPr/>
      <dgm:t>
        <a:bodyPr/>
        <a:lstStyle/>
        <a:p>
          <a:endParaRPr lang="es-CR" sz="2400" b="1"/>
        </a:p>
      </dgm:t>
    </dgm:pt>
    <dgm:pt modelId="{A06B8FDE-ED53-46A7-866A-FAE585EBFDAD}">
      <dgm:prSet custT="1"/>
      <dgm:spPr/>
      <dgm:t>
        <a:bodyPr/>
        <a:lstStyle/>
        <a:p>
          <a:r>
            <a:rPr lang="es-ES" sz="2400" b="1" u="sng" dirty="0">
              <a:solidFill>
                <a:schemeClr val="tx1"/>
              </a:solidFill>
            </a:rPr>
            <a:t>Cláusula Décima Quinta</a:t>
          </a:r>
          <a:r>
            <a:rPr lang="es-ES" sz="2400" b="1" dirty="0">
              <a:solidFill>
                <a:schemeClr val="tx1"/>
              </a:solidFill>
            </a:rPr>
            <a:t>: </a:t>
          </a:r>
          <a:r>
            <a:rPr lang="es-ES_tradnl" sz="2400" b="1" dirty="0">
              <a:solidFill>
                <a:schemeClr val="tx1"/>
              </a:solidFill>
            </a:rPr>
            <a:t>Este contrato se modificará por permisos con o sin goce de salario, incapacidades, servicio social de especialistas, entre otras condiciones que interfieran con las fechas y los plazos establecidos en este contrato, se confeccionará una adenda </a:t>
          </a:r>
          <a:endParaRPr lang="es-CR" sz="2400" b="1" dirty="0">
            <a:solidFill>
              <a:schemeClr val="tx1"/>
            </a:solidFill>
          </a:endParaRPr>
        </a:p>
      </dgm:t>
    </dgm:pt>
    <dgm:pt modelId="{936D8CCE-D020-4043-BB85-1933F7D97C64}" type="parTrans" cxnId="{817C9DC4-3C6A-428D-8899-3B0840200F2F}">
      <dgm:prSet/>
      <dgm:spPr/>
      <dgm:t>
        <a:bodyPr/>
        <a:lstStyle/>
        <a:p>
          <a:endParaRPr lang="es-CR" sz="2400" b="1"/>
        </a:p>
      </dgm:t>
    </dgm:pt>
    <dgm:pt modelId="{F4FFE630-A3B8-49EC-813B-F576C9939EE8}" type="sibTrans" cxnId="{817C9DC4-3C6A-428D-8899-3B0840200F2F}">
      <dgm:prSet/>
      <dgm:spPr/>
      <dgm:t>
        <a:bodyPr/>
        <a:lstStyle/>
        <a:p>
          <a:endParaRPr lang="es-CR" sz="2400" b="1"/>
        </a:p>
      </dgm:t>
    </dgm:pt>
    <dgm:pt modelId="{02E58D3D-C7A2-4B70-84DC-255D76B7B3C5}" type="pres">
      <dgm:prSet presAssocID="{6342C135-949D-4E12-8439-17C920F9B883}" presName="Name0" presStyleCnt="0">
        <dgm:presLayoutVars>
          <dgm:dir/>
          <dgm:resizeHandles val="exact"/>
        </dgm:presLayoutVars>
      </dgm:prSet>
      <dgm:spPr/>
    </dgm:pt>
    <dgm:pt modelId="{6906D3CE-9F93-45AF-B23B-59C1D0BFA2F8}" type="pres">
      <dgm:prSet presAssocID="{9696E5E5-FEA0-4827-B316-D87739A47B16}" presName="node" presStyleLbl="node1" presStyleIdx="0" presStyleCnt="2">
        <dgm:presLayoutVars>
          <dgm:bulletEnabled val="1"/>
        </dgm:presLayoutVars>
      </dgm:prSet>
      <dgm:spPr/>
    </dgm:pt>
    <dgm:pt modelId="{60BD8408-4C56-4AC7-B575-64D248246587}" type="pres">
      <dgm:prSet presAssocID="{21F0354D-E641-4BED-8CFE-049BB7243A5B}" presName="sibTrans" presStyleLbl="sibTrans2D1" presStyleIdx="0" presStyleCnt="1"/>
      <dgm:spPr/>
    </dgm:pt>
    <dgm:pt modelId="{F84C0DD1-C938-4027-B079-9C6683EE36FC}" type="pres">
      <dgm:prSet presAssocID="{21F0354D-E641-4BED-8CFE-049BB7243A5B}" presName="connectorText" presStyleLbl="sibTrans2D1" presStyleIdx="0" presStyleCnt="1"/>
      <dgm:spPr/>
    </dgm:pt>
    <dgm:pt modelId="{4FEDA18E-E121-4F6F-82CA-8F06788A562A}" type="pres">
      <dgm:prSet presAssocID="{A06B8FDE-ED53-46A7-866A-FAE585EBFDAD}" presName="node" presStyleLbl="node1" presStyleIdx="1" presStyleCnt="2">
        <dgm:presLayoutVars>
          <dgm:bulletEnabled val="1"/>
        </dgm:presLayoutVars>
      </dgm:prSet>
      <dgm:spPr/>
    </dgm:pt>
  </dgm:ptLst>
  <dgm:cxnLst>
    <dgm:cxn modelId="{8281794F-888B-4B90-9B80-F3C3D3481970}" type="presOf" srcId="{21F0354D-E641-4BED-8CFE-049BB7243A5B}" destId="{60BD8408-4C56-4AC7-B575-64D248246587}" srcOrd="0" destOrd="0" presId="urn:microsoft.com/office/officeart/2005/8/layout/process1"/>
    <dgm:cxn modelId="{7BB5FB83-E039-4D07-A29E-95AA62610018}" srcId="{6342C135-949D-4E12-8439-17C920F9B883}" destId="{9696E5E5-FEA0-4827-B316-D87739A47B16}" srcOrd="0" destOrd="0" parTransId="{D9D79F60-BE0A-451B-B3EB-910AA9F209F8}" sibTransId="{21F0354D-E641-4BED-8CFE-049BB7243A5B}"/>
    <dgm:cxn modelId="{9C9A7194-1357-47A9-8C21-7D36048B64D1}" type="presOf" srcId="{21F0354D-E641-4BED-8CFE-049BB7243A5B}" destId="{F84C0DD1-C938-4027-B079-9C6683EE36FC}" srcOrd="1" destOrd="0" presId="urn:microsoft.com/office/officeart/2005/8/layout/process1"/>
    <dgm:cxn modelId="{0786FEB1-49BE-495D-96D5-5275BC447751}" type="presOf" srcId="{A06B8FDE-ED53-46A7-866A-FAE585EBFDAD}" destId="{4FEDA18E-E121-4F6F-82CA-8F06788A562A}" srcOrd="0" destOrd="0" presId="urn:microsoft.com/office/officeart/2005/8/layout/process1"/>
    <dgm:cxn modelId="{852B0EC1-523F-429E-82A6-5366A5543D55}" type="presOf" srcId="{9696E5E5-FEA0-4827-B316-D87739A47B16}" destId="{6906D3CE-9F93-45AF-B23B-59C1D0BFA2F8}" srcOrd="0" destOrd="0" presId="urn:microsoft.com/office/officeart/2005/8/layout/process1"/>
    <dgm:cxn modelId="{817C9DC4-3C6A-428D-8899-3B0840200F2F}" srcId="{6342C135-949D-4E12-8439-17C920F9B883}" destId="{A06B8FDE-ED53-46A7-866A-FAE585EBFDAD}" srcOrd="1" destOrd="0" parTransId="{936D8CCE-D020-4043-BB85-1933F7D97C64}" sibTransId="{F4FFE630-A3B8-49EC-813B-F576C9939EE8}"/>
    <dgm:cxn modelId="{2FBD32FC-0C72-4776-9E7E-1AC442636A7F}" type="presOf" srcId="{6342C135-949D-4E12-8439-17C920F9B883}" destId="{02E58D3D-C7A2-4B70-84DC-255D76B7B3C5}" srcOrd="0" destOrd="0" presId="urn:microsoft.com/office/officeart/2005/8/layout/process1"/>
    <dgm:cxn modelId="{4DA991D3-F784-466E-AD31-60244FF3F46D}" type="presParOf" srcId="{02E58D3D-C7A2-4B70-84DC-255D76B7B3C5}" destId="{6906D3CE-9F93-45AF-B23B-59C1D0BFA2F8}" srcOrd="0" destOrd="0" presId="urn:microsoft.com/office/officeart/2005/8/layout/process1"/>
    <dgm:cxn modelId="{0651BD0A-2EFA-409F-9617-51EC7FE08937}" type="presParOf" srcId="{02E58D3D-C7A2-4B70-84DC-255D76B7B3C5}" destId="{60BD8408-4C56-4AC7-B575-64D248246587}" srcOrd="1" destOrd="0" presId="urn:microsoft.com/office/officeart/2005/8/layout/process1"/>
    <dgm:cxn modelId="{E6C607A7-FC6A-4E9C-B884-AA16EF4C1129}" type="presParOf" srcId="{60BD8408-4C56-4AC7-B575-64D248246587}" destId="{F84C0DD1-C938-4027-B079-9C6683EE36FC}" srcOrd="0" destOrd="0" presId="urn:microsoft.com/office/officeart/2005/8/layout/process1"/>
    <dgm:cxn modelId="{C239707F-8C4F-4655-8792-FBD35611A667}" type="presParOf" srcId="{02E58D3D-C7A2-4B70-84DC-255D76B7B3C5}" destId="{4FEDA18E-E121-4F6F-82CA-8F06788A562A}" srcOrd="2"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D965D04-4398-4331-99FE-FEA3F5981F62}" type="doc">
      <dgm:prSet loTypeId="urn:microsoft.com/office/officeart/2005/8/layout/hProcess9" loCatId="process" qsTypeId="urn:microsoft.com/office/officeart/2005/8/quickstyle/simple1" qsCatId="simple" csTypeId="urn:microsoft.com/office/officeart/2005/8/colors/colorful5" csCatId="colorful" phldr="1"/>
      <dgm:spPr/>
      <dgm:t>
        <a:bodyPr/>
        <a:lstStyle/>
        <a:p>
          <a:endParaRPr lang="es-CR"/>
        </a:p>
      </dgm:t>
    </dgm:pt>
    <dgm:pt modelId="{FAF45E76-A812-4B88-980C-2A56BABD86E0}">
      <dgm:prSet custT="1"/>
      <dgm:spPr/>
      <dgm:t>
        <a:bodyPr/>
        <a:lstStyle/>
        <a:p>
          <a:r>
            <a:rPr lang="es-ES" sz="2400" b="1" dirty="0"/>
            <a:t>2. Adenda por SSO.</a:t>
          </a:r>
          <a:endParaRPr lang="es-CR" sz="2400" b="1" dirty="0"/>
        </a:p>
      </dgm:t>
    </dgm:pt>
    <dgm:pt modelId="{473FCE1B-1BF3-48D4-B6D0-D589F2BC70BD}" type="parTrans" cxnId="{8C61AD38-E8E0-483B-A6C3-E702C1DB5005}">
      <dgm:prSet/>
      <dgm:spPr/>
      <dgm:t>
        <a:bodyPr/>
        <a:lstStyle/>
        <a:p>
          <a:endParaRPr lang="es-CR" sz="2400" b="1"/>
        </a:p>
      </dgm:t>
    </dgm:pt>
    <dgm:pt modelId="{1EBBBBA6-BD3D-4DA1-A878-C42BF650D14F}" type="sibTrans" cxnId="{8C61AD38-E8E0-483B-A6C3-E702C1DB5005}">
      <dgm:prSet/>
      <dgm:spPr/>
      <dgm:t>
        <a:bodyPr/>
        <a:lstStyle/>
        <a:p>
          <a:endParaRPr lang="es-CR" sz="2400" b="1"/>
        </a:p>
      </dgm:t>
    </dgm:pt>
    <dgm:pt modelId="{440CB806-2D9A-4DF9-9895-7D4EBB66E1E7}">
      <dgm:prSet custT="1"/>
      <dgm:spPr/>
      <dgm:t>
        <a:bodyPr/>
        <a:lstStyle/>
        <a:p>
          <a:r>
            <a:rPr lang="es-ES" sz="2400" b="1" dirty="0"/>
            <a:t>3. Adenda por Estancia Formativa.</a:t>
          </a:r>
          <a:endParaRPr lang="es-CR" sz="2400" b="1" dirty="0"/>
        </a:p>
      </dgm:t>
    </dgm:pt>
    <dgm:pt modelId="{F48C8C67-83F3-4A76-B348-58C08A0D7E67}" type="parTrans" cxnId="{B47ABDAB-48FE-4AE0-936E-F5DBA1E44C27}">
      <dgm:prSet/>
      <dgm:spPr/>
      <dgm:t>
        <a:bodyPr/>
        <a:lstStyle/>
        <a:p>
          <a:endParaRPr lang="es-CR" sz="2400" b="1"/>
        </a:p>
      </dgm:t>
    </dgm:pt>
    <dgm:pt modelId="{FE1597E7-1BE8-4A9D-89DF-62EB425EC726}" type="sibTrans" cxnId="{B47ABDAB-48FE-4AE0-936E-F5DBA1E44C27}">
      <dgm:prSet/>
      <dgm:spPr/>
      <dgm:t>
        <a:bodyPr/>
        <a:lstStyle/>
        <a:p>
          <a:endParaRPr lang="es-CR" sz="2400" b="1"/>
        </a:p>
      </dgm:t>
    </dgm:pt>
    <dgm:pt modelId="{E969AAA0-02D8-422D-B87C-6D9A7B22C158}">
      <dgm:prSet custT="1"/>
      <dgm:spPr/>
      <dgm:t>
        <a:bodyPr/>
        <a:lstStyle/>
        <a:p>
          <a:r>
            <a:rPr lang="es-ES" sz="2400" b="1" dirty="0"/>
            <a:t>3. Adenda por Prorroga por suspensión de plaza (PCGS, PSGS, Incapacidades, Licencias).</a:t>
          </a:r>
          <a:endParaRPr lang="es-CR" sz="2400" b="1" dirty="0"/>
        </a:p>
      </dgm:t>
    </dgm:pt>
    <dgm:pt modelId="{4B4C8567-4FF1-4C26-85DD-D8A753F85267}" type="parTrans" cxnId="{991B84DC-6F19-47A5-B1D3-4EB402A49BC8}">
      <dgm:prSet/>
      <dgm:spPr/>
      <dgm:t>
        <a:bodyPr/>
        <a:lstStyle/>
        <a:p>
          <a:endParaRPr lang="es-CR" sz="2400" b="1"/>
        </a:p>
      </dgm:t>
    </dgm:pt>
    <dgm:pt modelId="{B37D4FC3-F304-4A2F-8321-B1F03E9766E5}" type="sibTrans" cxnId="{991B84DC-6F19-47A5-B1D3-4EB402A49BC8}">
      <dgm:prSet/>
      <dgm:spPr/>
      <dgm:t>
        <a:bodyPr/>
        <a:lstStyle/>
        <a:p>
          <a:endParaRPr lang="es-CR" sz="2400" b="1"/>
        </a:p>
      </dgm:t>
    </dgm:pt>
    <dgm:pt modelId="{7693A924-484B-49FA-A653-EE5CB5B60E8E}" type="pres">
      <dgm:prSet presAssocID="{0D965D04-4398-4331-99FE-FEA3F5981F62}" presName="CompostProcess" presStyleCnt="0">
        <dgm:presLayoutVars>
          <dgm:dir/>
          <dgm:resizeHandles val="exact"/>
        </dgm:presLayoutVars>
      </dgm:prSet>
      <dgm:spPr/>
    </dgm:pt>
    <dgm:pt modelId="{E4933267-503F-4A93-9BA4-3F773D1D7872}" type="pres">
      <dgm:prSet presAssocID="{0D965D04-4398-4331-99FE-FEA3F5981F62}" presName="arrow" presStyleLbl="bgShp" presStyleIdx="0" presStyleCnt="1"/>
      <dgm:spPr/>
    </dgm:pt>
    <dgm:pt modelId="{7D175EA9-909B-431A-BB7F-4C6D4A1870FF}" type="pres">
      <dgm:prSet presAssocID="{0D965D04-4398-4331-99FE-FEA3F5981F62}" presName="linearProcess" presStyleCnt="0"/>
      <dgm:spPr/>
    </dgm:pt>
    <dgm:pt modelId="{639C9136-F601-4A45-965C-68C48345B16E}" type="pres">
      <dgm:prSet presAssocID="{FAF45E76-A812-4B88-980C-2A56BABD86E0}" presName="textNode" presStyleLbl="node1" presStyleIdx="0" presStyleCnt="3">
        <dgm:presLayoutVars>
          <dgm:bulletEnabled val="1"/>
        </dgm:presLayoutVars>
      </dgm:prSet>
      <dgm:spPr/>
    </dgm:pt>
    <dgm:pt modelId="{AA260278-873E-4342-A4C4-33F4443B46F8}" type="pres">
      <dgm:prSet presAssocID="{1EBBBBA6-BD3D-4DA1-A878-C42BF650D14F}" presName="sibTrans" presStyleCnt="0"/>
      <dgm:spPr/>
    </dgm:pt>
    <dgm:pt modelId="{4A94B3BB-3CC3-4D34-92DD-94DEF926BEA4}" type="pres">
      <dgm:prSet presAssocID="{440CB806-2D9A-4DF9-9895-7D4EBB66E1E7}" presName="textNode" presStyleLbl="node1" presStyleIdx="1" presStyleCnt="3">
        <dgm:presLayoutVars>
          <dgm:bulletEnabled val="1"/>
        </dgm:presLayoutVars>
      </dgm:prSet>
      <dgm:spPr/>
    </dgm:pt>
    <dgm:pt modelId="{BD49119C-E034-4FE0-A2C0-FBE3E0F528AD}" type="pres">
      <dgm:prSet presAssocID="{FE1597E7-1BE8-4A9D-89DF-62EB425EC726}" presName="sibTrans" presStyleCnt="0"/>
      <dgm:spPr/>
    </dgm:pt>
    <dgm:pt modelId="{237618E2-05EC-41EA-80D8-BD7FDB720897}" type="pres">
      <dgm:prSet presAssocID="{E969AAA0-02D8-422D-B87C-6D9A7B22C158}" presName="textNode" presStyleLbl="node1" presStyleIdx="2" presStyleCnt="3">
        <dgm:presLayoutVars>
          <dgm:bulletEnabled val="1"/>
        </dgm:presLayoutVars>
      </dgm:prSet>
      <dgm:spPr/>
    </dgm:pt>
  </dgm:ptLst>
  <dgm:cxnLst>
    <dgm:cxn modelId="{4F194906-B702-4D82-905C-096F2A56E750}" type="presOf" srcId="{0D965D04-4398-4331-99FE-FEA3F5981F62}" destId="{7693A924-484B-49FA-A653-EE5CB5B60E8E}" srcOrd="0" destOrd="0" presId="urn:microsoft.com/office/officeart/2005/8/layout/hProcess9"/>
    <dgm:cxn modelId="{3C364734-EEC6-4F6A-A1E5-9A057BCC5E87}" type="presOf" srcId="{440CB806-2D9A-4DF9-9895-7D4EBB66E1E7}" destId="{4A94B3BB-3CC3-4D34-92DD-94DEF926BEA4}" srcOrd="0" destOrd="0" presId="urn:microsoft.com/office/officeart/2005/8/layout/hProcess9"/>
    <dgm:cxn modelId="{8C61AD38-E8E0-483B-A6C3-E702C1DB5005}" srcId="{0D965D04-4398-4331-99FE-FEA3F5981F62}" destId="{FAF45E76-A812-4B88-980C-2A56BABD86E0}" srcOrd="0" destOrd="0" parTransId="{473FCE1B-1BF3-48D4-B6D0-D589F2BC70BD}" sibTransId="{1EBBBBA6-BD3D-4DA1-A878-C42BF650D14F}"/>
    <dgm:cxn modelId="{B47ABDAB-48FE-4AE0-936E-F5DBA1E44C27}" srcId="{0D965D04-4398-4331-99FE-FEA3F5981F62}" destId="{440CB806-2D9A-4DF9-9895-7D4EBB66E1E7}" srcOrd="1" destOrd="0" parTransId="{F48C8C67-83F3-4A76-B348-58C08A0D7E67}" sibTransId="{FE1597E7-1BE8-4A9D-89DF-62EB425EC726}"/>
    <dgm:cxn modelId="{24E5A8B5-EC69-46AB-894A-CF1EFB3AC751}" type="presOf" srcId="{FAF45E76-A812-4B88-980C-2A56BABD86E0}" destId="{639C9136-F601-4A45-965C-68C48345B16E}" srcOrd="0" destOrd="0" presId="urn:microsoft.com/office/officeart/2005/8/layout/hProcess9"/>
    <dgm:cxn modelId="{F73A8BD4-0A9C-48CA-9E8A-4B0C05CB0989}" type="presOf" srcId="{E969AAA0-02D8-422D-B87C-6D9A7B22C158}" destId="{237618E2-05EC-41EA-80D8-BD7FDB720897}" srcOrd="0" destOrd="0" presId="urn:microsoft.com/office/officeart/2005/8/layout/hProcess9"/>
    <dgm:cxn modelId="{991B84DC-6F19-47A5-B1D3-4EB402A49BC8}" srcId="{0D965D04-4398-4331-99FE-FEA3F5981F62}" destId="{E969AAA0-02D8-422D-B87C-6D9A7B22C158}" srcOrd="2" destOrd="0" parTransId="{4B4C8567-4FF1-4C26-85DD-D8A753F85267}" sibTransId="{B37D4FC3-F304-4A2F-8321-B1F03E9766E5}"/>
    <dgm:cxn modelId="{B5E6A2E8-9C7B-43BE-8032-8C0BA7D09219}" type="presParOf" srcId="{7693A924-484B-49FA-A653-EE5CB5B60E8E}" destId="{E4933267-503F-4A93-9BA4-3F773D1D7872}" srcOrd="0" destOrd="0" presId="urn:microsoft.com/office/officeart/2005/8/layout/hProcess9"/>
    <dgm:cxn modelId="{7E5F8D50-9AE6-4B24-B3DE-6361EDC55392}" type="presParOf" srcId="{7693A924-484B-49FA-A653-EE5CB5B60E8E}" destId="{7D175EA9-909B-431A-BB7F-4C6D4A1870FF}" srcOrd="1" destOrd="0" presId="urn:microsoft.com/office/officeart/2005/8/layout/hProcess9"/>
    <dgm:cxn modelId="{72E8D88D-E300-4A7A-B486-0AC0D268A2A8}" type="presParOf" srcId="{7D175EA9-909B-431A-BB7F-4C6D4A1870FF}" destId="{639C9136-F601-4A45-965C-68C48345B16E}" srcOrd="0" destOrd="0" presId="urn:microsoft.com/office/officeart/2005/8/layout/hProcess9"/>
    <dgm:cxn modelId="{A6FED3E2-3708-4C71-9A6D-BAE15AF4E4E8}" type="presParOf" srcId="{7D175EA9-909B-431A-BB7F-4C6D4A1870FF}" destId="{AA260278-873E-4342-A4C4-33F4443B46F8}" srcOrd="1" destOrd="0" presId="urn:microsoft.com/office/officeart/2005/8/layout/hProcess9"/>
    <dgm:cxn modelId="{C8BC6FD1-A454-4B40-8630-2AEA2BC6D33E}" type="presParOf" srcId="{7D175EA9-909B-431A-BB7F-4C6D4A1870FF}" destId="{4A94B3BB-3CC3-4D34-92DD-94DEF926BEA4}" srcOrd="2" destOrd="0" presId="urn:microsoft.com/office/officeart/2005/8/layout/hProcess9"/>
    <dgm:cxn modelId="{3475F882-042A-4B0F-ABE7-D9089C7AAD8C}" type="presParOf" srcId="{7D175EA9-909B-431A-BB7F-4C6D4A1870FF}" destId="{BD49119C-E034-4FE0-A2C0-FBE3E0F528AD}" srcOrd="3" destOrd="0" presId="urn:microsoft.com/office/officeart/2005/8/layout/hProcess9"/>
    <dgm:cxn modelId="{7ED77EAB-B5BE-4675-B390-92C9519EA8DB}" type="presParOf" srcId="{7D175EA9-909B-431A-BB7F-4C6D4A1870FF}" destId="{237618E2-05EC-41EA-80D8-BD7FDB720897}"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7D4879-A0E0-4349-83FE-5D832E8D6F36}">
      <dsp:nvSpPr>
        <dsp:cNvPr id="0" name=""/>
        <dsp:cNvSpPr/>
      </dsp:nvSpPr>
      <dsp:spPr>
        <a:xfrm>
          <a:off x="1534447" y="11835"/>
          <a:ext cx="4327666" cy="4327666"/>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889250">
            <a:lnSpc>
              <a:spcPct val="90000"/>
            </a:lnSpc>
            <a:spcBef>
              <a:spcPct val="0"/>
            </a:spcBef>
            <a:spcAft>
              <a:spcPct val="35000"/>
            </a:spcAft>
            <a:buNone/>
          </a:pPr>
          <a:endParaRPr lang="es-CR" sz="6500" kern="1200" dirty="0"/>
        </a:p>
      </dsp:txBody>
      <dsp:txXfrm>
        <a:off x="2138760" y="522160"/>
        <a:ext cx="2495231" cy="3307016"/>
      </dsp:txXfrm>
    </dsp:sp>
    <dsp:sp modelId="{F569833D-93DA-4C68-8167-3F092A166096}">
      <dsp:nvSpPr>
        <dsp:cNvPr id="0" name=""/>
        <dsp:cNvSpPr/>
      </dsp:nvSpPr>
      <dsp:spPr>
        <a:xfrm>
          <a:off x="4653486" y="11835"/>
          <a:ext cx="4327666" cy="4327666"/>
        </a:xfrm>
        <a:prstGeom prst="ellipse">
          <a:avLst/>
        </a:prstGeom>
        <a:solidFill>
          <a:srgbClr val="7030A0">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2889250">
            <a:lnSpc>
              <a:spcPct val="90000"/>
            </a:lnSpc>
            <a:spcBef>
              <a:spcPct val="0"/>
            </a:spcBef>
            <a:spcAft>
              <a:spcPct val="35000"/>
            </a:spcAft>
            <a:buNone/>
          </a:pPr>
          <a:endParaRPr lang="es-CR" sz="6500" kern="1200" dirty="0"/>
        </a:p>
      </dsp:txBody>
      <dsp:txXfrm>
        <a:off x="5881607" y="522160"/>
        <a:ext cx="2495231" cy="33070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B4D167-8D3F-43D8-B872-F1F05F5BE0DC}">
      <dsp:nvSpPr>
        <dsp:cNvPr id="0" name=""/>
        <dsp:cNvSpPr/>
      </dsp:nvSpPr>
      <dsp:spPr>
        <a:xfrm>
          <a:off x="0" y="0"/>
          <a:ext cx="10515600" cy="81663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b="1" kern="1200"/>
            <a:t>25 de junio 2010 Se acordó lo siguiente para el levantamiento de la huelga:</a:t>
          </a:r>
          <a:endParaRPr lang="es-CR" sz="2400" b="1" kern="1200" dirty="0"/>
        </a:p>
      </dsp:txBody>
      <dsp:txXfrm>
        <a:off x="39865" y="39865"/>
        <a:ext cx="10435870" cy="736902"/>
      </dsp:txXfrm>
    </dsp:sp>
    <dsp:sp modelId="{C86B6CFA-D51F-48A0-987A-3B4A2570FF2C}">
      <dsp:nvSpPr>
        <dsp:cNvPr id="0" name=""/>
        <dsp:cNvSpPr/>
      </dsp:nvSpPr>
      <dsp:spPr>
        <a:xfrm>
          <a:off x="0" y="901940"/>
          <a:ext cx="10515600" cy="816632"/>
        </a:xfrm>
        <a:prstGeom prst="round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b="1" kern="1200"/>
            <a:t>Revocar el contrato de aprendizaje.</a:t>
          </a:r>
          <a:endParaRPr lang="es-CR" sz="2400" b="1" kern="1200"/>
        </a:p>
      </dsp:txBody>
      <dsp:txXfrm>
        <a:off x="39865" y="941805"/>
        <a:ext cx="10435870" cy="736902"/>
      </dsp:txXfrm>
    </dsp:sp>
    <dsp:sp modelId="{CA004F94-8C65-4910-A992-BA4EB8F55F1C}">
      <dsp:nvSpPr>
        <dsp:cNvPr id="0" name=""/>
        <dsp:cNvSpPr/>
      </dsp:nvSpPr>
      <dsp:spPr>
        <a:xfrm>
          <a:off x="0" y="1731299"/>
          <a:ext cx="10515600" cy="816632"/>
        </a:xfrm>
        <a:prstGeom prst="round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b="1" kern="1200" dirty="0"/>
            <a:t>Se comprometen a laborar como médicos especialistas para la CCSS en aquellas zonas donde se requieran y sean prioritarias.</a:t>
          </a:r>
          <a:endParaRPr lang="es-CR" sz="2400" b="1" kern="1200" dirty="0"/>
        </a:p>
      </dsp:txBody>
      <dsp:txXfrm>
        <a:off x="39865" y="1771164"/>
        <a:ext cx="10435870" cy="736902"/>
      </dsp:txXfrm>
    </dsp:sp>
    <dsp:sp modelId="{B345474C-0523-4AB0-A82D-F68E0D31F5E0}">
      <dsp:nvSpPr>
        <dsp:cNvPr id="0" name=""/>
        <dsp:cNvSpPr/>
      </dsp:nvSpPr>
      <dsp:spPr>
        <a:xfrm>
          <a:off x="0" y="2560659"/>
          <a:ext cx="10515600" cy="816632"/>
        </a:xfrm>
        <a:prstGeom prst="round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b="1" kern="1200"/>
            <a:t>Se acuerda el Fondo de Retribución Social.</a:t>
          </a:r>
          <a:endParaRPr lang="es-CR" sz="2400" b="1" kern="1200"/>
        </a:p>
      </dsp:txBody>
      <dsp:txXfrm>
        <a:off x="39865" y="2600524"/>
        <a:ext cx="10435870" cy="736902"/>
      </dsp:txXfrm>
    </dsp:sp>
    <dsp:sp modelId="{1F29B5DF-4085-4286-B642-54A81A8FA2DE}">
      <dsp:nvSpPr>
        <dsp:cNvPr id="0" name=""/>
        <dsp:cNvSpPr/>
      </dsp:nvSpPr>
      <dsp:spPr>
        <a:xfrm>
          <a:off x="0" y="3390018"/>
          <a:ext cx="10515600" cy="816632"/>
        </a:xfrm>
        <a:prstGeom prst="round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b="1" kern="1200" dirty="0"/>
            <a:t>Se crea una comisión de Distribución de Plazas de especialistas la cual se encargara de la distribución, metodología y asignación de plazas.</a:t>
          </a:r>
          <a:endParaRPr lang="es-CR" sz="2400" b="1" kern="1200" dirty="0"/>
        </a:p>
      </dsp:txBody>
      <dsp:txXfrm>
        <a:off x="39865" y="3429883"/>
        <a:ext cx="10435870" cy="736902"/>
      </dsp:txXfrm>
    </dsp:sp>
    <dsp:sp modelId="{AC46BE5B-96D0-4AC3-881F-E0B487FB8152}">
      <dsp:nvSpPr>
        <dsp:cNvPr id="0" name=""/>
        <dsp:cNvSpPr/>
      </dsp:nvSpPr>
      <dsp:spPr>
        <a:xfrm>
          <a:off x="0" y="4223270"/>
          <a:ext cx="10515600" cy="840151"/>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s-ES" sz="2400" b="1" kern="1200" dirty="0"/>
            <a:t>Se encarga de la creación del Reglamento de Residentes aprobado por la Gerencia Médica.</a:t>
          </a:r>
          <a:endParaRPr lang="es-CR" sz="2400" b="1" kern="1200" dirty="0"/>
        </a:p>
      </dsp:txBody>
      <dsp:txXfrm>
        <a:off x="41013" y="4264283"/>
        <a:ext cx="10433574" cy="7581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C7F1D3-8F44-49EA-B6BF-D04D4FC711F8}">
      <dsp:nvSpPr>
        <dsp:cNvPr id="0" name=""/>
        <dsp:cNvSpPr/>
      </dsp:nvSpPr>
      <dsp:spPr>
        <a:xfrm>
          <a:off x="0" y="119969"/>
          <a:ext cx="3405624" cy="2043374"/>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CR" sz="2000" b="1" u="sng" kern="1200" dirty="0"/>
            <a:t>Cláusula Primera:</a:t>
          </a:r>
          <a:r>
            <a:rPr lang="es-CR" sz="2000" b="1" u="none" kern="1200" dirty="0"/>
            <a:t> </a:t>
          </a:r>
          <a:r>
            <a:rPr lang="es-CR" sz="2000" b="1" kern="1200" dirty="0"/>
            <a:t>Regulación de la relación entre la Caja y el/la especialista, en la especialidad que van a formarse.</a:t>
          </a:r>
        </a:p>
      </dsp:txBody>
      <dsp:txXfrm>
        <a:off x="0" y="119969"/>
        <a:ext cx="3405624" cy="2043374"/>
      </dsp:txXfrm>
    </dsp:sp>
    <dsp:sp modelId="{F4781B24-7FFC-41F3-A614-AEE4460D2D25}">
      <dsp:nvSpPr>
        <dsp:cNvPr id="0" name=""/>
        <dsp:cNvSpPr/>
      </dsp:nvSpPr>
      <dsp:spPr>
        <a:xfrm>
          <a:off x="3746186" y="119969"/>
          <a:ext cx="3405624" cy="2043374"/>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b="1" u="sng" kern="1200" dirty="0"/>
            <a:t>C</a:t>
          </a:r>
          <a:r>
            <a:rPr lang="es-CR" sz="2000" b="1" u="sng" kern="1200" dirty="0" err="1"/>
            <a:t>láusula</a:t>
          </a:r>
          <a:r>
            <a:rPr lang="es-CR" sz="2000" b="1" u="sng" kern="1200" dirty="0"/>
            <a:t> Segunda:</a:t>
          </a:r>
          <a:r>
            <a:rPr lang="es-CR" sz="2000" b="1" u="none" kern="1200" dirty="0"/>
            <a:t> </a:t>
          </a:r>
          <a:r>
            <a:rPr lang="es-CR" sz="2000" b="1" kern="1200" dirty="0"/>
            <a:t>Periodo que dura la especialidad.</a:t>
          </a:r>
        </a:p>
      </dsp:txBody>
      <dsp:txXfrm>
        <a:off x="3746186" y="119969"/>
        <a:ext cx="3405624" cy="2043374"/>
      </dsp:txXfrm>
    </dsp:sp>
    <dsp:sp modelId="{0B6890E6-557B-4D86-9572-28E2ED2ACAC8}">
      <dsp:nvSpPr>
        <dsp:cNvPr id="0" name=""/>
        <dsp:cNvSpPr/>
      </dsp:nvSpPr>
      <dsp:spPr>
        <a:xfrm>
          <a:off x="7492373" y="119969"/>
          <a:ext cx="3405624" cy="2043374"/>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b="1" u="sng" kern="1200" dirty="0"/>
            <a:t>C</a:t>
          </a:r>
          <a:r>
            <a:rPr lang="es-CR" sz="2000" b="1" u="sng" kern="1200" dirty="0" err="1"/>
            <a:t>láusula</a:t>
          </a:r>
          <a:r>
            <a:rPr lang="es-CR" sz="2000" b="1" u="sng" kern="1200" dirty="0"/>
            <a:t> Tercera:</a:t>
          </a:r>
          <a:r>
            <a:rPr lang="es-CR" sz="2000" b="1" u="none" kern="1200" dirty="0"/>
            <a:t> Serán nombrados  </a:t>
          </a:r>
          <a:r>
            <a:rPr lang="es-CR" sz="2000" b="1" kern="1200" dirty="0"/>
            <a:t>plaza de medico residente G1, jornada laboral de 44h. Se realizará 1 guardia máxima por semana y durante la misma debe ser supervisada por un especialista.</a:t>
          </a:r>
        </a:p>
      </dsp:txBody>
      <dsp:txXfrm>
        <a:off x="7492373" y="119969"/>
        <a:ext cx="3405624" cy="2043374"/>
      </dsp:txXfrm>
    </dsp:sp>
    <dsp:sp modelId="{121E714D-CE05-4A0A-9D02-3F78421706CD}">
      <dsp:nvSpPr>
        <dsp:cNvPr id="0" name=""/>
        <dsp:cNvSpPr/>
      </dsp:nvSpPr>
      <dsp:spPr>
        <a:xfrm>
          <a:off x="1873093" y="2503906"/>
          <a:ext cx="3405624" cy="2043374"/>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b="1" u="sng" kern="1200" dirty="0"/>
            <a:t>C</a:t>
          </a:r>
          <a:r>
            <a:rPr lang="es-CR" sz="2000" b="1" u="sng" kern="1200" dirty="0" err="1"/>
            <a:t>láusula</a:t>
          </a:r>
          <a:r>
            <a:rPr lang="es-CR" sz="2000" b="1" u="sng" kern="1200" dirty="0"/>
            <a:t> Cuarta:</a:t>
          </a:r>
          <a:r>
            <a:rPr lang="es-CR" sz="2000" b="1" u="none" kern="1200" dirty="0"/>
            <a:t> </a:t>
          </a:r>
          <a:r>
            <a:rPr lang="es-CR" sz="2000" b="1" kern="1200" dirty="0"/>
            <a:t>al ser trabajador (a) de la caja debe cumplir las </a:t>
          </a:r>
          <a:r>
            <a:rPr lang="es-ES_tradnl" sz="2000" b="1" kern="1200" dirty="0"/>
            <a:t>disposiciones normativas nacionales e internas vigentes en la institución.</a:t>
          </a:r>
          <a:endParaRPr lang="es-CR" sz="2000" b="1" kern="1200" dirty="0"/>
        </a:p>
      </dsp:txBody>
      <dsp:txXfrm>
        <a:off x="1873093" y="2503906"/>
        <a:ext cx="3405624" cy="2043374"/>
      </dsp:txXfrm>
    </dsp:sp>
    <dsp:sp modelId="{078797B1-552C-4A10-842E-41ACD275ACCB}">
      <dsp:nvSpPr>
        <dsp:cNvPr id="0" name=""/>
        <dsp:cNvSpPr/>
      </dsp:nvSpPr>
      <dsp:spPr>
        <a:xfrm>
          <a:off x="5619280" y="2503906"/>
          <a:ext cx="3405624" cy="2043374"/>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_tradnl" sz="2000" b="1" kern="1200" dirty="0"/>
            <a:t>En lo académico deberá respetar y cumplir a cabalidad la normativa vigente de posgrados de la UCR.</a:t>
          </a:r>
          <a:endParaRPr lang="es-CR" sz="2000" b="1" kern="1200" dirty="0"/>
        </a:p>
      </dsp:txBody>
      <dsp:txXfrm>
        <a:off x="5619280" y="2503906"/>
        <a:ext cx="3405624" cy="20433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3A14C1F-A85E-4569-B0C2-69106E90F1B4}">
      <dsp:nvSpPr>
        <dsp:cNvPr id="0" name=""/>
        <dsp:cNvSpPr/>
      </dsp:nvSpPr>
      <dsp:spPr>
        <a:xfrm rot="16200000">
          <a:off x="-1049607" y="1052219"/>
          <a:ext cx="4667250" cy="2562811"/>
        </a:xfrm>
        <a:prstGeom prst="flowChartManualOperati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es-ES" sz="1800" b="1" u="sng" kern="1200" dirty="0">
              <a:solidFill>
                <a:schemeClr val="tx1"/>
              </a:solidFill>
            </a:rPr>
            <a:t>Cláusula Quinta:</a:t>
          </a:r>
          <a:r>
            <a:rPr lang="es-ES" sz="1800" b="1" kern="1200" dirty="0">
              <a:solidFill>
                <a:schemeClr val="tx1"/>
              </a:solidFill>
            </a:rPr>
            <a:t> C</a:t>
          </a:r>
          <a:r>
            <a:rPr lang="es-ES_tradnl" sz="1800" b="1" kern="1200" dirty="0" err="1">
              <a:solidFill>
                <a:schemeClr val="tx1"/>
              </a:solidFill>
            </a:rPr>
            <a:t>ompromiso</a:t>
          </a:r>
          <a:r>
            <a:rPr lang="es-ES_tradnl" sz="1800" b="1" kern="1200" dirty="0">
              <a:solidFill>
                <a:schemeClr val="tx1"/>
              </a:solidFill>
            </a:rPr>
            <a:t> a contar con su trabajo de graduación terminado y aprobado antes de que finalice el período de residencia. </a:t>
          </a:r>
          <a:endParaRPr lang="es-CR" sz="1800" b="1" kern="1200" dirty="0">
            <a:solidFill>
              <a:schemeClr val="tx1"/>
            </a:solidFill>
          </a:endParaRPr>
        </a:p>
      </dsp:txBody>
      <dsp:txXfrm rot="5400000">
        <a:off x="2612" y="933450"/>
        <a:ext cx="2562811" cy="2800350"/>
      </dsp:txXfrm>
    </dsp:sp>
    <dsp:sp modelId="{7E1E2D0F-F86F-4306-A51C-0BAD3C555C69}">
      <dsp:nvSpPr>
        <dsp:cNvPr id="0" name=""/>
        <dsp:cNvSpPr/>
      </dsp:nvSpPr>
      <dsp:spPr>
        <a:xfrm rot="16200000">
          <a:off x="1705414" y="1052219"/>
          <a:ext cx="4667250" cy="2562811"/>
        </a:xfrm>
        <a:prstGeom prst="flowChartManualOperation">
          <a:avLst/>
        </a:prstGeom>
        <a:solidFill>
          <a:schemeClr val="accent4">
            <a:hueOff val="3266964"/>
            <a:satOff val="-13592"/>
            <a:lumOff val="32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es-ES_tradnl" sz="1800" b="1" kern="1200" dirty="0">
              <a:solidFill>
                <a:schemeClr val="tx1"/>
              </a:solidFill>
            </a:rPr>
            <a:t>La falta de permiso temporal o incorporación al colegio profesional correspondiente que faculta legalmente para laborar como especialista implica la imposibilidad de ejercer dicha especialidad. </a:t>
          </a:r>
          <a:endParaRPr lang="es-CR" sz="1800" b="1" kern="1200" dirty="0">
            <a:solidFill>
              <a:schemeClr val="tx1"/>
            </a:solidFill>
          </a:endParaRPr>
        </a:p>
      </dsp:txBody>
      <dsp:txXfrm rot="5400000">
        <a:off x="2757633" y="933450"/>
        <a:ext cx="2562811" cy="2800350"/>
      </dsp:txXfrm>
    </dsp:sp>
    <dsp:sp modelId="{D5535AFF-45B7-45D4-A060-607F88CF24F9}">
      <dsp:nvSpPr>
        <dsp:cNvPr id="0" name=""/>
        <dsp:cNvSpPr/>
      </dsp:nvSpPr>
      <dsp:spPr>
        <a:xfrm rot="16200000">
          <a:off x="4460435" y="1052219"/>
          <a:ext cx="4667250" cy="2562811"/>
        </a:xfrm>
        <a:prstGeom prst="flowChartManualOperation">
          <a:avLst/>
        </a:prstGeom>
        <a:solidFill>
          <a:schemeClr val="accent4">
            <a:hueOff val="6533927"/>
            <a:satOff val="-27185"/>
            <a:lumOff val="640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ctr" anchorCtr="0">
          <a:noAutofit/>
        </a:bodyPr>
        <a:lstStyle/>
        <a:p>
          <a:pPr marL="0" lvl="0" indent="0" algn="ctr" defTabSz="800100">
            <a:lnSpc>
              <a:spcPct val="90000"/>
            </a:lnSpc>
            <a:spcBef>
              <a:spcPct val="0"/>
            </a:spcBef>
            <a:spcAft>
              <a:spcPct val="35000"/>
            </a:spcAft>
            <a:buNone/>
          </a:pPr>
          <a:r>
            <a:rPr lang="es-ES_tradnl" sz="1800" b="1" u="sng" kern="1200" dirty="0">
              <a:solidFill>
                <a:schemeClr val="tx1"/>
              </a:solidFill>
            </a:rPr>
            <a:t>Cláusula Sexta: </a:t>
          </a:r>
          <a:r>
            <a:rPr lang="es-ES_tradnl" sz="1800" b="1" u="none" kern="1200" dirty="0">
              <a:solidFill>
                <a:schemeClr val="tx1"/>
              </a:solidFill>
            </a:rPr>
            <a:t>C</a:t>
          </a:r>
          <a:r>
            <a:rPr lang="es-ES_tradnl" sz="1800" b="1" kern="1200" dirty="0">
              <a:solidFill>
                <a:schemeClr val="tx1"/>
              </a:solidFill>
            </a:rPr>
            <a:t>oncluida su especialización, trabajará para la CAJA en el lugar que esta designe, según las necesidades y prioridades de la institución. </a:t>
          </a:r>
          <a:endParaRPr lang="es-CR" sz="1800" b="1" kern="1200" dirty="0">
            <a:solidFill>
              <a:schemeClr val="tx1"/>
            </a:solidFill>
          </a:endParaRPr>
        </a:p>
      </dsp:txBody>
      <dsp:txXfrm rot="5400000">
        <a:off x="5512654" y="933450"/>
        <a:ext cx="2562811" cy="2800350"/>
      </dsp:txXfrm>
    </dsp:sp>
    <dsp:sp modelId="{499C88F0-D2D3-4EC7-98B6-D96217185BA7}">
      <dsp:nvSpPr>
        <dsp:cNvPr id="0" name=""/>
        <dsp:cNvSpPr/>
      </dsp:nvSpPr>
      <dsp:spPr>
        <a:xfrm rot="16200000">
          <a:off x="7215457" y="1052219"/>
          <a:ext cx="4667250" cy="2562811"/>
        </a:xfrm>
        <a:prstGeom prst="flowChartManualOperation">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0" tIns="0" rIns="101600" bIns="0" numCol="1" spcCol="1270" anchor="ctr" anchorCtr="0">
          <a:noAutofit/>
        </a:bodyPr>
        <a:lstStyle/>
        <a:p>
          <a:pPr marL="0" lvl="0" indent="0" algn="ctr" defTabSz="711200">
            <a:lnSpc>
              <a:spcPct val="90000"/>
            </a:lnSpc>
            <a:spcBef>
              <a:spcPct val="0"/>
            </a:spcBef>
            <a:spcAft>
              <a:spcPct val="35000"/>
            </a:spcAft>
            <a:buNone/>
          </a:pPr>
          <a:r>
            <a:rPr lang="es-ES_tradnl" sz="1600" b="1" kern="1200" dirty="0">
              <a:solidFill>
                <a:schemeClr val="tx1"/>
              </a:solidFill>
            </a:rPr>
            <a:t>Para cumplir con la retribución social deberá estar nombrado (a) en una plaza G2 asignada por la Gerencia Médica para esos fines, por lo que el desempeño de labores ajenas a las correspondientes al contrato de retribución social o el nombramiento en plazas distintas a la G2 dicha, se considerará incumplimiento contractual. </a:t>
          </a:r>
          <a:endParaRPr lang="es-CR" sz="1600" b="1" kern="1200" dirty="0">
            <a:solidFill>
              <a:schemeClr val="tx1"/>
            </a:solidFill>
          </a:endParaRPr>
        </a:p>
      </dsp:txBody>
      <dsp:txXfrm rot="5400000">
        <a:off x="8267676" y="933450"/>
        <a:ext cx="2562811" cy="28003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69623A-796C-4C40-877D-3251FA578C5B}">
      <dsp:nvSpPr>
        <dsp:cNvPr id="0" name=""/>
        <dsp:cNvSpPr/>
      </dsp:nvSpPr>
      <dsp:spPr>
        <a:xfrm>
          <a:off x="1415321" y="1475"/>
          <a:ext cx="3762312" cy="2257387"/>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 sz="2200" b="1" u="sng" kern="1200" dirty="0"/>
            <a:t>Cláusula Octava:</a:t>
          </a:r>
          <a:r>
            <a:rPr lang="es-ES" sz="2200" b="1" u="none" kern="1200" dirty="0"/>
            <a:t> R</a:t>
          </a:r>
          <a:r>
            <a:rPr lang="es-ES_tradnl" sz="2200" b="1" kern="1200" dirty="0" err="1"/>
            <a:t>ealizar</a:t>
          </a:r>
          <a:r>
            <a:rPr lang="es-ES_tradnl" sz="2200" b="1" kern="1200" dirty="0"/>
            <a:t> todos los trámites necesarios con el fin de formalizar la constitución de su Fondo de Retribución Social.</a:t>
          </a:r>
          <a:endParaRPr lang="es-CR" sz="2200" b="1" kern="1200" dirty="0"/>
        </a:p>
      </dsp:txBody>
      <dsp:txXfrm>
        <a:off x="1415321" y="1475"/>
        <a:ext cx="3762312" cy="2257387"/>
      </dsp:txXfrm>
    </dsp:sp>
    <dsp:sp modelId="{472D83E7-4CAD-4AE7-9512-168B61AF69BC}">
      <dsp:nvSpPr>
        <dsp:cNvPr id="0" name=""/>
        <dsp:cNvSpPr/>
      </dsp:nvSpPr>
      <dsp:spPr>
        <a:xfrm>
          <a:off x="5553865" y="1475"/>
          <a:ext cx="3762312" cy="2257387"/>
        </a:xfrm>
        <a:prstGeom prst="rect">
          <a:avLst/>
        </a:prstGeom>
        <a:solidFill>
          <a:schemeClr val="accent3">
            <a:hueOff val="903533"/>
            <a:satOff val="33333"/>
            <a:lumOff val="-490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_tradnl" sz="2200" b="1" u="sng" kern="1200" dirty="0"/>
            <a:t>Cláusula Novena:</a:t>
          </a:r>
          <a:r>
            <a:rPr lang="es-ES_tradnl" sz="2200" b="1" u="none" kern="1200" dirty="0"/>
            <a:t> La </a:t>
          </a:r>
          <a:r>
            <a:rPr lang="es-ES_tradnl" sz="2200" b="1" kern="1200" dirty="0"/>
            <a:t>CAJA se compromete, a brindar las facilidades requeridas para la docencia de los residentes, entendidas estas como infraestructura, equipamiento y recursos médicos. </a:t>
          </a:r>
          <a:endParaRPr lang="es-CR" sz="2200" b="1" kern="1200" dirty="0"/>
        </a:p>
      </dsp:txBody>
      <dsp:txXfrm>
        <a:off x="5553865" y="1475"/>
        <a:ext cx="3762312" cy="2257387"/>
      </dsp:txXfrm>
    </dsp:sp>
    <dsp:sp modelId="{45D76D91-1F5D-48DD-BB20-6CA5DE2107CE}">
      <dsp:nvSpPr>
        <dsp:cNvPr id="0" name=""/>
        <dsp:cNvSpPr/>
      </dsp:nvSpPr>
      <dsp:spPr>
        <a:xfrm>
          <a:off x="1415321" y="2635094"/>
          <a:ext cx="3762312" cy="2257387"/>
        </a:xfrm>
        <a:prstGeom prst="rect">
          <a:avLst/>
        </a:prstGeom>
        <a:solidFill>
          <a:schemeClr val="accent3">
            <a:hueOff val="1807066"/>
            <a:satOff val="66667"/>
            <a:lumOff val="-980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_tradnl" sz="2000" b="1" u="sng" kern="1200" dirty="0"/>
            <a:t>Cláusula Décima:</a:t>
          </a:r>
          <a:r>
            <a:rPr lang="es-ES_tradnl" sz="2000" b="1" u="none" kern="1200" dirty="0"/>
            <a:t> </a:t>
          </a:r>
          <a:r>
            <a:rPr lang="es-ES_tradnl" sz="2000" b="1" kern="1200" dirty="0"/>
            <a:t>La CAJA se compromete a suministrar en aquellos centros donde se asigne el especialista, el equipo básico necesario e infraestructura de acuerdo con las posibilidades de la institución.</a:t>
          </a:r>
          <a:endParaRPr lang="es-CR" sz="2000" b="1" kern="1200" dirty="0"/>
        </a:p>
      </dsp:txBody>
      <dsp:txXfrm>
        <a:off x="1415321" y="2635094"/>
        <a:ext cx="3762312" cy="2257387"/>
      </dsp:txXfrm>
    </dsp:sp>
    <dsp:sp modelId="{EA3580F7-34F6-4164-9398-93508D837D6D}">
      <dsp:nvSpPr>
        <dsp:cNvPr id="0" name=""/>
        <dsp:cNvSpPr/>
      </dsp:nvSpPr>
      <dsp:spPr>
        <a:xfrm>
          <a:off x="5553865" y="2635094"/>
          <a:ext cx="3762312" cy="2257387"/>
        </a:xfrm>
        <a:prstGeom prst="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_tradnl" sz="2200" b="1" u="sng" kern="1200" dirty="0"/>
            <a:t>Cláusula Décima Primera: </a:t>
          </a:r>
          <a:r>
            <a:rPr lang="es-ES_tradnl" sz="2200" b="1" u="none" kern="1200" dirty="0"/>
            <a:t>T</a:t>
          </a:r>
          <a:r>
            <a:rPr lang="es-ES_tradnl" sz="2200" b="1" kern="1200" dirty="0"/>
            <a:t>endrán un horario rotativo, el cual será de ocho horas diarias, ello en concordancia con el artículo 19 de la </a:t>
          </a:r>
          <a:r>
            <a:rPr lang="es-ES_tradnl" sz="2200" b="1" i="1" kern="1200" dirty="0"/>
            <a:t>Normativa de Relaciones Laborales.</a:t>
          </a:r>
          <a:endParaRPr lang="es-CR" sz="2200" b="1" kern="1200" dirty="0"/>
        </a:p>
      </dsp:txBody>
      <dsp:txXfrm>
        <a:off x="5553865" y="2635094"/>
        <a:ext cx="3762312" cy="22573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935565-FD19-4C27-9827-B07ED1289FEB}">
      <dsp:nvSpPr>
        <dsp:cNvPr id="0" name=""/>
        <dsp:cNvSpPr/>
      </dsp:nvSpPr>
      <dsp:spPr>
        <a:xfrm>
          <a:off x="2053" y="245824"/>
          <a:ext cx="4379788" cy="3859688"/>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b="1" u="sng" kern="1200" dirty="0"/>
            <a:t>Clausula Décima Tercera: </a:t>
          </a:r>
          <a:r>
            <a:rPr lang="es-ES_tradnl" sz="2400" b="1" kern="1200" dirty="0"/>
            <a:t>Habrá terminación anormal del contrato de retribución social cuando se produzca la separación académica, por abandono de la carrera o separación por bajo rendimiento académico, según lo determine la entidad docente. </a:t>
          </a:r>
          <a:endParaRPr lang="es-CR" sz="2400" b="1" kern="1200" dirty="0"/>
        </a:p>
      </dsp:txBody>
      <dsp:txXfrm>
        <a:off x="115099" y="358870"/>
        <a:ext cx="4153696" cy="3633596"/>
      </dsp:txXfrm>
    </dsp:sp>
    <dsp:sp modelId="{D937B7F3-36CC-4AF4-8C3F-25A88E6D2CCB}">
      <dsp:nvSpPr>
        <dsp:cNvPr id="0" name=""/>
        <dsp:cNvSpPr/>
      </dsp:nvSpPr>
      <dsp:spPr>
        <a:xfrm>
          <a:off x="4819821" y="1632575"/>
          <a:ext cx="928515" cy="108618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s-CR" sz="2400" b="1" kern="1200"/>
        </a:p>
      </dsp:txBody>
      <dsp:txXfrm>
        <a:off x="4819821" y="1849812"/>
        <a:ext cx="649961" cy="651713"/>
      </dsp:txXfrm>
    </dsp:sp>
    <dsp:sp modelId="{68B6FBA2-8646-4EAC-BA59-ADE2A53FE849}">
      <dsp:nvSpPr>
        <dsp:cNvPr id="0" name=""/>
        <dsp:cNvSpPr/>
      </dsp:nvSpPr>
      <dsp:spPr>
        <a:xfrm>
          <a:off x="6133757" y="245824"/>
          <a:ext cx="4379788" cy="3859688"/>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_tradnl" sz="2400" b="1" kern="1200"/>
            <a:t>Asimismo, se le aplicarán las sanciones administrativas correspondientes y se le ejecutará el Fondo de Garantía de Retribución Social y sus intereses a favor de la CAJA.</a:t>
          </a:r>
          <a:endParaRPr lang="es-CR" sz="2400" b="1" kern="1200"/>
        </a:p>
      </dsp:txBody>
      <dsp:txXfrm>
        <a:off x="6246803" y="358870"/>
        <a:ext cx="4153696" cy="363359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06D3CE-9F93-45AF-B23B-59C1D0BFA2F8}">
      <dsp:nvSpPr>
        <dsp:cNvPr id="0" name=""/>
        <dsp:cNvSpPr/>
      </dsp:nvSpPr>
      <dsp:spPr>
        <a:xfrm>
          <a:off x="2053" y="245824"/>
          <a:ext cx="4379788" cy="3859688"/>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b="1" u="sng" kern="1200" dirty="0">
              <a:solidFill>
                <a:schemeClr val="tx1"/>
              </a:solidFill>
            </a:rPr>
            <a:t>Cláusula Décima Cuarta: </a:t>
          </a:r>
          <a:r>
            <a:rPr lang="es-ES" sz="2400" b="1" kern="1200" dirty="0">
              <a:solidFill>
                <a:schemeClr val="tx1"/>
              </a:solidFill>
            </a:rPr>
            <a:t>periodo total del contrato, años de formación de residencia + años del periodo de retribución como especialista.</a:t>
          </a:r>
          <a:endParaRPr lang="es-CR" sz="2400" b="1" kern="1200" dirty="0">
            <a:solidFill>
              <a:schemeClr val="tx1"/>
            </a:solidFill>
          </a:endParaRPr>
        </a:p>
      </dsp:txBody>
      <dsp:txXfrm>
        <a:off x="115099" y="358870"/>
        <a:ext cx="4153696" cy="3633596"/>
      </dsp:txXfrm>
    </dsp:sp>
    <dsp:sp modelId="{60BD8408-4C56-4AC7-B575-64D248246587}">
      <dsp:nvSpPr>
        <dsp:cNvPr id="0" name=""/>
        <dsp:cNvSpPr/>
      </dsp:nvSpPr>
      <dsp:spPr>
        <a:xfrm>
          <a:off x="4819821" y="1632575"/>
          <a:ext cx="928515" cy="1086187"/>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s-CR" sz="2400" b="1" kern="1200"/>
        </a:p>
      </dsp:txBody>
      <dsp:txXfrm>
        <a:off x="4819821" y="1849812"/>
        <a:ext cx="649961" cy="651713"/>
      </dsp:txXfrm>
    </dsp:sp>
    <dsp:sp modelId="{4FEDA18E-E121-4F6F-82CA-8F06788A562A}">
      <dsp:nvSpPr>
        <dsp:cNvPr id="0" name=""/>
        <dsp:cNvSpPr/>
      </dsp:nvSpPr>
      <dsp:spPr>
        <a:xfrm>
          <a:off x="6133757" y="245824"/>
          <a:ext cx="4379788" cy="3859688"/>
        </a:xfrm>
        <a:prstGeom prst="roundRect">
          <a:avLst>
            <a:gd name="adj" fmla="val 10000"/>
          </a:avLst>
        </a:prstGeom>
        <a:solidFill>
          <a:schemeClr val="accent4">
            <a:hueOff val="9800891"/>
            <a:satOff val="-40777"/>
            <a:lumOff val="960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b="1" u="sng" kern="1200" dirty="0">
              <a:solidFill>
                <a:schemeClr val="tx1"/>
              </a:solidFill>
            </a:rPr>
            <a:t>Cláusula Décima Quinta</a:t>
          </a:r>
          <a:r>
            <a:rPr lang="es-ES" sz="2400" b="1" kern="1200" dirty="0">
              <a:solidFill>
                <a:schemeClr val="tx1"/>
              </a:solidFill>
            </a:rPr>
            <a:t>: </a:t>
          </a:r>
          <a:r>
            <a:rPr lang="es-ES_tradnl" sz="2400" b="1" kern="1200" dirty="0">
              <a:solidFill>
                <a:schemeClr val="tx1"/>
              </a:solidFill>
            </a:rPr>
            <a:t>Este contrato se modificará por permisos con o sin goce de salario, incapacidades, servicio social de especialistas, entre otras condiciones que interfieran con las fechas y los plazos establecidos en este contrato, se confeccionará una adenda </a:t>
          </a:r>
          <a:endParaRPr lang="es-CR" sz="2400" b="1" kern="1200" dirty="0">
            <a:solidFill>
              <a:schemeClr val="tx1"/>
            </a:solidFill>
          </a:endParaRPr>
        </a:p>
      </dsp:txBody>
      <dsp:txXfrm>
        <a:off x="6246803" y="358870"/>
        <a:ext cx="4153696" cy="363359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933267-503F-4A93-9BA4-3F773D1D7872}">
      <dsp:nvSpPr>
        <dsp:cNvPr id="0" name=""/>
        <dsp:cNvSpPr/>
      </dsp:nvSpPr>
      <dsp:spPr>
        <a:xfrm>
          <a:off x="818599" y="0"/>
          <a:ext cx="9277459" cy="4356552"/>
        </a:xfrm>
        <a:prstGeom prst="rightArrow">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9C9136-F601-4A45-965C-68C48345B16E}">
      <dsp:nvSpPr>
        <dsp:cNvPr id="0" name=""/>
        <dsp:cNvSpPr/>
      </dsp:nvSpPr>
      <dsp:spPr>
        <a:xfrm>
          <a:off x="1165" y="1306965"/>
          <a:ext cx="3315900" cy="17426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b="1" kern="1200" dirty="0"/>
            <a:t>2. Adenda por SSO.</a:t>
          </a:r>
          <a:endParaRPr lang="es-CR" sz="2400" b="1" kern="1200" dirty="0"/>
        </a:p>
      </dsp:txBody>
      <dsp:txXfrm>
        <a:off x="86233" y="1392033"/>
        <a:ext cx="3145764" cy="1572484"/>
      </dsp:txXfrm>
    </dsp:sp>
    <dsp:sp modelId="{4A94B3BB-3CC3-4D34-92DD-94DEF926BEA4}">
      <dsp:nvSpPr>
        <dsp:cNvPr id="0" name=""/>
        <dsp:cNvSpPr/>
      </dsp:nvSpPr>
      <dsp:spPr>
        <a:xfrm>
          <a:off x="3799378" y="1306965"/>
          <a:ext cx="3315900" cy="174262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b="1" kern="1200" dirty="0"/>
            <a:t>3. Adenda por Estancia Formativa.</a:t>
          </a:r>
          <a:endParaRPr lang="es-CR" sz="2400" b="1" kern="1200" dirty="0"/>
        </a:p>
      </dsp:txBody>
      <dsp:txXfrm>
        <a:off x="3884446" y="1392033"/>
        <a:ext cx="3145764" cy="1572484"/>
      </dsp:txXfrm>
    </dsp:sp>
    <dsp:sp modelId="{237618E2-05EC-41EA-80D8-BD7FDB720897}">
      <dsp:nvSpPr>
        <dsp:cNvPr id="0" name=""/>
        <dsp:cNvSpPr/>
      </dsp:nvSpPr>
      <dsp:spPr>
        <a:xfrm>
          <a:off x="7597591" y="1306965"/>
          <a:ext cx="3315900" cy="174262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b="1" kern="1200" dirty="0"/>
            <a:t>3. Adenda por Prorroga por suspensión de plaza (PCGS, PSGS, Incapacidades, Licencias).</a:t>
          </a:r>
          <a:endParaRPr lang="es-CR" sz="2400" b="1" kern="1200" dirty="0"/>
        </a:p>
      </dsp:txBody>
      <dsp:txXfrm>
        <a:off x="7682659" y="1392033"/>
        <a:ext cx="3145764" cy="1572484"/>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88EC2E-E253-439D-9EB6-FBA3AE1FC3DE}"/>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R"/>
          </a:p>
        </p:txBody>
      </p:sp>
      <p:sp>
        <p:nvSpPr>
          <p:cNvPr id="3" name="Subtítulo 2">
            <a:extLst>
              <a:ext uri="{FF2B5EF4-FFF2-40B4-BE49-F238E27FC236}">
                <a16:creationId xmlns:a16="http://schemas.microsoft.com/office/drawing/2014/main" id="{F644943A-320D-41AD-AC31-F72D9D8C97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R"/>
          </a:p>
        </p:txBody>
      </p:sp>
      <p:sp>
        <p:nvSpPr>
          <p:cNvPr id="4" name="Marcador de fecha 3">
            <a:extLst>
              <a:ext uri="{FF2B5EF4-FFF2-40B4-BE49-F238E27FC236}">
                <a16:creationId xmlns:a16="http://schemas.microsoft.com/office/drawing/2014/main" id="{CA7D24FD-CC36-4CA1-BD51-01CBF7856BEE}"/>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5" name="Marcador de pie de página 4">
            <a:extLst>
              <a:ext uri="{FF2B5EF4-FFF2-40B4-BE49-F238E27FC236}">
                <a16:creationId xmlns:a16="http://schemas.microsoft.com/office/drawing/2014/main" id="{5EC82F77-A991-4DC2-8C59-F33294ABB37A}"/>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F134901D-0E26-458E-91D3-A4F1BFEABC99}"/>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1016531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FE7217-87F7-4834-A4FC-CF16687B2DDD}"/>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4C0BFEF6-1081-4636-B56C-C02A0F9CAA50}"/>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218695B2-BFC2-49D2-A15D-E3EDE9836DD6}"/>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5" name="Marcador de pie de página 4">
            <a:extLst>
              <a:ext uri="{FF2B5EF4-FFF2-40B4-BE49-F238E27FC236}">
                <a16:creationId xmlns:a16="http://schemas.microsoft.com/office/drawing/2014/main" id="{9EAB11E6-2CB9-4979-AC79-EE94304D835A}"/>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AFE0F584-5C79-48F2-A30E-A76E8B160B9B}"/>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2614803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0982982-1892-4214-81A5-89B1ABF6DEA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R"/>
          </a:p>
        </p:txBody>
      </p:sp>
      <p:sp>
        <p:nvSpPr>
          <p:cNvPr id="3" name="Marcador de texto vertical 2">
            <a:extLst>
              <a:ext uri="{FF2B5EF4-FFF2-40B4-BE49-F238E27FC236}">
                <a16:creationId xmlns:a16="http://schemas.microsoft.com/office/drawing/2014/main" id="{142D0B55-2B96-4277-8367-56C0419864AC}"/>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28924057-863A-4B2B-8AD2-EA1B2B12F726}"/>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5" name="Marcador de pie de página 4">
            <a:extLst>
              <a:ext uri="{FF2B5EF4-FFF2-40B4-BE49-F238E27FC236}">
                <a16:creationId xmlns:a16="http://schemas.microsoft.com/office/drawing/2014/main" id="{EB5B8E02-191A-47CA-976D-C9BFC4ED6468}"/>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A59249A8-D6E6-47C9-BB32-E7A7B52CB1DD}"/>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2001587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4F105B-7D35-4840-A742-378CB4B992F2}"/>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F6A5EF6B-9CFD-4AD3-AFA2-120F532262D2}"/>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94CCDADE-CE8E-445C-B4FD-A0E17BCAEA28}"/>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5" name="Marcador de pie de página 4">
            <a:extLst>
              <a:ext uri="{FF2B5EF4-FFF2-40B4-BE49-F238E27FC236}">
                <a16:creationId xmlns:a16="http://schemas.microsoft.com/office/drawing/2014/main" id="{8FD99895-EB7A-41F3-A4DD-9BC87CCB7A0E}"/>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428AB928-A6C8-4B70-8FED-1FC483A5B579}"/>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3680521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0B608E-A9F1-40F6-840B-C348A0FD00CA}"/>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A978789E-9EA7-42DC-B743-D687775DF3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D696401D-8076-4FDD-BC63-E8171DC1E1AE}"/>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5" name="Marcador de pie de página 4">
            <a:extLst>
              <a:ext uri="{FF2B5EF4-FFF2-40B4-BE49-F238E27FC236}">
                <a16:creationId xmlns:a16="http://schemas.microsoft.com/office/drawing/2014/main" id="{31A00550-5C54-4BE8-9D2A-2B72DB7F58CF}"/>
              </a:ext>
            </a:extLst>
          </p:cNvPr>
          <p:cNvSpPr>
            <a:spLocks noGrp="1"/>
          </p:cNvSpPr>
          <p:nvPr>
            <p:ph type="ftr" sz="quarter" idx="11"/>
          </p:nvPr>
        </p:nvSpPr>
        <p:spPr/>
        <p:txBody>
          <a:bodyPr/>
          <a:lstStyle/>
          <a:p>
            <a:endParaRPr lang="es-CR"/>
          </a:p>
        </p:txBody>
      </p:sp>
      <p:sp>
        <p:nvSpPr>
          <p:cNvPr id="6" name="Marcador de número de diapositiva 5">
            <a:extLst>
              <a:ext uri="{FF2B5EF4-FFF2-40B4-BE49-F238E27FC236}">
                <a16:creationId xmlns:a16="http://schemas.microsoft.com/office/drawing/2014/main" id="{94517B6D-FC92-4B95-9E0F-D804AA576B3F}"/>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717625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F33607-FBD4-40B6-B481-7AADED2211BA}"/>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3D5DA873-D9B6-454B-95FC-6C753C44B728}"/>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contenido 3">
            <a:extLst>
              <a:ext uri="{FF2B5EF4-FFF2-40B4-BE49-F238E27FC236}">
                <a16:creationId xmlns:a16="http://schemas.microsoft.com/office/drawing/2014/main" id="{CC7163CC-1E00-48C6-B756-EF8EA2CB276E}"/>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fecha 4">
            <a:extLst>
              <a:ext uri="{FF2B5EF4-FFF2-40B4-BE49-F238E27FC236}">
                <a16:creationId xmlns:a16="http://schemas.microsoft.com/office/drawing/2014/main" id="{55D0020C-15D8-4506-8404-03E69A32BE7E}"/>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6" name="Marcador de pie de página 5">
            <a:extLst>
              <a:ext uri="{FF2B5EF4-FFF2-40B4-BE49-F238E27FC236}">
                <a16:creationId xmlns:a16="http://schemas.microsoft.com/office/drawing/2014/main" id="{5B2DE922-B249-4FFF-9E1D-B15F8203A0C7}"/>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3E2E0A58-9E7C-4EB9-A224-36EF9720AAA5}"/>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3083618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0B5CB7-8377-4C00-AED2-E26364F42BC8}"/>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55120CB9-0255-43ED-B392-F24F418F8F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E8A0C0EB-E284-4E87-8B43-220C3A54DFF8}"/>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5" name="Marcador de texto 4">
            <a:extLst>
              <a:ext uri="{FF2B5EF4-FFF2-40B4-BE49-F238E27FC236}">
                <a16:creationId xmlns:a16="http://schemas.microsoft.com/office/drawing/2014/main" id="{60F427D6-F1C2-46E7-B398-C894056A4F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D4727942-A70D-4F92-B87C-948BC2AD7DBE}"/>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7" name="Marcador de fecha 6">
            <a:extLst>
              <a:ext uri="{FF2B5EF4-FFF2-40B4-BE49-F238E27FC236}">
                <a16:creationId xmlns:a16="http://schemas.microsoft.com/office/drawing/2014/main" id="{5F78AB0C-EC54-450A-8102-76D4D20E48A5}"/>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8" name="Marcador de pie de página 7">
            <a:extLst>
              <a:ext uri="{FF2B5EF4-FFF2-40B4-BE49-F238E27FC236}">
                <a16:creationId xmlns:a16="http://schemas.microsoft.com/office/drawing/2014/main" id="{26DA6D71-905E-42F2-95C9-5CB40F758589}"/>
              </a:ext>
            </a:extLst>
          </p:cNvPr>
          <p:cNvSpPr>
            <a:spLocks noGrp="1"/>
          </p:cNvSpPr>
          <p:nvPr>
            <p:ph type="ftr" sz="quarter" idx="11"/>
          </p:nvPr>
        </p:nvSpPr>
        <p:spPr/>
        <p:txBody>
          <a:bodyPr/>
          <a:lstStyle/>
          <a:p>
            <a:endParaRPr lang="es-CR"/>
          </a:p>
        </p:txBody>
      </p:sp>
      <p:sp>
        <p:nvSpPr>
          <p:cNvPr id="9" name="Marcador de número de diapositiva 8">
            <a:extLst>
              <a:ext uri="{FF2B5EF4-FFF2-40B4-BE49-F238E27FC236}">
                <a16:creationId xmlns:a16="http://schemas.microsoft.com/office/drawing/2014/main" id="{AC55BC04-D081-404A-93F5-1EA92E469698}"/>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4284893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57E8C81-0386-4A2F-BFF7-5E7DF6DE73CF}"/>
              </a:ext>
            </a:extLst>
          </p:cNvPr>
          <p:cNvSpPr>
            <a:spLocks noGrp="1"/>
          </p:cNvSpPr>
          <p:nvPr>
            <p:ph type="title"/>
          </p:nvPr>
        </p:nvSpPr>
        <p:spPr/>
        <p:txBody>
          <a:bodyPr/>
          <a:lstStyle/>
          <a:p>
            <a:r>
              <a:rPr lang="es-ES"/>
              <a:t>Haga clic para modificar el estilo de título del patrón</a:t>
            </a:r>
            <a:endParaRPr lang="es-CR"/>
          </a:p>
        </p:txBody>
      </p:sp>
      <p:sp>
        <p:nvSpPr>
          <p:cNvPr id="3" name="Marcador de fecha 2">
            <a:extLst>
              <a:ext uri="{FF2B5EF4-FFF2-40B4-BE49-F238E27FC236}">
                <a16:creationId xmlns:a16="http://schemas.microsoft.com/office/drawing/2014/main" id="{03A34336-3E38-4EB1-B5A9-BC2A07C5F53E}"/>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4" name="Marcador de pie de página 3">
            <a:extLst>
              <a:ext uri="{FF2B5EF4-FFF2-40B4-BE49-F238E27FC236}">
                <a16:creationId xmlns:a16="http://schemas.microsoft.com/office/drawing/2014/main" id="{3CF97EEE-3AEB-427A-B0D0-34B7BE7A1B64}"/>
              </a:ext>
            </a:extLst>
          </p:cNvPr>
          <p:cNvSpPr>
            <a:spLocks noGrp="1"/>
          </p:cNvSpPr>
          <p:nvPr>
            <p:ph type="ftr" sz="quarter" idx="11"/>
          </p:nvPr>
        </p:nvSpPr>
        <p:spPr/>
        <p:txBody>
          <a:bodyPr/>
          <a:lstStyle/>
          <a:p>
            <a:endParaRPr lang="es-CR"/>
          </a:p>
        </p:txBody>
      </p:sp>
      <p:sp>
        <p:nvSpPr>
          <p:cNvPr id="5" name="Marcador de número de diapositiva 4">
            <a:extLst>
              <a:ext uri="{FF2B5EF4-FFF2-40B4-BE49-F238E27FC236}">
                <a16:creationId xmlns:a16="http://schemas.microsoft.com/office/drawing/2014/main" id="{61C81C18-7DD8-40A2-A9EB-F6A84E345F1A}"/>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2602634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231B904-979E-40DB-9896-492D5E8C8AB2}"/>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3" name="Marcador de pie de página 2">
            <a:extLst>
              <a:ext uri="{FF2B5EF4-FFF2-40B4-BE49-F238E27FC236}">
                <a16:creationId xmlns:a16="http://schemas.microsoft.com/office/drawing/2014/main" id="{619F54C4-A5A6-4CA2-AB80-333F180BA094}"/>
              </a:ext>
            </a:extLst>
          </p:cNvPr>
          <p:cNvSpPr>
            <a:spLocks noGrp="1"/>
          </p:cNvSpPr>
          <p:nvPr>
            <p:ph type="ftr" sz="quarter" idx="11"/>
          </p:nvPr>
        </p:nvSpPr>
        <p:spPr/>
        <p:txBody>
          <a:bodyPr/>
          <a:lstStyle/>
          <a:p>
            <a:endParaRPr lang="es-CR"/>
          </a:p>
        </p:txBody>
      </p:sp>
      <p:sp>
        <p:nvSpPr>
          <p:cNvPr id="4" name="Marcador de número de diapositiva 3">
            <a:extLst>
              <a:ext uri="{FF2B5EF4-FFF2-40B4-BE49-F238E27FC236}">
                <a16:creationId xmlns:a16="http://schemas.microsoft.com/office/drawing/2014/main" id="{1A2DCD6D-8B78-4C43-862C-940D5ADB1CF8}"/>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1245812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4ADAE5-AF09-408A-A63A-E6631FD82D49}"/>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contenido 2">
            <a:extLst>
              <a:ext uri="{FF2B5EF4-FFF2-40B4-BE49-F238E27FC236}">
                <a16:creationId xmlns:a16="http://schemas.microsoft.com/office/drawing/2014/main" id="{FBB37D0B-C902-4B34-8E3E-D7A6823397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texto 3">
            <a:extLst>
              <a:ext uri="{FF2B5EF4-FFF2-40B4-BE49-F238E27FC236}">
                <a16:creationId xmlns:a16="http://schemas.microsoft.com/office/drawing/2014/main" id="{B789D8AF-49AC-466E-83F2-28E49846C4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4424A1E3-C8EF-4B67-B26A-454944756E29}"/>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6" name="Marcador de pie de página 5">
            <a:extLst>
              <a:ext uri="{FF2B5EF4-FFF2-40B4-BE49-F238E27FC236}">
                <a16:creationId xmlns:a16="http://schemas.microsoft.com/office/drawing/2014/main" id="{CD6CF0BA-E4F9-46C2-B95B-298C365CAC7B}"/>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0A526151-6CC1-4003-AA4A-5BF675121FCE}"/>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920910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17B49F-4EB5-4518-AE00-40B14ADE4FB5}"/>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R"/>
          </a:p>
        </p:txBody>
      </p:sp>
      <p:sp>
        <p:nvSpPr>
          <p:cNvPr id="3" name="Marcador de posición de imagen 2">
            <a:extLst>
              <a:ext uri="{FF2B5EF4-FFF2-40B4-BE49-F238E27FC236}">
                <a16:creationId xmlns:a16="http://schemas.microsoft.com/office/drawing/2014/main" id="{11CE3591-9EE8-4641-9CCE-F446F411FEA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R"/>
          </a:p>
        </p:txBody>
      </p:sp>
      <p:sp>
        <p:nvSpPr>
          <p:cNvPr id="4" name="Marcador de texto 3">
            <a:extLst>
              <a:ext uri="{FF2B5EF4-FFF2-40B4-BE49-F238E27FC236}">
                <a16:creationId xmlns:a16="http://schemas.microsoft.com/office/drawing/2014/main" id="{E101D6F9-A0EA-431C-A749-E19882E927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C8F4A8F5-1FFA-48C9-A1DE-F2EA678DD459}"/>
              </a:ext>
            </a:extLst>
          </p:cNvPr>
          <p:cNvSpPr>
            <a:spLocks noGrp="1"/>
          </p:cNvSpPr>
          <p:nvPr>
            <p:ph type="dt" sz="half" idx="10"/>
          </p:nvPr>
        </p:nvSpPr>
        <p:spPr/>
        <p:txBody>
          <a:bodyPr/>
          <a:lstStyle/>
          <a:p>
            <a:fld id="{B580B0EE-71C6-4243-870F-26BFD5C83713}" type="datetimeFigureOut">
              <a:rPr lang="es-CR" smtClean="0"/>
              <a:t>21/1/2020</a:t>
            </a:fld>
            <a:endParaRPr lang="es-CR"/>
          </a:p>
        </p:txBody>
      </p:sp>
      <p:sp>
        <p:nvSpPr>
          <p:cNvPr id="6" name="Marcador de pie de página 5">
            <a:extLst>
              <a:ext uri="{FF2B5EF4-FFF2-40B4-BE49-F238E27FC236}">
                <a16:creationId xmlns:a16="http://schemas.microsoft.com/office/drawing/2014/main" id="{A0707CBD-67A2-4EF0-BD10-173202CB4D95}"/>
              </a:ext>
            </a:extLst>
          </p:cNvPr>
          <p:cNvSpPr>
            <a:spLocks noGrp="1"/>
          </p:cNvSpPr>
          <p:nvPr>
            <p:ph type="ftr" sz="quarter" idx="11"/>
          </p:nvPr>
        </p:nvSpPr>
        <p:spPr/>
        <p:txBody>
          <a:bodyPr/>
          <a:lstStyle/>
          <a:p>
            <a:endParaRPr lang="es-CR"/>
          </a:p>
        </p:txBody>
      </p:sp>
      <p:sp>
        <p:nvSpPr>
          <p:cNvPr id="7" name="Marcador de número de diapositiva 6">
            <a:extLst>
              <a:ext uri="{FF2B5EF4-FFF2-40B4-BE49-F238E27FC236}">
                <a16:creationId xmlns:a16="http://schemas.microsoft.com/office/drawing/2014/main" id="{01FFADE2-AC6C-4F3D-8067-244A8A3E9A9E}"/>
              </a:ext>
            </a:extLst>
          </p:cNvPr>
          <p:cNvSpPr>
            <a:spLocks noGrp="1"/>
          </p:cNvSpPr>
          <p:nvPr>
            <p:ph type="sldNum" sz="quarter" idx="12"/>
          </p:nvPr>
        </p:nvSpPr>
        <p:spPr/>
        <p:txBody>
          <a:bodyPr/>
          <a:lstStyle/>
          <a:p>
            <a:fld id="{9ED5E39D-5549-463C-A635-22985507F767}" type="slidenum">
              <a:rPr lang="es-CR" smtClean="0"/>
              <a:t>‹Nº›</a:t>
            </a:fld>
            <a:endParaRPr lang="es-CR"/>
          </a:p>
        </p:txBody>
      </p:sp>
    </p:spTree>
    <p:extLst>
      <p:ext uri="{BB962C8B-B14F-4D97-AF65-F5344CB8AC3E}">
        <p14:creationId xmlns:p14="http://schemas.microsoft.com/office/powerpoint/2010/main" val="3218841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9A26F79-2DCF-48BC-A015-63A470E0B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R"/>
          </a:p>
        </p:txBody>
      </p:sp>
      <p:sp>
        <p:nvSpPr>
          <p:cNvPr id="3" name="Marcador de texto 2">
            <a:extLst>
              <a:ext uri="{FF2B5EF4-FFF2-40B4-BE49-F238E27FC236}">
                <a16:creationId xmlns:a16="http://schemas.microsoft.com/office/drawing/2014/main" id="{352F28B9-8065-4E44-B17D-F30B2CC68D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4" name="Marcador de fecha 3">
            <a:extLst>
              <a:ext uri="{FF2B5EF4-FFF2-40B4-BE49-F238E27FC236}">
                <a16:creationId xmlns:a16="http://schemas.microsoft.com/office/drawing/2014/main" id="{A30BA5AF-2348-4BE0-B75E-5AADF50A32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80B0EE-71C6-4243-870F-26BFD5C83713}" type="datetimeFigureOut">
              <a:rPr lang="es-CR" smtClean="0"/>
              <a:t>21/1/2020</a:t>
            </a:fld>
            <a:endParaRPr lang="es-CR"/>
          </a:p>
        </p:txBody>
      </p:sp>
      <p:sp>
        <p:nvSpPr>
          <p:cNvPr id="5" name="Marcador de pie de página 4">
            <a:extLst>
              <a:ext uri="{FF2B5EF4-FFF2-40B4-BE49-F238E27FC236}">
                <a16:creationId xmlns:a16="http://schemas.microsoft.com/office/drawing/2014/main" id="{A0BC2608-4EBA-4A0E-918A-1FE204F491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R"/>
          </a:p>
        </p:txBody>
      </p:sp>
      <p:sp>
        <p:nvSpPr>
          <p:cNvPr id="6" name="Marcador de número de diapositiva 5">
            <a:extLst>
              <a:ext uri="{FF2B5EF4-FFF2-40B4-BE49-F238E27FC236}">
                <a16:creationId xmlns:a16="http://schemas.microsoft.com/office/drawing/2014/main" id="{43F14253-148B-411A-A46B-8E87129696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D5E39D-5549-463C-A635-22985507F767}" type="slidenum">
              <a:rPr lang="es-CR" smtClean="0"/>
              <a:t>‹Nº›</a:t>
            </a:fld>
            <a:endParaRPr lang="es-CR"/>
          </a:p>
        </p:txBody>
      </p:sp>
    </p:spTree>
    <p:extLst>
      <p:ext uri="{BB962C8B-B14F-4D97-AF65-F5344CB8AC3E}">
        <p14:creationId xmlns:p14="http://schemas.microsoft.com/office/powerpoint/2010/main" val="190036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7" Type="http://schemas.openxmlformats.org/officeDocument/2006/relationships/image" Target="../media/image2.PNG"/><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2.PNG"/><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nmendozab@ccss.sa.cr" TargetMode="External"/><Relationship Id="rId2" Type="http://schemas.openxmlformats.org/officeDocument/2006/relationships/hyperlink" Target="mailto:jajimen@ccss.sa.cr"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 Id="rId9"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2.PN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PN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DCBED4-3242-4861-9AC4-49B3D651C114}"/>
              </a:ext>
            </a:extLst>
          </p:cNvPr>
          <p:cNvSpPr>
            <a:spLocks noGrp="1"/>
          </p:cNvSpPr>
          <p:nvPr>
            <p:ph type="ctrTitle"/>
          </p:nvPr>
        </p:nvSpPr>
        <p:spPr>
          <a:xfrm>
            <a:off x="1524000" y="1122362"/>
            <a:ext cx="9144000" cy="3411538"/>
          </a:xfrm>
        </p:spPr>
        <p:txBody>
          <a:bodyPr>
            <a:normAutofit fontScale="90000"/>
          </a:bodyPr>
          <a:lstStyle/>
          <a:p>
            <a:r>
              <a:rPr lang="es-ES" dirty="0"/>
              <a:t>INDUCCION PARA LA FORMACION DE ESPECIALIDADES Y RETRIBUCION SOCIAL</a:t>
            </a:r>
            <a:br>
              <a:rPr lang="es-ES" dirty="0"/>
            </a:br>
            <a:r>
              <a:rPr lang="es-ES" dirty="0"/>
              <a:t>CENDEISSS</a:t>
            </a:r>
            <a:endParaRPr lang="es-CR" dirty="0"/>
          </a:p>
        </p:txBody>
      </p:sp>
      <p:pic>
        <p:nvPicPr>
          <p:cNvPr id="2050" name="Picture 2" descr="Image result for cendeisss">
            <a:extLst>
              <a:ext uri="{FF2B5EF4-FFF2-40B4-BE49-F238E27FC236}">
                <a16:creationId xmlns:a16="http://schemas.microsoft.com/office/drawing/2014/main" id="{FEFA4706-2DF5-4D04-9B5B-966BF1E5BC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2262" y="4897436"/>
            <a:ext cx="6467475"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4183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CD269BC-6B0C-442B-95B0-970791396E22}"/>
              </a:ext>
            </a:extLst>
          </p:cNvPr>
          <p:cNvSpPr>
            <a:spLocks noGrp="1"/>
          </p:cNvSpPr>
          <p:nvPr>
            <p:ph idx="1"/>
          </p:nvPr>
        </p:nvSpPr>
        <p:spPr>
          <a:xfrm>
            <a:off x="695587" y="2040141"/>
            <a:ext cx="10515600" cy="4654550"/>
          </a:xfrm>
        </p:spPr>
        <p:txBody>
          <a:bodyPr>
            <a:noAutofit/>
          </a:bodyPr>
          <a:lstStyle/>
          <a:p>
            <a:pPr lvl="0" algn="just"/>
            <a:r>
              <a:rPr lang="es-ES" sz="2400" u="sng" dirty="0"/>
              <a:t>Cláusula Décima Segunda:</a:t>
            </a:r>
            <a:r>
              <a:rPr lang="es-ES" sz="2400" dirty="0"/>
              <a:t> Incumplimiento del contrato:</a:t>
            </a:r>
            <a:endParaRPr lang="es-ES_tradnl" sz="2000" dirty="0"/>
          </a:p>
          <a:p>
            <a:pPr marL="971550" lvl="1" indent="-514350" algn="just">
              <a:buFont typeface="+mj-lt"/>
              <a:buAutoNum type="alphaLcParenR"/>
            </a:pPr>
            <a:endParaRPr lang="es-ES_tradnl" sz="2000" dirty="0"/>
          </a:p>
          <a:p>
            <a:pPr marL="971550" lvl="1" indent="-514350" algn="just">
              <a:buFont typeface="+mj-lt"/>
              <a:buAutoNum type="alphaLcParenR"/>
            </a:pPr>
            <a:r>
              <a:rPr lang="es-ES_tradnl" sz="2000" dirty="0"/>
              <a:t>Incurrir en falta grave en el cumplimiento de las labores asistenciales o del régimen disciplinario, según lo establecido en la normativa interna de la CAJA</a:t>
            </a:r>
          </a:p>
          <a:p>
            <a:pPr marL="971550" lvl="1" indent="-514350" algn="just">
              <a:buFont typeface="+mj-lt"/>
              <a:buAutoNum type="alphaLcParenR"/>
            </a:pPr>
            <a:r>
              <a:rPr lang="es-ES_tradnl" sz="2000" dirty="0"/>
              <a:t>No presentarse al centro de trabajo definido por la CAJA, dentro de los quince días hábiles siguientes a la finalización de su residencia.</a:t>
            </a:r>
            <a:endParaRPr lang="es-CR" sz="2000" dirty="0"/>
          </a:p>
          <a:p>
            <a:pPr marL="971550" lvl="1" indent="-514350" algn="just">
              <a:buFont typeface="+mj-lt"/>
              <a:buAutoNum type="alphaLcParenR"/>
            </a:pPr>
            <a:r>
              <a:rPr lang="es-ES_tradnl" sz="2000" dirty="0"/>
              <a:t>El incumplimiento de cualquiera de las cláusulas del contrato.</a:t>
            </a:r>
            <a:endParaRPr lang="es-CR" sz="2000" dirty="0"/>
          </a:p>
          <a:p>
            <a:pPr marL="971550" lvl="1" indent="-514350" algn="just">
              <a:buFont typeface="+mj-lt"/>
              <a:buAutoNum type="alphaLcParenR"/>
            </a:pPr>
            <a:r>
              <a:rPr lang="es-ES_tradnl" sz="2000" dirty="0"/>
              <a:t>Incumplimiento de cualquiera de los deberes y obligaciones derivados del </a:t>
            </a:r>
            <a:r>
              <a:rPr lang="es-ES_tradnl" sz="2000" i="1" dirty="0"/>
              <a:t>Reglamento que Regula la Relación del Residente y su compromiso como especialista en ciencias de la salud con la Caja Costarricense de Seguro Social por medio del sistema estudios de posgrado de la Universidad de Costa Rica</a:t>
            </a:r>
            <a:r>
              <a:rPr lang="es-ES_tradnl" sz="2000" dirty="0"/>
              <a:t>,</a:t>
            </a:r>
            <a:r>
              <a:rPr lang="es-ES_tradnl" sz="2000" i="1" dirty="0"/>
              <a:t> Reglamento del Fondo de Garantía de Retribución Social de la Caja Costarricense de Seguro Social</a:t>
            </a:r>
            <a:r>
              <a:rPr lang="es-ES_tradnl" sz="2000" dirty="0"/>
              <a:t> y cualquier otra norma emitida por la CAJA referente al tema de residencias y retribución social.</a:t>
            </a:r>
            <a:endParaRPr lang="es-CR" sz="2000" dirty="0"/>
          </a:p>
          <a:p>
            <a:pPr algn="just"/>
            <a:endParaRPr lang="es-CR" sz="2400" dirty="0"/>
          </a:p>
        </p:txBody>
      </p:sp>
      <p:sp>
        <p:nvSpPr>
          <p:cNvPr id="4" name="Título 1">
            <a:extLst>
              <a:ext uri="{FF2B5EF4-FFF2-40B4-BE49-F238E27FC236}">
                <a16:creationId xmlns:a16="http://schemas.microsoft.com/office/drawing/2014/main" id="{71FACC6B-0189-4AA3-9C53-9B8F883A9097}"/>
              </a:ext>
            </a:extLst>
          </p:cNvPr>
          <p:cNvSpPr>
            <a:spLocks noGrp="1"/>
          </p:cNvSpPr>
          <p:nvPr>
            <p:ph type="title"/>
          </p:nvPr>
        </p:nvSpPr>
        <p:spPr>
          <a:xfrm>
            <a:off x="292100" y="377825"/>
            <a:ext cx="10515600" cy="1325563"/>
          </a:xfrm>
        </p:spPr>
        <p:txBody>
          <a:bodyPr>
            <a:noAutofit/>
          </a:bodyPr>
          <a:lstStyle/>
          <a:p>
            <a:pPr algn="just"/>
            <a:r>
              <a:rPr lang="es-ES_tradnl" sz="3600" b="1"/>
              <a:t>CONTRATO DE RETRIBUCIÓN SOCIAL BAJO EL SISTEMA DE RESIDENCIAS MÉDICAS DE LA CAJA COSTARRICENSE DE SEGURO SOCIAL</a:t>
            </a:r>
            <a:endParaRPr lang="es-CR" sz="3600" dirty="0"/>
          </a:p>
        </p:txBody>
      </p:sp>
      <p:pic>
        <p:nvPicPr>
          <p:cNvPr id="5" name="Marcador de contenido 7">
            <a:extLst>
              <a:ext uri="{FF2B5EF4-FFF2-40B4-BE49-F238E27FC236}">
                <a16:creationId xmlns:a16="http://schemas.microsoft.com/office/drawing/2014/main" id="{8EEBFFF7-7AF3-4BB9-AA04-918EF4526A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43181" y="163309"/>
            <a:ext cx="1355462" cy="1325563"/>
          </a:xfrm>
          <a:prstGeom prst="rect">
            <a:avLst/>
          </a:prstGeom>
        </p:spPr>
      </p:pic>
    </p:spTree>
    <p:extLst>
      <p:ext uri="{BB962C8B-B14F-4D97-AF65-F5344CB8AC3E}">
        <p14:creationId xmlns:p14="http://schemas.microsoft.com/office/powerpoint/2010/main" val="1769322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a:extLst>
              <a:ext uri="{FF2B5EF4-FFF2-40B4-BE49-F238E27FC236}">
                <a16:creationId xmlns:a16="http://schemas.microsoft.com/office/drawing/2014/main" id="{88A9584D-A70E-4B86-836A-BC6851C010F9}"/>
              </a:ext>
            </a:extLst>
          </p:cNvPr>
          <p:cNvGraphicFramePr>
            <a:graphicFrameLocks noGrp="1"/>
          </p:cNvGraphicFramePr>
          <p:nvPr>
            <p:ph idx="1"/>
            <p:extLst>
              <p:ext uri="{D42A27DB-BD31-4B8C-83A1-F6EECF244321}">
                <p14:modId xmlns:p14="http://schemas.microsoft.com/office/powerpoint/2010/main" val="1081542708"/>
              </p:ext>
            </p:extLst>
          </p:nvPr>
        </p:nvGraphicFramePr>
        <p:xfrm>
          <a:off x="838200" y="2141537"/>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ítulo 1">
            <a:extLst>
              <a:ext uri="{FF2B5EF4-FFF2-40B4-BE49-F238E27FC236}">
                <a16:creationId xmlns:a16="http://schemas.microsoft.com/office/drawing/2014/main" id="{A3407484-F86A-4B0B-BF42-FC15066834AD}"/>
              </a:ext>
            </a:extLst>
          </p:cNvPr>
          <p:cNvSpPr>
            <a:spLocks noGrp="1"/>
          </p:cNvSpPr>
          <p:nvPr>
            <p:ph type="title"/>
          </p:nvPr>
        </p:nvSpPr>
        <p:spPr>
          <a:xfrm>
            <a:off x="452306" y="365124"/>
            <a:ext cx="10515600" cy="1325563"/>
          </a:xfrm>
        </p:spPr>
        <p:txBody>
          <a:bodyPr>
            <a:noAutofit/>
          </a:bodyPr>
          <a:lstStyle/>
          <a:p>
            <a:r>
              <a:rPr lang="es-ES_tradnl" sz="3600" b="1" dirty="0"/>
              <a:t>CONTRATO DE RETRIBUCIÓN SOCIAL BAJO EL SISTEMA DE RESIDENCIAS MÉDICAS DE LA CAJA COSTARRICENSE DE SEGURO SOCIAL</a:t>
            </a:r>
            <a:endParaRPr lang="es-CR" sz="3600" dirty="0"/>
          </a:p>
        </p:txBody>
      </p:sp>
      <p:pic>
        <p:nvPicPr>
          <p:cNvPr id="5" name="Marcador de contenido 7">
            <a:extLst>
              <a:ext uri="{FF2B5EF4-FFF2-40B4-BE49-F238E27FC236}">
                <a16:creationId xmlns:a16="http://schemas.microsoft.com/office/drawing/2014/main" id="{2D3D155C-8B6A-4FEB-8596-F65B921CE54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676069" y="263379"/>
            <a:ext cx="1355462" cy="1325563"/>
          </a:xfrm>
          <a:prstGeom prst="rect">
            <a:avLst/>
          </a:prstGeom>
        </p:spPr>
      </p:pic>
    </p:spTree>
    <p:extLst>
      <p:ext uri="{BB962C8B-B14F-4D97-AF65-F5344CB8AC3E}">
        <p14:creationId xmlns:p14="http://schemas.microsoft.com/office/powerpoint/2010/main" val="3186058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a:extLst>
              <a:ext uri="{FF2B5EF4-FFF2-40B4-BE49-F238E27FC236}">
                <a16:creationId xmlns:a16="http://schemas.microsoft.com/office/drawing/2014/main" id="{2E383169-AE5B-4E39-AC41-B4A9DF6CFE05}"/>
              </a:ext>
            </a:extLst>
          </p:cNvPr>
          <p:cNvGraphicFramePr>
            <a:graphicFrameLocks noGrp="1"/>
          </p:cNvGraphicFramePr>
          <p:nvPr>
            <p:ph idx="1"/>
            <p:extLst>
              <p:ext uri="{D42A27DB-BD31-4B8C-83A1-F6EECF244321}">
                <p14:modId xmlns:p14="http://schemas.microsoft.com/office/powerpoint/2010/main" val="398438791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ítulo 1">
            <a:extLst>
              <a:ext uri="{FF2B5EF4-FFF2-40B4-BE49-F238E27FC236}">
                <a16:creationId xmlns:a16="http://schemas.microsoft.com/office/drawing/2014/main" id="{9E3FA865-C773-442B-AF2B-A8CC415B6B76}"/>
              </a:ext>
            </a:extLst>
          </p:cNvPr>
          <p:cNvSpPr>
            <a:spLocks noGrp="1"/>
          </p:cNvSpPr>
          <p:nvPr>
            <p:ph type="title"/>
          </p:nvPr>
        </p:nvSpPr>
        <p:spPr>
          <a:xfrm>
            <a:off x="284526" y="214123"/>
            <a:ext cx="10515600" cy="1325563"/>
          </a:xfrm>
        </p:spPr>
        <p:txBody>
          <a:bodyPr>
            <a:noAutofit/>
          </a:bodyPr>
          <a:lstStyle/>
          <a:p>
            <a:r>
              <a:rPr lang="es-ES_tradnl" sz="3600" b="1" dirty="0"/>
              <a:t>CONTRATO DE RETRIBUCIÓN SOCIAL BAJO EL SISTEMA DE RESIDENCIAS MÉDICAS DE LA CAJA COSTARRICENSE DE SEGURO SOCIAL</a:t>
            </a:r>
            <a:endParaRPr lang="es-CR" sz="3600" dirty="0"/>
          </a:p>
        </p:txBody>
      </p:sp>
      <p:pic>
        <p:nvPicPr>
          <p:cNvPr id="6" name="Marcador de contenido 7">
            <a:extLst>
              <a:ext uri="{FF2B5EF4-FFF2-40B4-BE49-F238E27FC236}">
                <a16:creationId xmlns:a16="http://schemas.microsoft.com/office/drawing/2014/main" id="{0D1E1F11-BBBE-4D7C-9560-6408121AB77F}"/>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676069" y="214123"/>
            <a:ext cx="1355462" cy="1325563"/>
          </a:xfrm>
          <a:prstGeom prst="rect">
            <a:avLst/>
          </a:prstGeom>
        </p:spPr>
      </p:pic>
    </p:spTree>
    <p:extLst>
      <p:ext uri="{BB962C8B-B14F-4D97-AF65-F5344CB8AC3E}">
        <p14:creationId xmlns:p14="http://schemas.microsoft.com/office/powerpoint/2010/main" val="23463138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777831-62F3-4236-88A1-000237A27314}"/>
              </a:ext>
            </a:extLst>
          </p:cNvPr>
          <p:cNvSpPr>
            <a:spLocks noGrp="1"/>
          </p:cNvSpPr>
          <p:nvPr>
            <p:ph type="title"/>
          </p:nvPr>
        </p:nvSpPr>
        <p:spPr/>
        <p:txBody>
          <a:bodyPr/>
          <a:lstStyle/>
          <a:p>
            <a:r>
              <a:rPr lang="es-ES" b="1" dirty="0"/>
              <a:t>PERMISOS COMO RESIDENTES</a:t>
            </a:r>
            <a:endParaRPr lang="es-CR" b="1" dirty="0"/>
          </a:p>
        </p:txBody>
      </p:sp>
      <p:sp>
        <p:nvSpPr>
          <p:cNvPr id="3" name="Marcador de contenido 2">
            <a:extLst>
              <a:ext uri="{FF2B5EF4-FFF2-40B4-BE49-F238E27FC236}">
                <a16:creationId xmlns:a16="http://schemas.microsoft.com/office/drawing/2014/main" id="{4223BE04-300C-48DF-9895-EE9FC7F6CFBB}"/>
              </a:ext>
            </a:extLst>
          </p:cNvPr>
          <p:cNvSpPr>
            <a:spLocks noGrp="1"/>
          </p:cNvSpPr>
          <p:nvPr>
            <p:ph idx="1"/>
          </p:nvPr>
        </p:nvSpPr>
        <p:spPr/>
        <p:txBody>
          <a:bodyPr/>
          <a:lstStyle/>
          <a:p>
            <a:pPr algn="just"/>
            <a:r>
              <a:rPr lang="es-ES" dirty="0"/>
              <a:t>1. Aval de la Jefatura directa si es un PCGS menor a 30 días.</a:t>
            </a:r>
          </a:p>
          <a:p>
            <a:pPr algn="just"/>
            <a:endParaRPr lang="es-ES" dirty="0"/>
          </a:p>
          <a:p>
            <a:pPr algn="just"/>
            <a:r>
              <a:rPr lang="es-ES" dirty="0"/>
              <a:t>2. Si es para realizar una rotación por más de 30 días se debe enviar la documentación completa al Consejo Asesor, si se aprueba por el Consejo, usualmente se solicita 29 días con PCGS, y el resto de la rotación con vacaciones del residente.</a:t>
            </a:r>
            <a:endParaRPr lang="es-CR" dirty="0"/>
          </a:p>
        </p:txBody>
      </p:sp>
      <p:pic>
        <p:nvPicPr>
          <p:cNvPr id="4" name="Marcador de contenido 7">
            <a:extLst>
              <a:ext uri="{FF2B5EF4-FFF2-40B4-BE49-F238E27FC236}">
                <a16:creationId xmlns:a16="http://schemas.microsoft.com/office/drawing/2014/main" id="{112F6918-93AA-47EF-97E5-B8A435B218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47730" y="365124"/>
            <a:ext cx="1355462" cy="1325563"/>
          </a:xfrm>
          <a:prstGeom prst="rect">
            <a:avLst/>
          </a:prstGeom>
        </p:spPr>
      </p:pic>
    </p:spTree>
    <p:extLst>
      <p:ext uri="{BB962C8B-B14F-4D97-AF65-F5344CB8AC3E}">
        <p14:creationId xmlns:p14="http://schemas.microsoft.com/office/powerpoint/2010/main" val="2351497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F78FDA-C175-49EC-8F61-BB875BEB2C94}"/>
              </a:ext>
            </a:extLst>
          </p:cNvPr>
          <p:cNvSpPr>
            <a:spLocks noGrp="1"/>
          </p:cNvSpPr>
          <p:nvPr>
            <p:ph type="title"/>
          </p:nvPr>
        </p:nvSpPr>
        <p:spPr/>
        <p:txBody>
          <a:bodyPr/>
          <a:lstStyle/>
          <a:p>
            <a:r>
              <a:rPr lang="es-ES" b="1" dirty="0"/>
              <a:t>SERVICIO SOCIAL OBLIGATORIO </a:t>
            </a:r>
            <a:endParaRPr lang="es-CR" b="1" dirty="0"/>
          </a:p>
        </p:txBody>
      </p:sp>
      <p:sp>
        <p:nvSpPr>
          <p:cNvPr id="3" name="Marcador de contenido 2">
            <a:extLst>
              <a:ext uri="{FF2B5EF4-FFF2-40B4-BE49-F238E27FC236}">
                <a16:creationId xmlns:a16="http://schemas.microsoft.com/office/drawing/2014/main" id="{1EF047C0-322B-4D62-9966-AADC469C737B}"/>
              </a:ext>
            </a:extLst>
          </p:cNvPr>
          <p:cNvSpPr>
            <a:spLocks noGrp="1"/>
          </p:cNvSpPr>
          <p:nvPr>
            <p:ph idx="1"/>
          </p:nvPr>
        </p:nvSpPr>
        <p:spPr>
          <a:xfrm>
            <a:off x="838200" y="1787525"/>
            <a:ext cx="10515600" cy="4351338"/>
          </a:xfrm>
        </p:spPr>
        <p:txBody>
          <a:bodyPr>
            <a:normAutofit/>
          </a:bodyPr>
          <a:lstStyle/>
          <a:p>
            <a:pPr algn="just"/>
            <a:r>
              <a:rPr lang="es-ES" dirty="0"/>
              <a:t>13 enero 2015 la Ley No 9272 ¨Reforma a la Ley No. 7559 Servicio Social Obligatorio para Profesionales en Ciencias de la Salud¨.</a:t>
            </a:r>
          </a:p>
          <a:p>
            <a:pPr algn="just"/>
            <a:endParaRPr lang="es-ES" dirty="0"/>
          </a:p>
          <a:p>
            <a:pPr algn="just"/>
            <a:r>
              <a:rPr lang="es-ES" dirty="0"/>
              <a:t>¨para que su especialidad sea reconocida por parte de los colegios profesionales¨, es decir, que sin dicho servicio social no podrán realizar tramites de incorporación y no podrán por ende laborar como especialista o subespecialista incluso en la Caja, dado que se trata de requisitos legales que deben ser satisfechos previamente.</a:t>
            </a:r>
            <a:endParaRPr lang="es-CR" dirty="0"/>
          </a:p>
        </p:txBody>
      </p:sp>
      <p:pic>
        <p:nvPicPr>
          <p:cNvPr id="4" name="Marcador de contenido 7">
            <a:extLst>
              <a:ext uri="{FF2B5EF4-FFF2-40B4-BE49-F238E27FC236}">
                <a16:creationId xmlns:a16="http://schemas.microsoft.com/office/drawing/2014/main" id="{B33FCE8E-678C-40F9-B771-431C7995AA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97396" y="365124"/>
            <a:ext cx="1355462" cy="1325563"/>
          </a:xfrm>
          <a:prstGeom prst="rect">
            <a:avLst/>
          </a:prstGeom>
        </p:spPr>
      </p:pic>
    </p:spTree>
    <p:extLst>
      <p:ext uri="{BB962C8B-B14F-4D97-AF65-F5344CB8AC3E}">
        <p14:creationId xmlns:p14="http://schemas.microsoft.com/office/powerpoint/2010/main" val="37924056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E59C62-26D0-4C63-BDD2-A76E474FF35F}"/>
              </a:ext>
            </a:extLst>
          </p:cNvPr>
          <p:cNvSpPr>
            <a:spLocks noGrp="1"/>
          </p:cNvSpPr>
          <p:nvPr>
            <p:ph type="ctrTitle"/>
          </p:nvPr>
        </p:nvSpPr>
        <p:spPr/>
        <p:txBody>
          <a:bodyPr/>
          <a:lstStyle/>
          <a:p>
            <a:r>
              <a:rPr lang="es-ES" b="1" dirty="0"/>
              <a:t>CUMPLIMIENTO COMO ESPECIALISTA</a:t>
            </a:r>
            <a:endParaRPr lang="es-CR" b="1" dirty="0"/>
          </a:p>
        </p:txBody>
      </p:sp>
      <p:pic>
        <p:nvPicPr>
          <p:cNvPr id="1026" name="Picture 2" descr="Related image">
            <a:extLst>
              <a:ext uri="{FF2B5EF4-FFF2-40B4-BE49-F238E27FC236}">
                <a16:creationId xmlns:a16="http://schemas.microsoft.com/office/drawing/2014/main" id="{B50B0DF1-F140-4144-AC4D-8182E55613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1014" y="3876434"/>
            <a:ext cx="5029971" cy="25149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2368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E50ABD-E4F2-4AA1-90A1-887ABB431002}"/>
              </a:ext>
            </a:extLst>
          </p:cNvPr>
          <p:cNvSpPr>
            <a:spLocks noGrp="1"/>
          </p:cNvSpPr>
          <p:nvPr>
            <p:ph type="title"/>
          </p:nvPr>
        </p:nvSpPr>
        <p:spPr>
          <a:xfrm>
            <a:off x="838200" y="230186"/>
            <a:ext cx="10515600" cy="1325563"/>
          </a:xfrm>
        </p:spPr>
        <p:txBody>
          <a:bodyPr/>
          <a:lstStyle/>
          <a:p>
            <a:pPr algn="ctr"/>
            <a:r>
              <a:rPr lang="es-ES" b="1" dirty="0"/>
              <a:t>ADENDAS</a:t>
            </a:r>
            <a:endParaRPr lang="es-CR" b="1" dirty="0"/>
          </a:p>
        </p:txBody>
      </p:sp>
      <p:sp>
        <p:nvSpPr>
          <p:cNvPr id="3" name="Marcador de contenido 2">
            <a:extLst>
              <a:ext uri="{FF2B5EF4-FFF2-40B4-BE49-F238E27FC236}">
                <a16:creationId xmlns:a16="http://schemas.microsoft.com/office/drawing/2014/main" id="{4D69A67E-4D82-4EA1-81E7-44B8F3BBB24A}"/>
              </a:ext>
            </a:extLst>
          </p:cNvPr>
          <p:cNvSpPr>
            <a:spLocks noGrp="1"/>
          </p:cNvSpPr>
          <p:nvPr>
            <p:ph idx="1"/>
          </p:nvPr>
        </p:nvSpPr>
        <p:spPr>
          <a:xfrm>
            <a:off x="838200" y="1825625"/>
            <a:ext cx="10515600" cy="4351338"/>
          </a:xfrm>
        </p:spPr>
        <p:txBody>
          <a:bodyPr/>
          <a:lstStyle/>
          <a:p>
            <a:pPr algn="just"/>
            <a:r>
              <a:rPr lang="es-ES" dirty="0"/>
              <a:t>1. </a:t>
            </a:r>
            <a:r>
              <a:rPr lang="es-ES" u="sng" dirty="0"/>
              <a:t>Adenda al Contrato de Retribución Social ¨Aceptación para laboral como especialista en la CCSS.</a:t>
            </a:r>
          </a:p>
          <a:p>
            <a:pPr marL="0" indent="0" algn="just">
              <a:buNone/>
            </a:pPr>
            <a:endParaRPr lang="es-ES" u="sng" dirty="0"/>
          </a:p>
          <a:p>
            <a:pPr algn="just"/>
            <a:r>
              <a:rPr lang="es-ES" dirty="0"/>
              <a:t>Debe contar con los permisos para ejercer como profesional especialista emitido por el CMC de Costa Rica.</a:t>
            </a:r>
          </a:p>
          <a:p>
            <a:pPr algn="just"/>
            <a:r>
              <a:rPr lang="es-ES" dirty="0"/>
              <a:t>Indica el centro de salud donde va a laborar por el periodo de cumplimiento en horario rotativo.</a:t>
            </a:r>
          </a:p>
          <a:p>
            <a:pPr algn="just"/>
            <a:r>
              <a:rPr lang="es-ES" dirty="0"/>
              <a:t>El especialista manifiesta conocer las disposiciones en el Reglamento de residentes.</a:t>
            </a:r>
            <a:endParaRPr lang="es-CR" dirty="0"/>
          </a:p>
        </p:txBody>
      </p:sp>
      <p:pic>
        <p:nvPicPr>
          <p:cNvPr id="7" name="Marcador de contenido 7">
            <a:extLst>
              <a:ext uri="{FF2B5EF4-FFF2-40B4-BE49-F238E27FC236}">
                <a16:creationId xmlns:a16="http://schemas.microsoft.com/office/drawing/2014/main" id="{88AAECD7-5418-4703-9F79-98DCA413D8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97396" y="365124"/>
            <a:ext cx="1355462" cy="1325563"/>
          </a:xfrm>
          <a:prstGeom prst="rect">
            <a:avLst/>
          </a:prstGeom>
        </p:spPr>
      </p:pic>
    </p:spTree>
    <p:extLst>
      <p:ext uri="{BB962C8B-B14F-4D97-AF65-F5344CB8AC3E}">
        <p14:creationId xmlns:p14="http://schemas.microsoft.com/office/powerpoint/2010/main" val="13292501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CD81E0-263D-496B-8CF9-51E3A144D813}"/>
              </a:ext>
            </a:extLst>
          </p:cNvPr>
          <p:cNvSpPr>
            <a:spLocks noGrp="1"/>
          </p:cNvSpPr>
          <p:nvPr>
            <p:ph type="title"/>
          </p:nvPr>
        </p:nvSpPr>
        <p:spPr/>
        <p:txBody>
          <a:bodyPr/>
          <a:lstStyle/>
          <a:p>
            <a:pPr algn="ctr"/>
            <a:r>
              <a:rPr lang="es-ES" b="1" dirty="0"/>
              <a:t>ADENDAS</a:t>
            </a:r>
            <a:endParaRPr lang="es-CR" b="1" dirty="0"/>
          </a:p>
        </p:txBody>
      </p:sp>
      <p:graphicFrame>
        <p:nvGraphicFramePr>
          <p:cNvPr id="4" name="Marcador de contenido 3">
            <a:extLst>
              <a:ext uri="{FF2B5EF4-FFF2-40B4-BE49-F238E27FC236}">
                <a16:creationId xmlns:a16="http://schemas.microsoft.com/office/drawing/2014/main" id="{A90EF30E-9549-4171-89EF-4F25F4203873}"/>
              </a:ext>
            </a:extLst>
          </p:cNvPr>
          <p:cNvGraphicFramePr>
            <a:graphicFrameLocks noGrp="1"/>
          </p:cNvGraphicFramePr>
          <p:nvPr>
            <p:ph idx="1"/>
            <p:extLst>
              <p:ext uri="{D42A27DB-BD31-4B8C-83A1-F6EECF244321}">
                <p14:modId xmlns:p14="http://schemas.microsoft.com/office/powerpoint/2010/main" val="2735555279"/>
              </p:ext>
            </p:extLst>
          </p:nvPr>
        </p:nvGraphicFramePr>
        <p:xfrm>
          <a:off x="838200" y="1820411"/>
          <a:ext cx="10914658" cy="4356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Marcador de contenido 7">
            <a:extLst>
              <a:ext uri="{FF2B5EF4-FFF2-40B4-BE49-F238E27FC236}">
                <a16:creationId xmlns:a16="http://schemas.microsoft.com/office/drawing/2014/main" id="{9AD4F0E5-959C-4DD2-92E7-6A49D572746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97396" y="365124"/>
            <a:ext cx="1355462" cy="1325563"/>
          </a:xfrm>
          <a:prstGeom prst="rect">
            <a:avLst/>
          </a:prstGeom>
        </p:spPr>
      </p:pic>
    </p:spTree>
    <p:extLst>
      <p:ext uri="{BB962C8B-B14F-4D97-AF65-F5344CB8AC3E}">
        <p14:creationId xmlns:p14="http://schemas.microsoft.com/office/powerpoint/2010/main" val="22259561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23C4CF-2799-495B-866B-FD0631F22324}"/>
              </a:ext>
            </a:extLst>
          </p:cNvPr>
          <p:cNvSpPr>
            <a:spLocks noGrp="1"/>
          </p:cNvSpPr>
          <p:nvPr>
            <p:ph type="title"/>
          </p:nvPr>
        </p:nvSpPr>
        <p:spPr>
          <a:xfrm>
            <a:off x="282388" y="298013"/>
            <a:ext cx="10515600" cy="1325563"/>
          </a:xfrm>
        </p:spPr>
        <p:txBody>
          <a:bodyPr/>
          <a:lstStyle/>
          <a:p>
            <a:pPr algn="just"/>
            <a:r>
              <a:rPr lang="es-ES" b="1" dirty="0"/>
              <a:t>COMISION TECNICA PARA EL ANALISIS Y ASIGNACION DE ESPECIALISTAS</a:t>
            </a:r>
            <a:endParaRPr lang="es-CR" b="1" dirty="0"/>
          </a:p>
        </p:txBody>
      </p:sp>
      <p:sp>
        <p:nvSpPr>
          <p:cNvPr id="3" name="Marcador de contenido 2">
            <a:extLst>
              <a:ext uri="{FF2B5EF4-FFF2-40B4-BE49-F238E27FC236}">
                <a16:creationId xmlns:a16="http://schemas.microsoft.com/office/drawing/2014/main" id="{B79FB94A-61DB-429F-971C-A20EF9868115}"/>
              </a:ext>
            </a:extLst>
          </p:cNvPr>
          <p:cNvSpPr>
            <a:spLocks noGrp="1"/>
          </p:cNvSpPr>
          <p:nvPr>
            <p:ph idx="1"/>
          </p:nvPr>
        </p:nvSpPr>
        <p:spPr/>
        <p:txBody>
          <a:bodyPr/>
          <a:lstStyle/>
          <a:p>
            <a:pPr algn="just"/>
            <a:endParaRPr lang="es-ES" dirty="0"/>
          </a:p>
          <a:p>
            <a:pPr algn="just"/>
            <a:endParaRPr lang="es-ES" dirty="0"/>
          </a:p>
          <a:p>
            <a:pPr algn="just"/>
            <a:endParaRPr lang="es-ES" dirty="0"/>
          </a:p>
          <a:p>
            <a:pPr algn="just"/>
            <a:r>
              <a:rPr lang="es-ES" dirty="0"/>
              <a:t>07 de Setiembre del 2018, el Gerente General Dr. Roberto Cervantes Barrantes, solicita conformar un equipo técnico para analizar todo caso relacionado con especialistas.</a:t>
            </a:r>
          </a:p>
          <a:p>
            <a:pPr algn="just"/>
            <a:endParaRPr lang="es-ES" dirty="0"/>
          </a:p>
          <a:p>
            <a:pPr algn="just"/>
            <a:endParaRPr lang="es-CR" dirty="0"/>
          </a:p>
        </p:txBody>
      </p:sp>
      <p:pic>
        <p:nvPicPr>
          <p:cNvPr id="4" name="Marcador de contenido 7">
            <a:extLst>
              <a:ext uri="{FF2B5EF4-FFF2-40B4-BE49-F238E27FC236}">
                <a16:creationId xmlns:a16="http://schemas.microsoft.com/office/drawing/2014/main" id="{B7E8CA68-98AF-40F3-B058-E62E331618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6069" y="298013"/>
            <a:ext cx="1355462" cy="1325563"/>
          </a:xfrm>
          <a:prstGeom prst="rect">
            <a:avLst/>
          </a:prstGeom>
        </p:spPr>
      </p:pic>
      <p:pic>
        <p:nvPicPr>
          <p:cNvPr id="3074" name="Picture 2" descr="Image result for comision">
            <a:extLst>
              <a:ext uri="{FF2B5EF4-FFF2-40B4-BE49-F238E27FC236}">
                <a16:creationId xmlns:a16="http://schemas.microsoft.com/office/drawing/2014/main" id="{CABF98B7-36E9-4A4B-A7D3-A60BC76C6D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73819" y="4242725"/>
            <a:ext cx="4033404" cy="24872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730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713AEC-D606-4242-A53B-E5FC81BA6F1F}"/>
              </a:ext>
            </a:extLst>
          </p:cNvPr>
          <p:cNvSpPr>
            <a:spLocks noGrp="1"/>
          </p:cNvSpPr>
          <p:nvPr>
            <p:ph type="title"/>
          </p:nvPr>
        </p:nvSpPr>
        <p:spPr>
          <a:xfrm>
            <a:off x="242581" y="230186"/>
            <a:ext cx="10515600" cy="1325563"/>
          </a:xfrm>
        </p:spPr>
        <p:txBody>
          <a:bodyPr>
            <a:normAutofit/>
          </a:bodyPr>
          <a:lstStyle/>
          <a:p>
            <a:pPr algn="just"/>
            <a:r>
              <a:rPr lang="es-CR" sz="4000" b="1" dirty="0"/>
              <a:t>REQUISITOS DE SOLICITUD DE PRORROGA POR ESTANCIA FORMATIVA O SUBESPECIALIDAD</a:t>
            </a:r>
          </a:p>
        </p:txBody>
      </p:sp>
      <p:sp>
        <p:nvSpPr>
          <p:cNvPr id="3" name="Marcador de contenido 2">
            <a:extLst>
              <a:ext uri="{FF2B5EF4-FFF2-40B4-BE49-F238E27FC236}">
                <a16:creationId xmlns:a16="http://schemas.microsoft.com/office/drawing/2014/main" id="{666495FA-50C0-4645-8992-62B72460D5DA}"/>
              </a:ext>
            </a:extLst>
          </p:cNvPr>
          <p:cNvSpPr>
            <a:spLocks noGrp="1"/>
          </p:cNvSpPr>
          <p:nvPr>
            <p:ph idx="1"/>
          </p:nvPr>
        </p:nvSpPr>
        <p:spPr/>
        <p:txBody>
          <a:bodyPr>
            <a:normAutofit fontScale="77500" lnSpcReduction="20000"/>
          </a:bodyPr>
          <a:lstStyle/>
          <a:p>
            <a:pPr marL="514350" lvl="0" indent="-514350" algn="just">
              <a:buFont typeface="+mj-lt"/>
              <a:buAutoNum type="arabicPeriod"/>
            </a:pPr>
            <a:r>
              <a:rPr lang="es-CR" dirty="0"/>
              <a:t>Oficio personal solicitando la prórroga en el cual debe indicar si es un Permiso con Goce o Permiso sin Goce de salario.</a:t>
            </a:r>
          </a:p>
          <a:p>
            <a:pPr marL="514350" lvl="0" indent="-514350" algn="just">
              <a:buFont typeface="+mj-lt"/>
              <a:buAutoNum type="arabicPeriod"/>
            </a:pPr>
            <a:r>
              <a:rPr lang="es-CR" dirty="0"/>
              <a:t>Aval del Jefe directo indicando que no se va a afectar el servicio por la ausencia, si es un permiso con goce o sin goce de salario y que no se sustituirá a la profesional.</a:t>
            </a:r>
          </a:p>
          <a:p>
            <a:pPr marL="514350" lvl="0" indent="-514350" algn="just">
              <a:buFont typeface="+mj-lt"/>
              <a:buAutoNum type="arabicPeriod"/>
            </a:pPr>
            <a:r>
              <a:rPr lang="es-CR" dirty="0"/>
              <a:t>Aval del Director del centro indicando que no se va a afectar el servicio por la ausencia, si es un permiso con goce o sin goce de salario y que no se sustituirá a la profesional.</a:t>
            </a:r>
          </a:p>
          <a:p>
            <a:pPr marL="514350" lvl="0" indent="-514350" algn="just">
              <a:buFont typeface="+mj-lt"/>
              <a:buAutoNum type="arabicPeriod"/>
            </a:pPr>
            <a:r>
              <a:rPr lang="es-CR" dirty="0"/>
              <a:t>Carta de aceptación del centro en donde va a realizar la capacitación (en caso de ser por estancia formativa).</a:t>
            </a:r>
          </a:p>
          <a:p>
            <a:pPr marL="514350" lvl="0" indent="-514350" algn="just">
              <a:buFont typeface="+mj-lt"/>
              <a:buAutoNum type="arabicPeriod"/>
            </a:pPr>
            <a:r>
              <a:rPr lang="es-CR" dirty="0"/>
              <a:t>Programa de estudio de la capacitación (en caso de ser por estancia formativa).</a:t>
            </a:r>
          </a:p>
          <a:p>
            <a:pPr marL="514350" lvl="0" indent="-514350" algn="just">
              <a:buFont typeface="+mj-lt"/>
              <a:buAutoNum type="arabicPeriod"/>
            </a:pPr>
            <a:r>
              <a:rPr lang="es-CR" dirty="0"/>
              <a:t>Diagnóstico de Capacitación y Formación del centro debidamente avalado por el CENDEISSS.</a:t>
            </a:r>
          </a:p>
          <a:p>
            <a:pPr marL="514350" lvl="0" indent="-514350" algn="just">
              <a:buFont typeface="+mj-lt"/>
              <a:buAutoNum type="arabicPeriod"/>
            </a:pPr>
            <a:r>
              <a:rPr lang="es-CR" dirty="0"/>
              <a:t>Estar nombrado en una plaza de retribución social.</a:t>
            </a:r>
          </a:p>
          <a:p>
            <a:pPr marL="514350" indent="-514350" algn="just">
              <a:buFont typeface="+mj-lt"/>
              <a:buAutoNum type="arabicPeriod"/>
            </a:pPr>
            <a:endParaRPr lang="es-CR" dirty="0"/>
          </a:p>
        </p:txBody>
      </p:sp>
      <p:pic>
        <p:nvPicPr>
          <p:cNvPr id="4" name="Marcador de contenido 7">
            <a:extLst>
              <a:ext uri="{FF2B5EF4-FFF2-40B4-BE49-F238E27FC236}">
                <a16:creationId xmlns:a16="http://schemas.microsoft.com/office/drawing/2014/main" id="{48B8A2C7-B71F-4F7F-8998-F2958E9FD9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6069" y="230185"/>
            <a:ext cx="1355462" cy="1325563"/>
          </a:xfrm>
          <a:prstGeom prst="rect">
            <a:avLst/>
          </a:prstGeom>
        </p:spPr>
      </p:pic>
    </p:spTree>
    <p:extLst>
      <p:ext uri="{BB962C8B-B14F-4D97-AF65-F5344CB8AC3E}">
        <p14:creationId xmlns:p14="http://schemas.microsoft.com/office/powerpoint/2010/main" val="1511536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DCBED4-3242-4861-9AC4-49B3D651C114}"/>
              </a:ext>
            </a:extLst>
          </p:cNvPr>
          <p:cNvSpPr>
            <a:spLocks noGrp="1"/>
          </p:cNvSpPr>
          <p:nvPr>
            <p:ph type="ctrTitle"/>
          </p:nvPr>
        </p:nvSpPr>
        <p:spPr>
          <a:xfrm>
            <a:off x="1524000" y="1122362"/>
            <a:ext cx="9144000" cy="3411538"/>
          </a:xfrm>
        </p:spPr>
        <p:txBody>
          <a:bodyPr>
            <a:normAutofit/>
          </a:bodyPr>
          <a:lstStyle/>
          <a:p>
            <a:pPr algn="l"/>
            <a:r>
              <a:rPr lang="es-ES" sz="2400" b="1" dirty="0"/>
              <a:t>PROGRAMA</a:t>
            </a:r>
            <a:br>
              <a:rPr lang="es-ES" sz="2400" dirty="0"/>
            </a:br>
            <a:r>
              <a:rPr lang="es-ES" sz="2400" dirty="0"/>
              <a:t>1) Bienvenida</a:t>
            </a:r>
            <a:br>
              <a:rPr lang="es-CR" sz="2400" dirty="0"/>
            </a:br>
            <a:r>
              <a:rPr lang="es-ES" sz="2400" dirty="0"/>
              <a:t>2) Aspectos Generales </a:t>
            </a:r>
            <a:br>
              <a:rPr lang="es-CR" sz="2400" dirty="0"/>
            </a:br>
            <a:r>
              <a:rPr lang="es-ES" sz="2400" dirty="0"/>
              <a:t>3) Aspectos varios sobre Bioética</a:t>
            </a:r>
            <a:br>
              <a:rPr lang="es-CR" sz="2400" dirty="0"/>
            </a:br>
            <a:r>
              <a:rPr lang="es-CR" sz="2400" dirty="0"/>
              <a:t>4)</a:t>
            </a:r>
            <a:r>
              <a:rPr lang="es-ES" sz="2400" dirty="0"/>
              <a:t> Fondo de Garantía</a:t>
            </a:r>
            <a:br>
              <a:rPr lang="es-CR" sz="2400" dirty="0"/>
            </a:br>
            <a:r>
              <a:rPr lang="es-CR" sz="2400" dirty="0"/>
              <a:t>5)</a:t>
            </a:r>
            <a:r>
              <a:rPr lang="es-ES" sz="2400" dirty="0"/>
              <a:t> Investigación y FIT</a:t>
            </a:r>
            <a:br>
              <a:rPr lang="es-CR" sz="2400" dirty="0"/>
            </a:br>
            <a:r>
              <a:rPr lang="es-ES" sz="2400" dirty="0"/>
              <a:t>6) Recursos Humanos</a:t>
            </a:r>
            <a:br>
              <a:rPr lang="es-CR" sz="2400" dirty="0"/>
            </a:br>
            <a:r>
              <a:rPr lang="es-ES" sz="2400" dirty="0"/>
              <a:t>7) </a:t>
            </a:r>
            <a:r>
              <a:rPr lang="es-ES" sz="2400" dirty="0" err="1"/>
              <a:t>Binasss</a:t>
            </a:r>
            <a:br>
              <a:rPr lang="es-CR" sz="2400" dirty="0"/>
            </a:br>
            <a:r>
              <a:rPr lang="es-ES" sz="2400" dirty="0"/>
              <a:t>9) Firma de Contratos </a:t>
            </a:r>
            <a:br>
              <a:rPr lang="es-CR" sz="1400" dirty="0"/>
            </a:br>
            <a:endParaRPr lang="es-CR" sz="1400" dirty="0"/>
          </a:p>
        </p:txBody>
      </p:sp>
      <p:pic>
        <p:nvPicPr>
          <p:cNvPr id="2050" name="Picture 2" descr="Image result for cendeisss">
            <a:extLst>
              <a:ext uri="{FF2B5EF4-FFF2-40B4-BE49-F238E27FC236}">
                <a16:creationId xmlns:a16="http://schemas.microsoft.com/office/drawing/2014/main" id="{FEFA4706-2DF5-4D04-9B5B-966BF1E5BC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2262" y="4897436"/>
            <a:ext cx="6467475" cy="129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80185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805EDE-9AE4-4CB2-93A6-F7643C30394E}"/>
              </a:ext>
            </a:extLst>
          </p:cNvPr>
          <p:cNvSpPr>
            <a:spLocks noGrp="1"/>
          </p:cNvSpPr>
          <p:nvPr>
            <p:ph type="title"/>
          </p:nvPr>
        </p:nvSpPr>
        <p:spPr>
          <a:xfrm>
            <a:off x="141913" y="373514"/>
            <a:ext cx="10515600" cy="1325563"/>
          </a:xfrm>
        </p:spPr>
        <p:txBody>
          <a:bodyPr>
            <a:normAutofit/>
          </a:bodyPr>
          <a:lstStyle/>
          <a:p>
            <a:pPr algn="just"/>
            <a:r>
              <a:rPr lang="es-ES" sz="4000" b="1" dirty="0"/>
              <a:t>DIAGNOSTICO Y PLAN DE NECESIDADES DE CAPACITACION Y FORMACION</a:t>
            </a:r>
            <a:endParaRPr lang="es-CR" sz="4000" b="1" dirty="0"/>
          </a:p>
        </p:txBody>
      </p:sp>
      <p:sp>
        <p:nvSpPr>
          <p:cNvPr id="3" name="Marcador de contenido 2">
            <a:extLst>
              <a:ext uri="{FF2B5EF4-FFF2-40B4-BE49-F238E27FC236}">
                <a16:creationId xmlns:a16="http://schemas.microsoft.com/office/drawing/2014/main" id="{FEF62160-A376-438B-A69C-1E7574280CBF}"/>
              </a:ext>
            </a:extLst>
          </p:cNvPr>
          <p:cNvSpPr>
            <a:spLocks noGrp="1"/>
          </p:cNvSpPr>
          <p:nvPr>
            <p:ph idx="1"/>
          </p:nvPr>
        </p:nvSpPr>
        <p:spPr/>
        <p:txBody>
          <a:bodyPr>
            <a:normAutofit fontScale="85000" lnSpcReduction="20000"/>
          </a:bodyPr>
          <a:lstStyle/>
          <a:p>
            <a:pPr algn="just"/>
            <a:r>
              <a:rPr lang="es-ES" dirty="0"/>
              <a:t>Junta Directiva en el Articulo 10º, Acuerdo Segundo, de la sesión numero 8757, celebrada 18 de diciembre del 2014, acordó que solo se podrán valorar para una eventual aprobación las propuestas de solicitudes de beneficios para estudio que se encuentren contenidas en los diagnósticos de necesidades y planes elaborado por las unidades de trabajo avalados por el CENDEISSS.</a:t>
            </a:r>
          </a:p>
          <a:p>
            <a:pPr algn="just"/>
            <a:endParaRPr lang="es-ES" dirty="0"/>
          </a:p>
          <a:p>
            <a:pPr algn="just"/>
            <a:r>
              <a:rPr lang="es-ES" dirty="0"/>
              <a:t>Esta disposición se encuentra contemplada en la Política y Reglamento de Capacitación y Formación de la Caja:</a:t>
            </a:r>
          </a:p>
          <a:p>
            <a:pPr algn="just"/>
            <a:endParaRPr lang="es-ES" dirty="0"/>
          </a:p>
          <a:p>
            <a:pPr algn="just"/>
            <a:r>
              <a:rPr lang="es-ES" dirty="0"/>
              <a:t>Art. 3: ¨Es responsabilidad de cada centro de trabajo mantener actualizado un diagnostico de necesidades de capacitación y formación de su personal, que cumpla la metodología emitida por el CENDEISSS, …deberán mantenerse actualizados y realizarse cada dos años…¨</a:t>
            </a:r>
            <a:endParaRPr lang="es-CR" dirty="0"/>
          </a:p>
        </p:txBody>
      </p:sp>
      <p:pic>
        <p:nvPicPr>
          <p:cNvPr id="4" name="Marcador de contenido 7">
            <a:extLst>
              <a:ext uri="{FF2B5EF4-FFF2-40B4-BE49-F238E27FC236}">
                <a16:creationId xmlns:a16="http://schemas.microsoft.com/office/drawing/2014/main" id="{961AA082-25A3-4AF0-99C8-AE5CCC1E6C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76069" y="230185"/>
            <a:ext cx="1355462" cy="1325563"/>
          </a:xfrm>
          <a:prstGeom prst="rect">
            <a:avLst/>
          </a:prstGeom>
        </p:spPr>
      </p:pic>
    </p:spTree>
    <p:extLst>
      <p:ext uri="{BB962C8B-B14F-4D97-AF65-F5344CB8AC3E}">
        <p14:creationId xmlns:p14="http://schemas.microsoft.com/office/powerpoint/2010/main" val="744300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Marcador de contenido 7">
            <a:extLst>
              <a:ext uri="{FF2B5EF4-FFF2-40B4-BE49-F238E27FC236}">
                <a16:creationId xmlns:a16="http://schemas.microsoft.com/office/drawing/2014/main" id="{E33A3E57-CA43-4C13-BFB0-E0CF6032DB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6677" y="227735"/>
            <a:ext cx="1198046" cy="1171619"/>
          </a:xfrm>
          <a:prstGeom prst="rect">
            <a:avLst/>
          </a:prstGeom>
        </p:spPr>
      </p:pic>
      <p:sp>
        <p:nvSpPr>
          <p:cNvPr id="9" name="Rectángulo 8">
            <a:extLst>
              <a:ext uri="{FF2B5EF4-FFF2-40B4-BE49-F238E27FC236}">
                <a16:creationId xmlns:a16="http://schemas.microsoft.com/office/drawing/2014/main" id="{646CF3AA-79D6-41C7-A4A1-D7768BDB395A}"/>
              </a:ext>
            </a:extLst>
          </p:cNvPr>
          <p:cNvSpPr/>
          <p:nvPr/>
        </p:nvSpPr>
        <p:spPr>
          <a:xfrm>
            <a:off x="1191155" y="373366"/>
            <a:ext cx="9535522" cy="769441"/>
          </a:xfrm>
          <a:prstGeom prst="rect">
            <a:avLst/>
          </a:prstGeom>
          <a:noFill/>
        </p:spPr>
        <p:txBody>
          <a:bodyPr wrap="square" lIns="91440" tIns="45720" rIns="91440" bIns="45720">
            <a:spAutoFit/>
          </a:bodyPr>
          <a:lstStyle/>
          <a:p>
            <a:pPr algn="just"/>
            <a:r>
              <a:rPr lang="es-ES" sz="4400" dirty="0">
                <a:ln w="0"/>
              </a:rPr>
              <a:t>ESQUEMA DE DELEGACION</a:t>
            </a:r>
            <a:endParaRPr lang="es-CR" sz="4400" b="0" cap="none" spc="0" dirty="0">
              <a:ln w="0"/>
            </a:endParaRPr>
          </a:p>
        </p:txBody>
      </p:sp>
      <p:sp>
        <p:nvSpPr>
          <p:cNvPr id="10" name="Globo: línea doblada con borde y barra de énfasis 9">
            <a:extLst>
              <a:ext uri="{FF2B5EF4-FFF2-40B4-BE49-F238E27FC236}">
                <a16:creationId xmlns:a16="http://schemas.microsoft.com/office/drawing/2014/main" id="{CE04FFC1-AE81-44E8-A592-B202E47AF4C0}"/>
              </a:ext>
            </a:extLst>
          </p:cNvPr>
          <p:cNvSpPr/>
          <p:nvPr/>
        </p:nvSpPr>
        <p:spPr>
          <a:xfrm>
            <a:off x="8392422" y="1948954"/>
            <a:ext cx="3666014" cy="3839450"/>
          </a:xfrm>
          <a:prstGeom prst="accentBorderCallout2">
            <a:avLst>
              <a:gd name="adj1" fmla="val 18750"/>
              <a:gd name="adj2" fmla="val -8333"/>
              <a:gd name="adj3" fmla="val 18750"/>
              <a:gd name="adj4" fmla="val -16667"/>
              <a:gd name="adj5" fmla="val -13191"/>
              <a:gd name="adj6" fmla="val -16726"/>
            </a:avLst>
          </a:prstGeom>
          <a:solidFill>
            <a:schemeClr val="bg1"/>
          </a:solidFill>
          <a:ln w="222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R" dirty="0">
                <a:solidFill>
                  <a:schemeClr val="tx1"/>
                </a:solidFill>
              </a:rPr>
              <a:t>PERMISOS </a:t>
            </a:r>
            <a:r>
              <a:rPr lang="es-CR" u="sng" dirty="0">
                <a:solidFill>
                  <a:schemeClr val="tx1"/>
                </a:solidFill>
              </a:rPr>
              <a:t>CON</a:t>
            </a:r>
            <a:r>
              <a:rPr lang="es-CR" dirty="0">
                <a:solidFill>
                  <a:schemeClr val="tx1"/>
                </a:solidFill>
              </a:rPr>
              <a:t> GOCE DE SALARIO: </a:t>
            </a:r>
          </a:p>
          <a:p>
            <a:pPr algn="just"/>
            <a:endParaRPr lang="es-CR" dirty="0">
              <a:solidFill>
                <a:schemeClr val="tx1"/>
              </a:solidFill>
            </a:endParaRPr>
          </a:p>
          <a:p>
            <a:pPr marL="285750" indent="-285750" algn="just">
              <a:buFont typeface="Wingdings" panose="05000000000000000000" pitchFamily="2" charset="2"/>
              <a:buChar char="q"/>
            </a:pPr>
            <a:r>
              <a:rPr lang="es-CR" dirty="0">
                <a:solidFill>
                  <a:schemeClr val="tx1"/>
                </a:solidFill>
              </a:rPr>
              <a:t>Mayores a 30 días, son tramitados como Beca.</a:t>
            </a:r>
          </a:p>
          <a:p>
            <a:pPr marL="285750" indent="-285750" algn="just">
              <a:buFont typeface="Wingdings" panose="05000000000000000000" pitchFamily="2" charset="2"/>
              <a:buChar char="q"/>
            </a:pPr>
            <a:r>
              <a:rPr lang="es-CR" dirty="0">
                <a:solidFill>
                  <a:schemeClr val="tx1"/>
                </a:solidFill>
              </a:rPr>
              <a:t>Se requiere aval de los niveles jerárquicos según corresponda.</a:t>
            </a:r>
          </a:p>
          <a:p>
            <a:pPr marL="285750" indent="-285750" algn="just">
              <a:buFont typeface="Wingdings" panose="05000000000000000000" pitchFamily="2" charset="2"/>
              <a:buChar char="q"/>
            </a:pPr>
            <a:r>
              <a:rPr lang="es-CR" dirty="0">
                <a:solidFill>
                  <a:schemeClr val="tx1"/>
                </a:solidFill>
              </a:rPr>
              <a:t>Son vistos por la Comision Técnica para el Análisis y Asignacion de Especialistas.</a:t>
            </a:r>
          </a:p>
          <a:p>
            <a:pPr marL="285750" indent="-285750" algn="just">
              <a:buFont typeface="Wingdings" panose="05000000000000000000" pitchFamily="2" charset="2"/>
              <a:buChar char="q"/>
            </a:pPr>
            <a:endParaRPr lang="es-CR" dirty="0">
              <a:solidFill>
                <a:schemeClr val="tx1"/>
              </a:solidFill>
            </a:endParaRPr>
          </a:p>
          <a:p>
            <a:pPr marL="285750" indent="-285750" algn="just">
              <a:buFont typeface="Wingdings" panose="05000000000000000000" pitchFamily="2" charset="2"/>
              <a:buChar char="q"/>
            </a:pPr>
            <a:r>
              <a:rPr lang="es-CR" dirty="0">
                <a:solidFill>
                  <a:schemeClr val="tx1"/>
                </a:solidFill>
              </a:rPr>
              <a:t>Son vistos por la Comisión de Beneficios para Estudios del CENDEISSS.</a:t>
            </a:r>
          </a:p>
          <a:p>
            <a:pPr marL="285750" indent="-285750" algn="just">
              <a:buFont typeface="Wingdings" panose="05000000000000000000" pitchFamily="2" charset="2"/>
              <a:buChar char="q"/>
            </a:pPr>
            <a:r>
              <a:rPr lang="es-CR" dirty="0">
                <a:solidFill>
                  <a:schemeClr val="tx1"/>
                </a:solidFill>
              </a:rPr>
              <a:t>Los aprueba la Junta Directiva. </a:t>
            </a:r>
          </a:p>
        </p:txBody>
      </p:sp>
      <p:grpSp>
        <p:nvGrpSpPr>
          <p:cNvPr id="3" name="Grupo 2">
            <a:extLst>
              <a:ext uri="{FF2B5EF4-FFF2-40B4-BE49-F238E27FC236}">
                <a16:creationId xmlns:a16="http://schemas.microsoft.com/office/drawing/2014/main" id="{EAFE5B63-2F2F-4B20-8CE7-CBEE6B864052}"/>
              </a:ext>
            </a:extLst>
          </p:cNvPr>
          <p:cNvGrpSpPr/>
          <p:nvPr/>
        </p:nvGrpSpPr>
        <p:grpSpPr>
          <a:xfrm>
            <a:off x="1232297" y="1399354"/>
            <a:ext cx="6435563" cy="5290367"/>
            <a:chOff x="1232297" y="1399354"/>
            <a:chExt cx="6435563" cy="5290367"/>
          </a:xfrm>
        </p:grpSpPr>
        <p:pic>
          <p:nvPicPr>
            <p:cNvPr id="7" name="Imagen 6">
              <a:extLst>
                <a:ext uri="{FF2B5EF4-FFF2-40B4-BE49-F238E27FC236}">
                  <a16:creationId xmlns:a16="http://schemas.microsoft.com/office/drawing/2014/main" id="{FB5E72EA-D6E3-4BFD-ADDE-2BBDB3962EC7}"/>
                </a:ext>
              </a:extLst>
            </p:cNvPr>
            <p:cNvPicPr>
              <a:picLocks noChangeAspect="1"/>
            </p:cNvPicPr>
            <p:nvPr/>
          </p:nvPicPr>
          <p:blipFill>
            <a:blip r:embed="rId3"/>
            <a:stretch>
              <a:fillRect/>
            </a:stretch>
          </p:blipFill>
          <p:spPr>
            <a:xfrm>
              <a:off x="1232297" y="1399354"/>
              <a:ext cx="6435563" cy="5290367"/>
            </a:xfrm>
            <a:prstGeom prst="rect">
              <a:avLst/>
            </a:prstGeom>
          </p:spPr>
        </p:pic>
        <p:sp>
          <p:nvSpPr>
            <p:cNvPr id="2" name="Rectángulo: esquinas redondeadas 1">
              <a:extLst>
                <a:ext uri="{FF2B5EF4-FFF2-40B4-BE49-F238E27FC236}">
                  <a16:creationId xmlns:a16="http://schemas.microsoft.com/office/drawing/2014/main" id="{8AC76DD3-2B95-40E7-B5F0-AF6C0788B3DE}"/>
                </a:ext>
              </a:extLst>
            </p:cNvPr>
            <p:cNvSpPr/>
            <p:nvPr/>
          </p:nvSpPr>
          <p:spPr>
            <a:xfrm>
              <a:off x="2374084" y="3011648"/>
              <a:ext cx="755010" cy="1677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sp>
          <p:nvSpPr>
            <p:cNvPr id="12" name="Rectángulo: esquinas redondeadas 11">
              <a:extLst>
                <a:ext uri="{FF2B5EF4-FFF2-40B4-BE49-F238E27FC236}">
                  <a16:creationId xmlns:a16="http://schemas.microsoft.com/office/drawing/2014/main" id="{BA20CACD-F7A3-458A-B5BB-1CCC55709665}"/>
                </a:ext>
              </a:extLst>
            </p:cNvPr>
            <p:cNvSpPr/>
            <p:nvPr/>
          </p:nvSpPr>
          <p:spPr>
            <a:xfrm>
              <a:off x="3268855" y="3011648"/>
              <a:ext cx="755010" cy="167780"/>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R"/>
            </a:p>
          </p:txBody>
        </p:sp>
      </p:grpSp>
    </p:spTree>
    <p:extLst>
      <p:ext uri="{BB962C8B-B14F-4D97-AF65-F5344CB8AC3E}">
        <p14:creationId xmlns:p14="http://schemas.microsoft.com/office/powerpoint/2010/main" val="6985599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204F7C-C4B1-4783-A39A-1B1C4C9B4913}"/>
              </a:ext>
            </a:extLst>
          </p:cNvPr>
          <p:cNvSpPr>
            <a:spLocks noGrp="1"/>
          </p:cNvSpPr>
          <p:nvPr>
            <p:ph type="title"/>
          </p:nvPr>
        </p:nvSpPr>
        <p:spPr/>
        <p:txBody>
          <a:bodyPr/>
          <a:lstStyle/>
          <a:p>
            <a:pPr algn="ctr"/>
            <a:r>
              <a:rPr lang="es-ES" b="1" dirty="0"/>
              <a:t>CONSULTAS</a:t>
            </a:r>
            <a:endParaRPr lang="es-CR" b="1" dirty="0"/>
          </a:p>
        </p:txBody>
      </p:sp>
      <p:sp>
        <p:nvSpPr>
          <p:cNvPr id="3" name="Marcador de contenido 2">
            <a:extLst>
              <a:ext uri="{FF2B5EF4-FFF2-40B4-BE49-F238E27FC236}">
                <a16:creationId xmlns:a16="http://schemas.microsoft.com/office/drawing/2014/main" id="{C40CD324-B81F-4C33-8CBC-AB7BADA402F2}"/>
              </a:ext>
            </a:extLst>
          </p:cNvPr>
          <p:cNvSpPr>
            <a:spLocks noGrp="1"/>
          </p:cNvSpPr>
          <p:nvPr>
            <p:ph idx="1"/>
          </p:nvPr>
        </p:nvSpPr>
        <p:spPr>
          <a:xfrm>
            <a:off x="838200" y="2286000"/>
            <a:ext cx="10515600" cy="4351338"/>
          </a:xfrm>
        </p:spPr>
        <p:txBody>
          <a:bodyPr>
            <a:normAutofit/>
          </a:bodyPr>
          <a:lstStyle/>
          <a:p>
            <a:pPr algn="ctr"/>
            <a:r>
              <a:rPr lang="es-ES" sz="2400" dirty="0"/>
              <a:t>Dr. Jorge Jimenez Brizuela; Jefe de la Subárea de Administración de Campos Clínicos, Internados y Postgrados, CENDEISSS.</a:t>
            </a:r>
          </a:p>
          <a:p>
            <a:pPr algn="ctr"/>
            <a:r>
              <a:rPr lang="es-ES" sz="2400" dirty="0">
                <a:hlinkClick r:id="rId2"/>
              </a:rPr>
              <a:t>jajimen@ccss.sa.cr</a:t>
            </a:r>
            <a:r>
              <a:rPr lang="es-ES" sz="2400" dirty="0"/>
              <a:t> - Teléfono:2519-3030</a:t>
            </a:r>
          </a:p>
          <a:p>
            <a:pPr algn="ctr"/>
            <a:endParaRPr lang="es-ES" sz="2400" dirty="0"/>
          </a:p>
          <a:p>
            <a:pPr algn="ctr"/>
            <a:r>
              <a:rPr lang="es-ES" sz="2400" dirty="0"/>
              <a:t>Dr. Eduardo Zamora Méndez; Subárea de Administración de Campos Clínicos, Internados y Postgrados, CENDEISSS.</a:t>
            </a:r>
          </a:p>
          <a:p>
            <a:pPr algn="ctr"/>
            <a:r>
              <a:rPr lang="es-ES" sz="2400" dirty="0">
                <a:hlinkClick r:id="rId3"/>
              </a:rPr>
              <a:t>mezamora@ccss.sa.cr</a:t>
            </a:r>
            <a:r>
              <a:rPr lang="es-ES" sz="2400" dirty="0"/>
              <a:t> – Teléfono: 2519-3027</a:t>
            </a:r>
          </a:p>
          <a:p>
            <a:pPr marL="0" indent="0" algn="ctr">
              <a:buNone/>
            </a:pPr>
            <a:endParaRPr lang="es-CR" sz="2400" dirty="0"/>
          </a:p>
        </p:txBody>
      </p:sp>
      <p:sp>
        <p:nvSpPr>
          <p:cNvPr id="4" name="AutoShape 2" descr="Image result for consultas">
            <a:extLst>
              <a:ext uri="{FF2B5EF4-FFF2-40B4-BE49-F238E27FC236}">
                <a16:creationId xmlns:a16="http://schemas.microsoft.com/office/drawing/2014/main" id="{78810FAC-5194-4D5E-B80C-727C724BD42C}"/>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R"/>
          </a:p>
        </p:txBody>
      </p:sp>
      <p:sp>
        <p:nvSpPr>
          <p:cNvPr id="5" name="AutoShape 4" descr="Image result for consultas">
            <a:extLst>
              <a:ext uri="{FF2B5EF4-FFF2-40B4-BE49-F238E27FC236}">
                <a16:creationId xmlns:a16="http://schemas.microsoft.com/office/drawing/2014/main" id="{58B81B8D-069F-4E29-A291-E7F12555B35B}"/>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R"/>
          </a:p>
        </p:txBody>
      </p:sp>
      <p:sp>
        <p:nvSpPr>
          <p:cNvPr id="6" name="AutoShape 6" descr="Image result for consultas">
            <a:extLst>
              <a:ext uri="{FF2B5EF4-FFF2-40B4-BE49-F238E27FC236}">
                <a16:creationId xmlns:a16="http://schemas.microsoft.com/office/drawing/2014/main" id="{4FE7DD56-3C75-4AD7-8908-48D51E7A86F1}"/>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R"/>
          </a:p>
        </p:txBody>
      </p:sp>
      <p:pic>
        <p:nvPicPr>
          <p:cNvPr id="2056" name="Picture 8" descr="Related image">
            <a:extLst>
              <a:ext uri="{FF2B5EF4-FFF2-40B4-BE49-F238E27FC236}">
                <a16:creationId xmlns:a16="http://schemas.microsoft.com/office/drawing/2014/main" id="{FC6F386A-25BD-48D1-9734-4D799A32C17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33855" y="0"/>
            <a:ext cx="2286000" cy="2286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4113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2C5DB61-8A78-49B5-9AF7-A05ED138FAF5}"/>
              </a:ext>
            </a:extLst>
          </p:cNvPr>
          <p:cNvSpPr>
            <a:spLocks noGrp="1"/>
          </p:cNvSpPr>
          <p:nvPr>
            <p:ph type="title"/>
          </p:nvPr>
        </p:nvSpPr>
        <p:spPr/>
        <p:txBody>
          <a:bodyPr/>
          <a:lstStyle/>
          <a:p>
            <a:r>
              <a:rPr lang="es-ES" b="1" dirty="0"/>
              <a:t>FORMACION RESIDENTES</a:t>
            </a:r>
            <a:endParaRPr lang="es-CR" b="1" dirty="0"/>
          </a:p>
        </p:txBody>
      </p:sp>
      <p:graphicFrame>
        <p:nvGraphicFramePr>
          <p:cNvPr id="4" name="Marcador de contenido 3">
            <a:extLst>
              <a:ext uri="{FF2B5EF4-FFF2-40B4-BE49-F238E27FC236}">
                <a16:creationId xmlns:a16="http://schemas.microsoft.com/office/drawing/2014/main" id="{7500FA7D-32AB-40DE-B046-1BB7E361926A}"/>
              </a:ext>
            </a:extLst>
          </p:cNvPr>
          <p:cNvGraphicFramePr>
            <a:graphicFrameLocks noGrp="1"/>
          </p:cNvGraphicFramePr>
          <p:nvPr>
            <p:ph idx="1"/>
            <p:extLst>
              <p:ext uri="{D42A27DB-BD31-4B8C-83A1-F6EECF244321}">
                <p14:modId xmlns:p14="http://schemas.microsoft.com/office/powerpoint/2010/main" val="44023948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ítulo 1">
            <a:extLst>
              <a:ext uri="{FF2B5EF4-FFF2-40B4-BE49-F238E27FC236}">
                <a16:creationId xmlns:a16="http://schemas.microsoft.com/office/drawing/2014/main" id="{D14D3E3C-32BC-4339-8529-3A44977432CD}"/>
              </a:ext>
            </a:extLst>
          </p:cNvPr>
          <p:cNvSpPr txBox="1">
            <a:spLocks/>
          </p:cNvSpPr>
          <p:nvPr/>
        </p:nvSpPr>
        <p:spPr>
          <a:xfrm>
            <a:off x="469900" y="5280025"/>
            <a:ext cx="110744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ES" dirty="0"/>
              <a:t>Trabajador de la institución y Estudiantes del SEP de la UCR</a:t>
            </a:r>
            <a:endParaRPr lang="es-CR" dirty="0"/>
          </a:p>
        </p:txBody>
      </p:sp>
      <p:pic>
        <p:nvPicPr>
          <p:cNvPr id="6" name="Marcador de contenido 7">
            <a:extLst>
              <a:ext uri="{FF2B5EF4-FFF2-40B4-BE49-F238E27FC236}">
                <a16:creationId xmlns:a16="http://schemas.microsoft.com/office/drawing/2014/main" id="{B46E713B-795D-46D6-A1C0-D5752EC48E5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754570" y="3224212"/>
            <a:ext cx="1355462" cy="1325563"/>
          </a:xfrm>
          <a:prstGeom prst="rect">
            <a:avLst/>
          </a:prstGeom>
        </p:spPr>
      </p:pic>
      <p:pic>
        <p:nvPicPr>
          <p:cNvPr id="1028" name="Picture 4" descr="Image result for UNIVERSIDAD DE COSTA RICA">
            <a:extLst>
              <a:ext uri="{FF2B5EF4-FFF2-40B4-BE49-F238E27FC236}">
                <a16:creationId xmlns:a16="http://schemas.microsoft.com/office/drawing/2014/main" id="{1A152380-CE4D-41B6-BF80-FCFDC1BA2D9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96302" y="3139385"/>
            <a:ext cx="1524000" cy="1314450"/>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Related image">
            <a:extLst>
              <a:ext uri="{FF2B5EF4-FFF2-40B4-BE49-F238E27FC236}">
                <a16:creationId xmlns:a16="http://schemas.microsoft.com/office/drawing/2014/main" id="{CD19CD4A-65C6-430B-BA1A-F5832EF8796D}"/>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75781" y="716396"/>
            <a:ext cx="3625273" cy="9742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5570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36E493-3A0E-4C69-889B-6CDD610E5CFF}"/>
              </a:ext>
            </a:extLst>
          </p:cNvPr>
          <p:cNvSpPr>
            <a:spLocks noGrp="1"/>
          </p:cNvSpPr>
          <p:nvPr>
            <p:ph type="title"/>
          </p:nvPr>
        </p:nvSpPr>
        <p:spPr/>
        <p:txBody>
          <a:bodyPr/>
          <a:lstStyle/>
          <a:p>
            <a:r>
              <a:rPr lang="es-ES" b="1" dirty="0"/>
              <a:t>FORMACION RESIDENTES</a:t>
            </a:r>
            <a:endParaRPr lang="es-CR" b="1" dirty="0"/>
          </a:p>
        </p:txBody>
      </p:sp>
      <p:sp>
        <p:nvSpPr>
          <p:cNvPr id="4" name="Marcador de texto 3">
            <a:extLst>
              <a:ext uri="{FF2B5EF4-FFF2-40B4-BE49-F238E27FC236}">
                <a16:creationId xmlns:a16="http://schemas.microsoft.com/office/drawing/2014/main" id="{0CCA8C80-8135-43E1-BF8F-57D6665FC553}"/>
              </a:ext>
            </a:extLst>
          </p:cNvPr>
          <p:cNvSpPr>
            <a:spLocks noGrp="1"/>
          </p:cNvSpPr>
          <p:nvPr>
            <p:ph type="body" idx="1"/>
          </p:nvPr>
        </p:nvSpPr>
        <p:spPr/>
        <p:txBody>
          <a:bodyPr/>
          <a:lstStyle/>
          <a:p>
            <a:pPr algn="ctr"/>
            <a:r>
              <a:rPr lang="es-ES" dirty="0"/>
              <a:t>CCSS</a:t>
            </a:r>
            <a:endParaRPr lang="es-CR" dirty="0"/>
          </a:p>
        </p:txBody>
      </p:sp>
      <p:sp>
        <p:nvSpPr>
          <p:cNvPr id="5" name="Marcador de contenido 4">
            <a:extLst>
              <a:ext uri="{FF2B5EF4-FFF2-40B4-BE49-F238E27FC236}">
                <a16:creationId xmlns:a16="http://schemas.microsoft.com/office/drawing/2014/main" id="{F3A49462-EC68-4DF3-AC17-D7F018007E9C}"/>
              </a:ext>
            </a:extLst>
          </p:cNvPr>
          <p:cNvSpPr>
            <a:spLocks noGrp="1"/>
          </p:cNvSpPr>
          <p:nvPr>
            <p:ph sz="half" idx="2"/>
          </p:nvPr>
        </p:nvSpPr>
        <p:spPr/>
        <p:txBody>
          <a:bodyPr>
            <a:normAutofit fontScale="85000" lnSpcReduction="20000"/>
          </a:bodyPr>
          <a:lstStyle/>
          <a:p>
            <a:pPr algn="just"/>
            <a:r>
              <a:rPr lang="es-ES" dirty="0"/>
              <a:t>Normativa de Relaciones Laborales.</a:t>
            </a:r>
          </a:p>
          <a:p>
            <a:pPr algn="just"/>
            <a:r>
              <a:rPr lang="es-ES" dirty="0"/>
              <a:t>Reglamento Interior de Trabajo.</a:t>
            </a:r>
          </a:p>
          <a:p>
            <a:pPr algn="just"/>
            <a:r>
              <a:rPr lang="es-ES" dirty="0"/>
              <a:t>Normas Internas y Circulares.</a:t>
            </a:r>
          </a:p>
          <a:p>
            <a:pPr algn="just"/>
            <a:r>
              <a:rPr lang="es-ES" dirty="0"/>
              <a:t>Acuerdos de Junta Directiva.</a:t>
            </a:r>
          </a:p>
          <a:p>
            <a:pPr algn="just"/>
            <a:r>
              <a:rPr lang="es-ES" dirty="0"/>
              <a:t>Reglamento que Regula la Relación del Residente y su compromiso con la CCSS.</a:t>
            </a:r>
          </a:p>
          <a:p>
            <a:pPr algn="just"/>
            <a:r>
              <a:rPr lang="es-ES" dirty="0"/>
              <a:t>Acuerdos de Huelga de Residentes 2010.</a:t>
            </a:r>
          </a:p>
          <a:p>
            <a:pPr algn="just"/>
            <a:r>
              <a:rPr lang="es-ES" dirty="0"/>
              <a:t>Esquema de Delegación de permisos.</a:t>
            </a:r>
            <a:endParaRPr lang="es-CR" dirty="0"/>
          </a:p>
        </p:txBody>
      </p:sp>
      <p:sp>
        <p:nvSpPr>
          <p:cNvPr id="6" name="Marcador de texto 5">
            <a:extLst>
              <a:ext uri="{FF2B5EF4-FFF2-40B4-BE49-F238E27FC236}">
                <a16:creationId xmlns:a16="http://schemas.microsoft.com/office/drawing/2014/main" id="{2B6F4D54-0747-48CC-A69A-61513BF08C60}"/>
              </a:ext>
            </a:extLst>
          </p:cNvPr>
          <p:cNvSpPr>
            <a:spLocks noGrp="1"/>
          </p:cNvSpPr>
          <p:nvPr>
            <p:ph type="body" sz="quarter" idx="3"/>
          </p:nvPr>
        </p:nvSpPr>
        <p:spPr/>
        <p:txBody>
          <a:bodyPr/>
          <a:lstStyle/>
          <a:p>
            <a:pPr algn="ctr"/>
            <a:r>
              <a:rPr lang="es-ES" dirty="0"/>
              <a:t>UCR</a:t>
            </a:r>
            <a:endParaRPr lang="es-CR" dirty="0"/>
          </a:p>
        </p:txBody>
      </p:sp>
      <p:sp>
        <p:nvSpPr>
          <p:cNvPr id="7" name="Marcador de contenido 6">
            <a:extLst>
              <a:ext uri="{FF2B5EF4-FFF2-40B4-BE49-F238E27FC236}">
                <a16:creationId xmlns:a16="http://schemas.microsoft.com/office/drawing/2014/main" id="{8B7A17B8-8BEF-4B23-9778-0E7963EC7AA8}"/>
              </a:ext>
            </a:extLst>
          </p:cNvPr>
          <p:cNvSpPr>
            <a:spLocks noGrp="1"/>
          </p:cNvSpPr>
          <p:nvPr>
            <p:ph sz="quarter" idx="4"/>
          </p:nvPr>
        </p:nvSpPr>
        <p:spPr/>
        <p:txBody>
          <a:bodyPr>
            <a:normAutofit fontScale="85000" lnSpcReduction="20000"/>
          </a:bodyPr>
          <a:lstStyle/>
          <a:p>
            <a:r>
              <a:rPr lang="es-ES" dirty="0"/>
              <a:t>Reglamento del SEP.</a:t>
            </a:r>
          </a:p>
          <a:p>
            <a:pPr algn="just"/>
            <a:r>
              <a:rPr lang="es-ES" dirty="0"/>
              <a:t>Acuerdos de Sesiones de Consejo.</a:t>
            </a:r>
            <a:endParaRPr lang="es-CR" dirty="0"/>
          </a:p>
        </p:txBody>
      </p:sp>
      <p:pic>
        <p:nvPicPr>
          <p:cNvPr id="8" name="Marcador de contenido 7">
            <a:extLst>
              <a:ext uri="{FF2B5EF4-FFF2-40B4-BE49-F238E27FC236}">
                <a16:creationId xmlns:a16="http://schemas.microsoft.com/office/drawing/2014/main" id="{4833A19D-A3B3-4003-AE19-59817A8410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80327" y="203994"/>
            <a:ext cx="1355462" cy="1325563"/>
          </a:xfrm>
          <a:prstGeom prst="rect">
            <a:avLst/>
          </a:prstGeom>
        </p:spPr>
      </p:pic>
    </p:spTree>
    <p:extLst>
      <p:ext uri="{BB962C8B-B14F-4D97-AF65-F5344CB8AC3E}">
        <p14:creationId xmlns:p14="http://schemas.microsoft.com/office/powerpoint/2010/main" val="4212200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CA3B4AEA-6096-4519-85F8-B53A0CFADB4C}"/>
              </a:ext>
            </a:extLst>
          </p:cNvPr>
          <p:cNvSpPr>
            <a:spLocks noGrp="1"/>
          </p:cNvSpPr>
          <p:nvPr>
            <p:ph type="title"/>
          </p:nvPr>
        </p:nvSpPr>
        <p:spPr>
          <a:xfrm>
            <a:off x="838200" y="365125"/>
            <a:ext cx="10515600" cy="1325563"/>
          </a:xfrm>
        </p:spPr>
        <p:txBody>
          <a:bodyPr/>
          <a:lstStyle/>
          <a:p>
            <a:r>
              <a:rPr lang="es-ES" b="1" dirty="0"/>
              <a:t>ACUERDOS DE HUELGA</a:t>
            </a:r>
            <a:endParaRPr lang="es-CR" b="1" dirty="0"/>
          </a:p>
        </p:txBody>
      </p:sp>
      <p:graphicFrame>
        <p:nvGraphicFramePr>
          <p:cNvPr id="2" name="Marcador de contenido 1">
            <a:extLst>
              <a:ext uri="{FF2B5EF4-FFF2-40B4-BE49-F238E27FC236}">
                <a16:creationId xmlns:a16="http://schemas.microsoft.com/office/drawing/2014/main" id="{B30C497C-C661-4EA5-BD01-59DA0FB3B8EE}"/>
              </a:ext>
            </a:extLst>
          </p:cNvPr>
          <p:cNvGraphicFramePr>
            <a:graphicFrameLocks noGrp="1"/>
          </p:cNvGraphicFramePr>
          <p:nvPr>
            <p:ph idx="1"/>
            <p:extLst>
              <p:ext uri="{D42A27DB-BD31-4B8C-83A1-F6EECF244321}">
                <p14:modId xmlns:p14="http://schemas.microsoft.com/office/powerpoint/2010/main" val="1902419163"/>
              </p:ext>
            </p:extLst>
          </p:nvPr>
        </p:nvGraphicFramePr>
        <p:xfrm>
          <a:off x="838200" y="1570692"/>
          <a:ext cx="10515600" cy="51321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Marcador de contenido 7">
            <a:extLst>
              <a:ext uri="{FF2B5EF4-FFF2-40B4-BE49-F238E27FC236}">
                <a16:creationId xmlns:a16="http://schemas.microsoft.com/office/drawing/2014/main" id="{762F6CCA-942B-4EE6-85F2-DF052960A3D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556787" y="155197"/>
            <a:ext cx="1355462" cy="1325563"/>
          </a:xfrm>
          <a:prstGeom prst="rect">
            <a:avLst/>
          </a:prstGeom>
        </p:spPr>
      </p:pic>
    </p:spTree>
    <p:extLst>
      <p:ext uri="{BB962C8B-B14F-4D97-AF65-F5344CB8AC3E}">
        <p14:creationId xmlns:p14="http://schemas.microsoft.com/office/powerpoint/2010/main" val="694519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4EEB80-FE07-4669-B7FA-8CF4E774B7E5}"/>
              </a:ext>
            </a:extLst>
          </p:cNvPr>
          <p:cNvSpPr>
            <a:spLocks noGrp="1"/>
          </p:cNvSpPr>
          <p:nvPr>
            <p:ph type="title"/>
          </p:nvPr>
        </p:nvSpPr>
        <p:spPr>
          <a:xfrm>
            <a:off x="211183" y="365125"/>
            <a:ext cx="10515600" cy="1325563"/>
          </a:xfrm>
        </p:spPr>
        <p:txBody>
          <a:bodyPr>
            <a:noAutofit/>
          </a:bodyPr>
          <a:lstStyle/>
          <a:p>
            <a:pPr algn="just"/>
            <a:r>
              <a:rPr lang="es-ES" sz="3600" b="1" dirty="0"/>
              <a:t>REGLAMENTO QUE REGULA LA RELACION DEL RESIDENTE Y SU COMPROMISO COMO ESPECIALISTA EN CIENCIAS DE LA SALUD CON LA CCSS</a:t>
            </a:r>
            <a:endParaRPr lang="es-CR" sz="3600" b="1" dirty="0"/>
          </a:p>
        </p:txBody>
      </p:sp>
      <p:sp>
        <p:nvSpPr>
          <p:cNvPr id="3" name="Marcador de contenido 2">
            <a:extLst>
              <a:ext uri="{FF2B5EF4-FFF2-40B4-BE49-F238E27FC236}">
                <a16:creationId xmlns:a16="http://schemas.microsoft.com/office/drawing/2014/main" id="{6CECBE2C-4B14-40EF-A397-B8116DA14A29}"/>
              </a:ext>
            </a:extLst>
          </p:cNvPr>
          <p:cNvSpPr>
            <a:spLocks noGrp="1"/>
          </p:cNvSpPr>
          <p:nvPr>
            <p:ph idx="1"/>
          </p:nvPr>
        </p:nvSpPr>
        <p:spPr>
          <a:xfrm>
            <a:off x="696286" y="1914525"/>
            <a:ext cx="10771464" cy="4578350"/>
          </a:xfrm>
        </p:spPr>
        <p:txBody>
          <a:bodyPr>
            <a:normAutofit lnSpcReduction="10000"/>
          </a:bodyPr>
          <a:lstStyle/>
          <a:p>
            <a:pPr algn="just"/>
            <a:r>
              <a:rPr lang="es-ES" dirty="0"/>
              <a:t>Se compromete a trabajar para la institución donde esta lo requiera, una vez graduado como especialista.</a:t>
            </a:r>
          </a:p>
          <a:p>
            <a:pPr algn="just"/>
            <a:endParaRPr lang="es-ES" dirty="0"/>
          </a:p>
          <a:p>
            <a:pPr algn="just"/>
            <a:r>
              <a:rPr lang="es-ES" dirty="0"/>
              <a:t>Requisitos de ingreso: </a:t>
            </a:r>
          </a:p>
          <a:p>
            <a:pPr lvl="1" algn="just">
              <a:buFont typeface="Wingdings" panose="05000000000000000000" pitchFamily="2" charset="2"/>
              <a:buChar char="ü"/>
            </a:pPr>
            <a:r>
              <a:rPr lang="es-ES" dirty="0"/>
              <a:t>Aprobar el examen de admisión.</a:t>
            </a:r>
          </a:p>
          <a:p>
            <a:pPr lvl="1" algn="just">
              <a:buFont typeface="Wingdings" panose="05000000000000000000" pitchFamily="2" charset="2"/>
              <a:buChar char="ü"/>
            </a:pPr>
            <a:r>
              <a:rPr lang="es-ES" dirty="0"/>
              <a:t>Contar con una plaza G1.</a:t>
            </a:r>
          </a:p>
          <a:p>
            <a:pPr lvl="1" algn="just">
              <a:buFont typeface="Wingdings" panose="05000000000000000000" pitchFamily="2" charset="2"/>
              <a:buChar char="ü"/>
            </a:pPr>
            <a:r>
              <a:rPr lang="es-ES" dirty="0"/>
              <a:t>Suscribir el Contrato de Retribución Social.</a:t>
            </a:r>
          </a:p>
          <a:p>
            <a:pPr lvl="1" algn="just">
              <a:buFont typeface="Wingdings" panose="05000000000000000000" pitchFamily="2" charset="2"/>
              <a:buChar char="ü"/>
            </a:pPr>
            <a:r>
              <a:rPr lang="es-ES" dirty="0"/>
              <a:t>Suscribir el Fondo de Retribución Social.</a:t>
            </a:r>
          </a:p>
          <a:p>
            <a:pPr lvl="1" algn="just">
              <a:buFont typeface="Wingdings" panose="05000000000000000000" pitchFamily="2" charset="2"/>
              <a:buChar char="ü"/>
            </a:pPr>
            <a:endParaRPr lang="es-ES" dirty="0"/>
          </a:p>
          <a:p>
            <a:pPr algn="just"/>
            <a:r>
              <a:rPr lang="es-ES" dirty="0"/>
              <a:t>Se debe cumplir con el trabajo de graduación dentro del plazo de la residencia.</a:t>
            </a:r>
            <a:endParaRPr lang="es-CR" dirty="0"/>
          </a:p>
          <a:p>
            <a:pPr algn="just"/>
            <a:endParaRPr lang="es-CR" dirty="0"/>
          </a:p>
        </p:txBody>
      </p:sp>
      <p:pic>
        <p:nvPicPr>
          <p:cNvPr id="4" name="Marcador de contenido 7">
            <a:extLst>
              <a:ext uri="{FF2B5EF4-FFF2-40B4-BE49-F238E27FC236}">
                <a16:creationId xmlns:a16="http://schemas.microsoft.com/office/drawing/2014/main" id="{34B82199-1C4C-4B3A-9C1E-569C0C1B39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26783" y="141288"/>
            <a:ext cx="1355462" cy="1325563"/>
          </a:xfrm>
          <a:prstGeom prst="rect">
            <a:avLst/>
          </a:prstGeom>
        </p:spPr>
      </p:pic>
    </p:spTree>
    <p:extLst>
      <p:ext uri="{BB962C8B-B14F-4D97-AF65-F5344CB8AC3E}">
        <p14:creationId xmlns:p14="http://schemas.microsoft.com/office/powerpoint/2010/main" val="4137992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a16="http://schemas.microsoft.com/office/drawing/2014/main" id="{157F0280-CB4C-4934-A8F0-E2DAF4FE9E60}"/>
              </a:ext>
            </a:extLst>
          </p:cNvPr>
          <p:cNvGraphicFramePr>
            <a:graphicFrameLocks noGrp="1"/>
          </p:cNvGraphicFramePr>
          <p:nvPr>
            <p:ph idx="1"/>
            <p:extLst>
              <p:ext uri="{D42A27DB-BD31-4B8C-83A1-F6EECF244321}">
                <p14:modId xmlns:p14="http://schemas.microsoft.com/office/powerpoint/2010/main" val="1977020853"/>
              </p:ext>
            </p:extLst>
          </p:nvPr>
        </p:nvGraphicFramePr>
        <p:xfrm>
          <a:off x="838200" y="1825625"/>
          <a:ext cx="10897998"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ítulo 1">
            <a:extLst>
              <a:ext uri="{FF2B5EF4-FFF2-40B4-BE49-F238E27FC236}">
                <a16:creationId xmlns:a16="http://schemas.microsoft.com/office/drawing/2014/main" id="{E1533D6E-C911-4219-BBAD-CD5A9293C72B}"/>
              </a:ext>
            </a:extLst>
          </p:cNvPr>
          <p:cNvSpPr>
            <a:spLocks noGrp="1"/>
          </p:cNvSpPr>
          <p:nvPr>
            <p:ph type="title"/>
          </p:nvPr>
        </p:nvSpPr>
        <p:spPr>
          <a:xfrm>
            <a:off x="245068" y="361134"/>
            <a:ext cx="10515600" cy="1325563"/>
          </a:xfrm>
        </p:spPr>
        <p:txBody>
          <a:bodyPr>
            <a:noAutofit/>
          </a:bodyPr>
          <a:lstStyle/>
          <a:p>
            <a:r>
              <a:rPr lang="es-ES_tradnl" sz="3600" b="1" dirty="0"/>
              <a:t>CONTRATO DE RETRIBUCIÓN SOCIAL BAJO EL SISTEMA DE RESIDENCIAS MÉDICAS DE LA CAJA COSTARRICENSE DE SEGURO SOCIAL</a:t>
            </a:r>
            <a:endParaRPr lang="es-CR" sz="3600" dirty="0"/>
          </a:p>
        </p:txBody>
      </p:sp>
      <p:pic>
        <p:nvPicPr>
          <p:cNvPr id="6" name="Marcador de contenido 7">
            <a:extLst>
              <a:ext uri="{FF2B5EF4-FFF2-40B4-BE49-F238E27FC236}">
                <a16:creationId xmlns:a16="http://schemas.microsoft.com/office/drawing/2014/main" id="{4F41A438-54AD-4122-8341-C888C028767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591470" y="222206"/>
            <a:ext cx="1355462" cy="1325563"/>
          </a:xfrm>
          <a:prstGeom prst="rect">
            <a:avLst/>
          </a:prstGeom>
        </p:spPr>
      </p:pic>
    </p:spTree>
    <p:extLst>
      <p:ext uri="{BB962C8B-B14F-4D97-AF65-F5344CB8AC3E}">
        <p14:creationId xmlns:p14="http://schemas.microsoft.com/office/powerpoint/2010/main" val="185364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a:extLst>
              <a:ext uri="{FF2B5EF4-FFF2-40B4-BE49-F238E27FC236}">
                <a16:creationId xmlns:a16="http://schemas.microsoft.com/office/drawing/2014/main" id="{DD844F0B-79E7-416C-B67E-63A43F681F03}"/>
              </a:ext>
            </a:extLst>
          </p:cNvPr>
          <p:cNvGraphicFramePr>
            <a:graphicFrameLocks noGrp="1"/>
          </p:cNvGraphicFramePr>
          <p:nvPr>
            <p:ph idx="1"/>
            <p:extLst>
              <p:ext uri="{D42A27DB-BD31-4B8C-83A1-F6EECF244321}">
                <p14:modId xmlns:p14="http://schemas.microsoft.com/office/powerpoint/2010/main" val="2472917597"/>
              </p:ext>
            </p:extLst>
          </p:nvPr>
        </p:nvGraphicFramePr>
        <p:xfrm>
          <a:off x="838200" y="1825625"/>
          <a:ext cx="10833100" cy="4667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ítulo 1">
            <a:extLst>
              <a:ext uri="{FF2B5EF4-FFF2-40B4-BE49-F238E27FC236}">
                <a16:creationId xmlns:a16="http://schemas.microsoft.com/office/drawing/2014/main" id="{6133A253-42EA-4A73-932F-2DB89E7724DA}"/>
              </a:ext>
            </a:extLst>
          </p:cNvPr>
          <p:cNvSpPr>
            <a:spLocks noGrp="1"/>
          </p:cNvSpPr>
          <p:nvPr>
            <p:ph type="title"/>
          </p:nvPr>
        </p:nvSpPr>
        <p:spPr/>
        <p:txBody>
          <a:bodyPr>
            <a:noAutofit/>
          </a:bodyPr>
          <a:lstStyle/>
          <a:p>
            <a:r>
              <a:rPr lang="es-ES_tradnl" sz="3600" b="1" dirty="0"/>
              <a:t>CONTRATO DE RETRIBUCIÓN SOCIAL BAJO EL SISTEMA DE RESIDENCIAS MÉDICAS DE LA CAJA COSTARRICENSE DE SEGURO SOCIAL</a:t>
            </a:r>
            <a:endParaRPr lang="es-CR" sz="3600" dirty="0"/>
          </a:p>
        </p:txBody>
      </p:sp>
      <p:pic>
        <p:nvPicPr>
          <p:cNvPr id="6" name="Marcador de contenido 7">
            <a:extLst>
              <a:ext uri="{FF2B5EF4-FFF2-40B4-BE49-F238E27FC236}">
                <a16:creationId xmlns:a16="http://schemas.microsoft.com/office/drawing/2014/main" id="{22BF71DB-BBC4-4F32-8F68-9FF84E77AFE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52648" y="139436"/>
            <a:ext cx="1355462" cy="1325563"/>
          </a:xfrm>
          <a:prstGeom prst="rect">
            <a:avLst/>
          </a:prstGeom>
        </p:spPr>
      </p:pic>
    </p:spTree>
    <p:extLst>
      <p:ext uri="{BB962C8B-B14F-4D97-AF65-F5344CB8AC3E}">
        <p14:creationId xmlns:p14="http://schemas.microsoft.com/office/powerpoint/2010/main" val="2846539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a:extLst>
              <a:ext uri="{FF2B5EF4-FFF2-40B4-BE49-F238E27FC236}">
                <a16:creationId xmlns:a16="http://schemas.microsoft.com/office/drawing/2014/main" id="{C56655A3-419C-4DFF-816B-F2171655B223}"/>
              </a:ext>
            </a:extLst>
          </p:cNvPr>
          <p:cNvGraphicFramePr>
            <a:graphicFrameLocks noGrp="1"/>
          </p:cNvGraphicFramePr>
          <p:nvPr>
            <p:ph idx="1"/>
            <p:extLst>
              <p:ext uri="{D42A27DB-BD31-4B8C-83A1-F6EECF244321}">
                <p14:modId xmlns:p14="http://schemas.microsoft.com/office/powerpoint/2010/main" val="1394725238"/>
              </p:ext>
            </p:extLst>
          </p:nvPr>
        </p:nvGraphicFramePr>
        <p:xfrm>
          <a:off x="838200" y="1825624"/>
          <a:ext cx="10731500" cy="4893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ítulo 1">
            <a:extLst>
              <a:ext uri="{FF2B5EF4-FFF2-40B4-BE49-F238E27FC236}">
                <a16:creationId xmlns:a16="http://schemas.microsoft.com/office/drawing/2014/main" id="{8C076788-9215-4512-829B-81FF6495D4C1}"/>
              </a:ext>
            </a:extLst>
          </p:cNvPr>
          <p:cNvSpPr>
            <a:spLocks noGrp="1"/>
          </p:cNvSpPr>
          <p:nvPr>
            <p:ph type="title"/>
          </p:nvPr>
        </p:nvSpPr>
        <p:spPr>
          <a:xfrm>
            <a:off x="211183" y="266701"/>
            <a:ext cx="10515600" cy="1325563"/>
          </a:xfrm>
        </p:spPr>
        <p:txBody>
          <a:bodyPr>
            <a:noAutofit/>
          </a:bodyPr>
          <a:lstStyle/>
          <a:p>
            <a:pPr algn="just"/>
            <a:r>
              <a:rPr lang="es-ES_tradnl" sz="3600" b="1" dirty="0"/>
              <a:t>CONTRATO DE RETRIBUCIÓN SOCIAL BAJO EL SISTEMA DE RESIDENCIAS MÉDICAS DE LA CAJA COSTARRICENSE DE SEGURO SOCIAL</a:t>
            </a:r>
            <a:endParaRPr lang="es-CR" sz="3600" dirty="0"/>
          </a:p>
        </p:txBody>
      </p:sp>
      <p:pic>
        <p:nvPicPr>
          <p:cNvPr id="6" name="Marcador de contenido 7">
            <a:extLst>
              <a:ext uri="{FF2B5EF4-FFF2-40B4-BE49-F238E27FC236}">
                <a16:creationId xmlns:a16="http://schemas.microsoft.com/office/drawing/2014/main" id="{167A8E53-E6F3-48EE-A2B7-68E56B54D11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726783" y="138418"/>
            <a:ext cx="1355462" cy="1325563"/>
          </a:xfrm>
          <a:prstGeom prst="rect">
            <a:avLst/>
          </a:prstGeom>
        </p:spPr>
      </p:pic>
    </p:spTree>
    <p:extLst>
      <p:ext uri="{BB962C8B-B14F-4D97-AF65-F5344CB8AC3E}">
        <p14:creationId xmlns:p14="http://schemas.microsoft.com/office/powerpoint/2010/main" val="382247840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1140</TotalTime>
  <Words>1725</Words>
  <Application>Microsoft Office PowerPoint</Application>
  <PresentationFormat>Panorámica</PresentationFormat>
  <Paragraphs>115</Paragraphs>
  <Slides>22</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22</vt:i4>
      </vt:variant>
    </vt:vector>
  </HeadingPairs>
  <TitlesOfParts>
    <vt:vector size="27" baseType="lpstr">
      <vt:lpstr>Arial</vt:lpstr>
      <vt:lpstr>Calibri</vt:lpstr>
      <vt:lpstr>Calibri Light</vt:lpstr>
      <vt:lpstr>Wingdings</vt:lpstr>
      <vt:lpstr>Tema de Office</vt:lpstr>
      <vt:lpstr>INDUCCION PARA LA FORMACION DE ESPECIALIDADES Y RETRIBUCION SOCIAL CENDEISSS</vt:lpstr>
      <vt:lpstr>PROGRAMA 1) Bienvenida 2) Aspectos Generales  3) Aspectos varios sobre Bioética 4) Fondo de Garantía 5) Investigación y FIT 6) Recursos Humanos 7) Binasss 9) Firma de Contratos  </vt:lpstr>
      <vt:lpstr>FORMACION RESIDENTES</vt:lpstr>
      <vt:lpstr>FORMACION RESIDENTES</vt:lpstr>
      <vt:lpstr>ACUERDOS DE HUELGA</vt:lpstr>
      <vt:lpstr>REGLAMENTO QUE REGULA LA RELACION DEL RESIDENTE Y SU COMPROMISO COMO ESPECIALISTA EN CIENCIAS DE LA SALUD CON LA CCSS</vt:lpstr>
      <vt:lpstr>CONTRATO DE RETRIBUCIÓN SOCIAL BAJO EL SISTEMA DE RESIDENCIAS MÉDICAS DE LA CAJA COSTARRICENSE DE SEGURO SOCIAL</vt:lpstr>
      <vt:lpstr>CONTRATO DE RETRIBUCIÓN SOCIAL BAJO EL SISTEMA DE RESIDENCIAS MÉDICAS DE LA CAJA COSTARRICENSE DE SEGURO SOCIAL</vt:lpstr>
      <vt:lpstr>CONTRATO DE RETRIBUCIÓN SOCIAL BAJO EL SISTEMA DE RESIDENCIAS MÉDICAS DE LA CAJA COSTARRICENSE DE SEGURO SOCIAL</vt:lpstr>
      <vt:lpstr>CONTRATO DE RETRIBUCIÓN SOCIAL BAJO EL SISTEMA DE RESIDENCIAS MÉDICAS DE LA CAJA COSTARRICENSE DE SEGURO SOCIAL</vt:lpstr>
      <vt:lpstr>CONTRATO DE RETRIBUCIÓN SOCIAL BAJO EL SISTEMA DE RESIDENCIAS MÉDICAS DE LA CAJA COSTARRICENSE DE SEGURO SOCIAL</vt:lpstr>
      <vt:lpstr>CONTRATO DE RETRIBUCIÓN SOCIAL BAJO EL SISTEMA DE RESIDENCIAS MÉDICAS DE LA CAJA COSTARRICENSE DE SEGURO SOCIAL</vt:lpstr>
      <vt:lpstr>PERMISOS COMO RESIDENTES</vt:lpstr>
      <vt:lpstr>SERVICIO SOCIAL OBLIGATORIO </vt:lpstr>
      <vt:lpstr>CUMPLIMIENTO COMO ESPECIALISTA</vt:lpstr>
      <vt:lpstr>ADENDAS</vt:lpstr>
      <vt:lpstr>ADENDAS</vt:lpstr>
      <vt:lpstr>COMISION TECNICA PARA EL ANALISIS Y ASIGNACION DE ESPECIALISTAS</vt:lpstr>
      <vt:lpstr>REQUISITOS DE SOLICITUD DE PRORROGA POR ESTANCIA FORMATIVA O SUBESPECIALIDAD</vt:lpstr>
      <vt:lpstr>DIAGNOSTICO Y PLAN DE NECESIDADES DE CAPACITACION Y FORMACION</vt:lpstr>
      <vt:lpstr>Presentación de PowerPoint</vt:lpstr>
      <vt:lpstr>CONSULTAS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INDUCCION PARA LA FORMACION DE ESPECIALIDADES Y RETRIBUCION SOCIAL CENDEISSS</dc:title>
  <dc:creator>Natasha Irina Mendoza Betrano</dc:creator>
  <cp:lastModifiedBy>Eduardo Zamora Méndez</cp:lastModifiedBy>
  <cp:revision>57</cp:revision>
  <dcterms:created xsi:type="dcterms:W3CDTF">2019-07-18T17:15:57Z</dcterms:created>
  <dcterms:modified xsi:type="dcterms:W3CDTF">2020-01-21T21:40:12Z</dcterms:modified>
</cp:coreProperties>
</file>