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‹Nº›</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3E5059C3-6A89-4494-99FF-5A4D6FFD50EB}"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1/13/2020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2609285" y="2851331"/>
            <a:ext cx="3893623" cy="3071434"/>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666635" y="2851331"/>
            <a:ext cx="3899798" cy="3071434"/>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1/13/2020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1/13/2020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1/13/2020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37D525BB-DA17-4BA0-B3C8-3AC3ABC827E6}" type="datetimeFigureOut">
              <a:rPr lang="en-US" dirty="0"/>
              <a:t>1/13/2020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B16C4C9A-3960-41CF-A4E9-2A8FB932454B}" type="datetimeFigureOut">
              <a:rPr lang="en-US" dirty="0"/>
              <a:t>1/13/2020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1/13/2020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‹Nº›</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hyperlink" Target="Flujo%20FIIT-CEC.pptx"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9795FD-E4E1-4240-94A3-7200CDB24489}"/>
              </a:ext>
            </a:extLst>
          </p:cNvPr>
          <p:cNvSpPr>
            <a:spLocks noGrp="1"/>
          </p:cNvSpPr>
          <p:nvPr>
            <p:ph type="ctrTitle"/>
          </p:nvPr>
        </p:nvSpPr>
        <p:spPr>
          <a:xfrm>
            <a:off x="2222627" y="3267887"/>
            <a:ext cx="6661292" cy="1407752"/>
          </a:xfrm>
        </p:spPr>
        <p:txBody>
          <a:bodyPr>
            <a:noAutofit/>
          </a:bodyPr>
          <a:lstStyle/>
          <a:p>
            <a:pPr algn="ctr">
              <a:lnSpc>
                <a:spcPct val="100000"/>
              </a:lnSpc>
              <a:spcBef>
                <a:spcPts val="0"/>
              </a:spcBef>
              <a:buClr>
                <a:schemeClr val="accent6"/>
              </a:buClr>
              <a:buSzPct val="90000"/>
            </a:pPr>
            <a:r>
              <a:rPr lang="es-CR" sz="4400" dirty="0">
                <a:solidFill>
                  <a:srgbClr val="FFC000"/>
                </a:solidFill>
                <a:effectLst>
                  <a:glow rad="127000">
                    <a:schemeClr val="accent1">
                      <a:alpha val="44000"/>
                    </a:schemeClr>
                  </a:glow>
                </a:effectLst>
                <a:latin typeface="+mn-lt"/>
                <a:ea typeface="+mn-ea"/>
                <a:cs typeface="+mn-cs"/>
              </a:rPr>
              <a:t>Fondo de Investigación e Innovación Tecnológica</a:t>
            </a:r>
            <a:br>
              <a:rPr lang="es-CR" sz="4400" dirty="0">
                <a:solidFill>
                  <a:srgbClr val="FFC000"/>
                </a:solidFill>
                <a:effectLst>
                  <a:glow rad="127000">
                    <a:schemeClr val="accent1">
                      <a:alpha val="44000"/>
                    </a:schemeClr>
                  </a:glow>
                </a:effectLst>
                <a:latin typeface="+mn-lt"/>
                <a:ea typeface="+mn-ea"/>
                <a:cs typeface="+mn-cs"/>
              </a:rPr>
            </a:br>
            <a:r>
              <a:rPr lang="es-CR" sz="4400" dirty="0">
                <a:solidFill>
                  <a:srgbClr val="FFC000"/>
                </a:solidFill>
                <a:effectLst>
                  <a:glow rad="127000">
                    <a:schemeClr val="accent1">
                      <a:alpha val="44000"/>
                    </a:schemeClr>
                  </a:glow>
                </a:effectLst>
                <a:latin typeface="+mn-lt"/>
                <a:ea typeface="+mn-ea"/>
                <a:cs typeface="+mn-cs"/>
              </a:rPr>
              <a:t>2019</a:t>
            </a:r>
          </a:p>
        </p:txBody>
      </p:sp>
      <p:sp>
        <p:nvSpPr>
          <p:cNvPr id="3" name="Subtítulo 2">
            <a:extLst>
              <a:ext uri="{FF2B5EF4-FFF2-40B4-BE49-F238E27FC236}">
                <a16:creationId xmlns:a16="http://schemas.microsoft.com/office/drawing/2014/main" id="{8BF93060-A7F9-477B-927B-8D37794D5B0A}"/>
              </a:ext>
            </a:extLst>
          </p:cNvPr>
          <p:cNvSpPr>
            <a:spLocks noGrp="1"/>
          </p:cNvSpPr>
          <p:nvPr>
            <p:ph type="subTitle" idx="1"/>
          </p:nvPr>
        </p:nvSpPr>
        <p:spPr>
          <a:xfrm>
            <a:off x="2231264" y="517236"/>
            <a:ext cx="5357600" cy="1287575"/>
          </a:xfrm>
          <a:effectLst>
            <a:softEdge rad="12700"/>
          </a:effectLst>
        </p:spPr>
        <p:txBody>
          <a:bodyPr>
            <a:noAutofit/>
          </a:bodyPr>
          <a:lstStyle/>
          <a:p>
            <a:pPr algn="ctr">
              <a:lnSpc>
                <a:spcPct val="100000"/>
              </a:lnSpc>
              <a:spcBef>
                <a:spcPts val="0"/>
              </a:spcBef>
              <a:spcAft>
                <a:spcPts val="0"/>
              </a:spcAft>
            </a:pPr>
            <a:r>
              <a:rPr lang="es-CR" sz="2800" dirty="0">
                <a:solidFill>
                  <a:srgbClr val="FFC000"/>
                </a:solidFill>
                <a:effectLst>
                  <a:glow rad="127000">
                    <a:schemeClr val="accent1">
                      <a:alpha val="44000"/>
                    </a:schemeClr>
                  </a:glow>
                </a:effectLst>
              </a:rPr>
              <a:t>Gerencia General</a:t>
            </a:r>
          </a:p>
          <a:p>
            <a:pPr algn="ctr">
              <a:lnSpc>
                <a:spcPct val="100000"/>
              </a:lnSpc>
              <a:spcBef>
                <a:spcPts val="0"/>
              </a:spcBef>
              <a:spcAft>
                <a:spcPts val="0"/>
              </a:spcAft>
            </a:pPr>
            <a:r>
              <a:rPr lang="es-CR" sz="2800" dirty="0">
                <a:solidFill>
                  <a:srgbClr val="FFC000"/>
                </a:solidFill>
                <a:effectLst>
                  <a:glow rad="127000">
                    <a:schemeClr val="accent1">
                      <a:alpha val="44000"/>
                    </a:schemeClr>
                  </a:glow>
                </a:effectLst>
              </a:rPr>
              <a:t>CENDEISSS</a:t>
            </a:r>
          </a:p>
          <a:p>
            <a:pPr algn="ctr">
              <a:lnSpc>
                <a:spcPct val="100000"/>
              </a:lnSpc>
              <a:spcBef>
                <a:spcPts val="0"/>
              </a:spcBef>
              <a:spcAft>
                <a:spcPts val="0"/>
              </a:spcAft>
            </a:pPr>
            <a:r>
              <a:rPr lang="es-CR" sz="2800" dirty="0">
                <a:solidFill>
                  <a:srgbClr val="FFC000"/>
                </a:solidFill>
                <a:effectLst>
                  <a:glow rad="127000">
                    <a:schemeClr val="accent1">
                      <a:alpha val="44000"/>
                    </a:schemeClr>
                  </a:glow>
                </a:effectLst>
              </a:rPr>
              <a:t>Área Gestión de la Investigación</a:t>
            </a:r>
          </a:p>
        </p:txBody>
      </p:sp>
      <p:pic>
        <p:nvPicPr>
          <p:cNvPr id="38" name="Marcador de posición de imagen 148" descr="Icono de microprocesador">
            <a:extLst>
              <a:ext uri="{FF2B5EF4-FFF2-40B4-BE49-F238E27FC236}">
                <a16:creationId xmlns:a16="http://schemas.microsoft.com/office/drawing/2014/main" id="{BD63E4F5-DAFE-431B-942C-EE39207B7C89}"/>
              </a:ext>
            </a:extLst>
          </p:cNvPr>
          <p:cNvPicPr>
            <a:picLocks noChangeAspect="1"/>
          </p:cNvPicPr>
          <p:nvPr/>
        </p:nvPicPr>
        <p:blipFill>
          <a:blip r:embed="rId2">
            <a:extLst>
              <a:ext uri="{96DAC541-7B7A-43D3-8B79-37D633B846F1}">
                <asvg:svgBlip xmlns:asvg="http://schemas.microsoft.com/office/drawing/2016/SVG/main" r:embed="rId3"/>
              </a:ext>
            </a:extLst>
          </a:blip>
          <a:srcRect t="180" b="180"/>
          <a:stretch>
            <a:fillRect/>
          </a:stretch>
        </p:blipFill>
        <p:spPr>
          <a:xfrm>
            <a:off x="10641113" y="174083"/>
            <a:ext cx="1178019" cy="1178019"/>
          </a:xfrm>
          <a:prstGeom prst="rect">
            <a:avLst/>
          </a:prstGeom>
        </p:spPr>
      </p:pic>
      <p:pic>
        <p:nvPicPr>
          <p:cNvPr id="44" name="Marcador de posición de imagen 178" descr="Icono de búsqueda">
            <a:extLst>
              <a:ext uri="{FF2B5EF4-FFF2-40B4-BE49-F238E27FC236}">
                <a16:creationId xmlns:a16="http://schemas.microsoft.com/office/drawing/2014/main" id="{0B992917-D5CB-4230-A9F9-B2589BA7F119}"/>
              </a:ext>
            </a:extLst>
          </p:cNvPr>
          <p:cNvPicPr>
            <a:picLocks noChangeAspect="1"/>
          </p:cNvPicPr>
          <p:nvPr/>
        </p:nvPicPr>
        <p:blipFill>
          <a:blip r:embed="rId4">
            <a:extLst>
              <a:ext uri="{96DAC541-7B7A-43D3-8B79-37D633B846F1}">
                <asvg:svgBlip xmlns:asvg="http://schemas.microsoft.com/office/drawing/2016/SVG/main" r:embed="rId5"/>
              </a:ext>
            </a:extLst>
          </a:blip>
          <a:srcRect t="180" b="180"/>
          <a:stretch>
            <a:fillRect/>
          </a:stretch>
        </p:blipFill>
        <p:spPr>
          <a:xfrm>
            <a:off x="9170823" y="1279803"/>
            <a:ext cx="1081254" cy="1081254"/>
          </a:xfrm>
          <a:prstGeom prst="rect">
            <a:avLst/>
          </a:prstGeom>
        </p:spPr>
      </p:pic>
      <p:pic>
        <p:nvPicPr>
          <p:cNvPr id="45" name="Marcador de posición de imagen 156" descr="Icono de portátil">
            <a:extLst>
              <a:ext uri="{FF2B5EF4-FFF2-40B4-BE49-F238E27FC236}">
                <a16:creationId xmlns:a16="http://schemas.microsoft.com/office/drawing/2014/main" id="{18241964-DEB7-4CE2-AB19-8A0E194C6770}"/>
              </a:ext>
            </a:extLst>
          </p:cNvPr>
          <p:cNvPicPr>
            <a:picLocks noChangeAspect="1"/>
          </p:cNvPicPr>
          <p:nvPr/>
        </p:nvPicPr>
        <p:blipFill>
          <a:blip r:embed="rId6">
            <a:extLst>
              <a:ext uri="{96DAC541-7B7A-43D3-8B79-37D633B846F1}">
                <asvg:svgBlip xmlns:asvg="http://schemas.microsoft.com/office/drawing/2016/SVG/main" r:embed="rId7"/>
              </a:ext>
            </a:extLst>
          </a:blip>
          <a:srcRect/>
          <a:stretch>
            <a:fillRect/>
          </a:stretch>
        </p:blipFill>
        <p:spPr>
          <a:xfrm>
            <a:off x="10632046" y="1993020"/>
            <a:ext cx="1178019" cy="1178019"/>
          </a:xfrm>
          <a:prstGeom prst="rect">
            <a:avLst/>
          </a:prstGeom>
        </p:spPr>
      </p:pic>
      <p:pic>
        <p:nvPicPr>
          <p:cNvPr id="46" name="Marcador de posición de imagen 182" descr="Icono de gráficos">
            <a:extLst>
              <a:ext uri="{FF2B5EF4-FFF2-40B4-BE49-F238E27FC236}">
                <a16:creationId xmlns:a16="http://schemas.microsoft.com/office/drawing/2014/main" id="{ACB1400E-4F79-4D6B-A12D-BA2456F617ED}"/>
              </a:ext>
            </a:extLst>
          </p:cNvPr>
          <p:cNvPicPr>
            <a:picLocks noChangeAspect="1"/>
          </p:cNvPicPr>
          <p:nvPr/>
        </p:nvPicPr>
        <p:blipFill>
          <a:blip r:embed="rId8">
            <a:extLst>
              <a:ext uri="{96DAC541-7B7A-43D3-8B79-37D633B846F1}">
                <asvg:svgBlip xmlns:asvg="http://schemas.microsoft.com/office/drawing/2016/SVG/main" r:embed="rId9"/>
              </a:ext>
            </a:extLst>
          </a:blip>
          <a:srcRect t="180" b="180"/>
          <a:stretch>
            <a:fillRect/>
          </a:stretch>
        </p:blipFill>
        <p:spPr>
          <a:xfrm>
            <a:off x="9245001" y="3072069"/>
            <a:ext cx="1239872" cy="1239872"/>
          </a:xfrm>
          <a:prstGeom prst="rect">
            <a:avLst/>
          </a:prstGeom>
        </p:spPr>
      </p:pic>
      <p:pic>
        <p:nvPicPr>
          <p:cNvPr id="47" name="Marcador de posición de imagen 152" descr="Icono de cubos">
            <a:extLst>
              <a:ext uri="{FF2B5EF4-FFF2-40B4-BE49-F238E27FC236}">
                <a16:creationId xmlns:a16="http://schemas.microsoft.com/office/drawing/2014/main" id="{32735A5D-FF17-412D-8E3C-7EEA61A50461}"/>
              </a:ext>
            </a:extLst>
          </p:cNvPr>
          <p:cNvPicPr>
            <a:picLocks noChangeAspect="1"/>
          </p:cNvPicPr>
          <p:nvPr/>
        </p:nvPicPr>
        <p:blipFill>
          <a:blip r:embed="rId10">
            <a:extLst>
              <a:ext uri="{96DAC541-7B7A-43D3-8B79-37D633B846F1}">
                <asvg:svgBlip xmlns:asvg="http://schemas.microsoft.com/office/drawing/2016/SVG/main" r:embed="rId11"/>
              </a:ext>
            </a:extLst>
          </a:blip>
          <a:srcRect t="180" b="180"/>
          <a:stretch>
            <a:fillRect/>
          </a:stretch>
        </p:blipFill>
        <p:spPr>
          <a:xfrm>
            <a:off x="10733072" y="4311941"/>
            <a:ext cx="1178019" cy="1178019"/>
          </a:xfrm>
          <a:prstGeom prst="rect">
            <a:avLst/>
          </a:prstGeom>
        </p:spPr>
      </p:pic>
      <p:pic>
        <p:nvPicPr>
          <p:cNvPr id="48" name="Marcador de posición de imagen 160" descr="Icono de átomo">
            <a:extLst>
              <a:ext uri="{FF2B5EF4-FFF2-40B4-BE49-F238E27FC236}">
                <a16:creationId xmlns:a16="http://schemas.microsoft.com/office/drawing/2014/main" id="{FB5EA3F1-88A8-4E59-9C55-A500A4A0D1B7}"/>
              </a:ext>
            </a:extLst>
          </p:cNvPr>
          <p:cNvPicPr>
            <a:picLocks noChangeAspect="1"/>
          </p:cNvPicPr>
          <p:nvPr/>
        </p:nvPicPr>
        <p:blipFill>
          <a:blip r:embed="rId12">
            <a:extLst>
              <a:ext uri="{96DAC541-7B7A-43D3-8B79-37D633B846F1}">
                <asvg:svgBlip xmlns:asvg="http://schemas.microsoft.com/office/drawing/2016/SVG/main" r:embed="rId13"/>
              </a:ext>
            </a:extLst>
          </a:blip>
          <a:srcRect/>
          <a:stretch>
            <a:fillRect/>
          </a:stretch>
        </p:blipFill>
        <p:spPr>
          <a:xfrm>
            <a:off x="9414339" y="5689751"/>
            <a:ext cx="1070534" cy="1070534"/>
          </a:xfrm>
          <a:prstGeom prst="rect">
            <a:avLst/>
          </a:prstGeom>
        </p:spPr>
      </p:pic>
    </p:spTree>
    <p:extLst>
      <p:ext uri="{BB962C8B-B14F-4D97-AF65-F5344CB8AC3E}">
        <p14:creationId xmlns:p14="http://schemas.microsoft.com/office/powerpoint/2010/main" val="2351710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FCCC65-8DFE-4570-9870-2F7E3102EB3B}"/>
              </a:ext>
            </a:extLst>
          </p:cNvPr>
          <p:cNvSpPr>
            <a:spLocks noGrp="1"/>
          </p:cNvSpPr>
          <p:nvPr>
            <p:ph type="title"/>
          </p:nvPr>
        </p:nvSpPr>
        <p:spPr/>
        <p:txBody>
          <a:bodyPr/>
          <a:lstStyle/>
          <a:p>
            <a:pPr algn="l"/>
            <a:r>
              <a:rPr lang="es-ES" sz="3200" dirty="0">
                <a:solidFill>
                  <a:srgbClr val="FFC000"/>
                </a:solidFill>
              </a:rPr>
              <a:t>Algunos proyectos</a:t>
            </a:r>
            <a:r>
              <a:rPr lang="es-ES" dirty="0">
                <a:solidFill>
                  <a:srgbClr val="FFC000"/>
                </a:solidFill>
              </a:rPr>
              <a:t> </a:t>
            </a:r>
            <a:r>
              <a:rPr lang="es-ES" sz="3200" dirty="0">
                <a:solidFill>
                  <a:srgbClr val="FFC000"/>
                </a:solidFill>
              </a:rPr>
              <a:t>financiados</a:t>
            </a:r>
            <a:endParaRPr lang="es-CR" dirty="0">
              <a:solidFill>
                <a:srgbClr val="FFC000"/>
              </a:solidFill>
            </a:endParaRPr>
          </a:p>
        </p:txBody>
      </p:sp>
      <p:sp>
        <p:nvSpPr>
          <p:cNvPr id="3" name="Marcador de contenido 2">
            <a:extLst>
              <a:ext uri="{FF2B5EF4-FFF2-40B4-BE49-F238E27FC236}">
                <a16:creationId xmlns:a16="http://schemas.microsoft.com/office/drawing/2014/main" id="{1C21DA82-E577-4D5D-8D9F-48CABF51B83B}"/>
              </a:ext>
            </a:extLst>
          </p:cNvPr>
          <p:cNvSpPr>
            <a:spLocks noGrp="1"/>
          </p:cNvSpPr>
          <p:nvPr>
            <p:ph idx="1"/>
          </p:nvPr>
        </p:nvSpPr>
        <p:spPr>
          <a:xfrm>
            <a:off x="2207491" y="1671782"/>
            <a:ext cx="8362648" cy="4378162"/>
          </a:xfrm>
        </p:spPr>
        <p:txBody>
          <a:bodyPr>
            <a:normAutofit fontScale="85000" lnSpcReduction="20000"/>
          </a:bodyPr>
          <a:lstStyle/>
          <a:p>
            <a:pPr marL="452628" indent="-342900" algn="just"/>
            <a:r>
              <a:rPr lang="es-ES" dirty="0"/>
              <a:t>Factores asociados al desarrollo de Enfermedad Renal Crónica en la Región Chorotega, 2005-2011</a:t>
            </a:r>
          </a:p>
          <a:p>
            <a:pPr marL="452628" indent="-342900" algn="just"/>
            <a:r>
              <a:rPr lang="es-ES" dirty="0"/>
              <a:t>Encuesta de los Servicios de Consulta Externa (Estudio del perfil de morbilidad y características de los pacientes atendidos), CCSS”</a:t>
            </a:r>
          </a:p>
          <a:p>
            <a:pPr marL="452628" indent="-342900" algn="just"/>
            <a:r>
              <a:rPr lang="es-ES" dirty="0"/>
              <a:t>"Caracterización de los trastornos de Salud Mental de las personas  atendidas en los servicios de salud de la Región Central Sur,  CCSS, entre el 2010 y 2015".</a:t>
            </a:r>
          </a:p>
          <a:p>
            <a:pPr marL="452628" indent="-342900" algn="just"/>
            <a:r>
              <a:rPr lang="es-ES" dirty="0"/>
              <a:t>“Determinación de la Sobrevida Global de los cinco principales cánceres en Costa Rica según tipo histológico y clasificación TNM clínico y/o patológico, 2010-2014, CCSS”.</a:t>
            </a:r>
          </a:p>
          <a:p>
            <a:pPr marL="452628" indent="-342900" algn="just"/>
            <a:r>
              <a:rPr lang="es-ES" dirty="0"/>
              <a:t>“Sobrevida a 5 años de las mujeres con cáncer de mama diagnosticada y tratada en la Caja Costarricense de Seguro Social, en el período entre el 01 de enero del 2008 al 31 de diciembre del 2012”.  Proyecto de Fortalecimiento de la Atención Integral del Cáncer. </a:t>
            </a:r>
            <a:endParaRPr lang="es-CR" dirty="0"/>
          </a:p>
        </p:txBody>
      </p:sp>
    </p:spTree>
    <p:extLst>
      <p:ext uri="{BB962C8B-B14F-4D97-AF65-F5344CB8AC3E}">
        <p14:creationId xmlns:p14="http://schemas.microsoft.com/office/powerpoint/2010/main" val="2393807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5A567F7-DCE1-46D7-AF83-7ED63CEECEDB}"/>
              </a:ext>
            </a:extLst>
          </p:cNvPr>
          <p:cNvSpPr>
            <a:spLocks noGrp="1"/>
          </p:cNvSpPr>
          <p:nvPr>
            <p:ph idx="1"/>
          </p:nvPr>
        </p:nvSpPr>
        <p:spPr>
          <a:xfrm>
            <a:off x="1946246" y="1095771"/>
            <a:ext cx="8263167" cy="5028192"/>
          </a:xfrm>
        </p:spPr>
        <p:txBody>
          <a:bodyPr>
            <a:normAutofit fontScale="85000" lnSpcReduction="10000"/>
          </a:bodyPr>
          <a:lstStyle/>
          <a:p>
            <a:pPr algn="just"/>
            <a:r>
              <a:rPr lang="es-ES" dirty="0"/>
              <a:t>“Análisis de  mutaciones en los genes BRCA1 y BRCA2 en pacientes con    sospecha de Síndrome de cáncer de mama y/u ovario Hereditario, atendidas en el Departamento de Hemato-Oncología, Hospital Dr. R.A. Calderón Guardia</a:t>
            </a:r>
            <a:r>
              <a:rPr lang="es-CR" dirty="0"/>
              <a:t>.</a:t>
            </a:r>
          </a:p>
          <a:p>
            <a:pPr algn="just"/>
            <a:r>
              <a:rPr lang="es-ES" dirty="0"/>
              <a:t>“Establecimiento de patrones de referencia normales para estudios de mapas funcionales de sustancia blanca y activación funcional de corteza motora, lenguaje, visual y memoria de trabajo. Centro Nacional de Resonancia Magnética, CCSS, 2014-2015”.</a:t>
            </a:r>
            <a:endParaRPr lang="es-CR" dirty="0"/>
          </a:p>
          <a:p>
            <a:r>
              <a:rPr lang="es-ES" dirty="0"/>
              <a:t>Estudio de tamizaje de cáncer cervical y “triage” con la prueba de detección de Virus de Papiloma Humano según protocolo de estudio denominado ESTAMPA</a:t>
            </a:r>
            <a:endParaRPr lang="es-CR" dirty="0"/>
          </a:p>
          <a:p>
            <a:r>
              <a:rPr lang="es-ES" b="1" dirty="0"/>
              <a:t> </a:t>
            </a:r>
            <a:r>
              <a:rPr lang="es-ES" dirty="0"/>
              <a:t>Estudio epidemiológico descriptivo de multirresistencia antimicrobiana en el Hospital México durante el periodo 2007-2015.</a:t>
            </a:r>
          </a:p>
          <a:p>
            <a:r>
              <a:rPr lang="es-ES" dirty="0"/>
              <a:t>SOS MOVILIZATE: prevención y mitigación de desastres naturales o antrópicos, Hospital San Vicente de Paúl Caja Costarricense del Seguro Social, Heredia 2018-2019.</a:t>
            </a:r>
            <a:endParaRPr lang="es-CR" dirty="0"/>
          </a:p>
          <a:p>
            <a:endParaRPr lang="es-CR" dirty="0"/>
          </a:p>
        </p:txBody>
      </p:sp>
    </p:spTree>
    <p:extLst>
      <p:ext uri="{BB962C8B-B14F-4D97-AF65-F5344CB8AC3E}">
        <p14:creationId xmlns:p14="http://schemas.microsoft.com/office/powerpoint/2010/main" val="591039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06" name="Rectangle 105">
            <a:extLst>
              <a:ext uri="{FF2B5EF4-FFF2-40B4-BE49-F238E27FC236}">
                <a16:creationId xmlns:a16="http://schemas.microsoft.com/office/drawing/2014/main" id="{3B33B5A3-BEB1-45A2-8E12-FB7DAF9F39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8" name="Picture 107">
            <a:extLst>
              <a:ext uri="{FF2B5EF4-FFF2-40B4-BE49-F238E27FC236}">
                <a16:creationId xmlns:a16="http://schemas.microsoft.com/office/drawing/2014/main" id="{E63E2BF5-B37C-4C7C-B1AD-D83C312CA0B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10" name="Picture 109">
            <a:extLst>
              <a:ext uri="{FF2B5EF4-FFF2-40B4-BE49-F238E27FC236}">
                <a16:creationId xmlns:a16="http://schemas.microsoft.com/office/drawing/2014/main" id="{3F0298A7-9B5A-4D25-BCE8-BA5498B426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12" name="Rectangle 111">
            <a:extLst>
              <a:ext uri="{FF2B5EF4-FFF2-40B4-BE49-F238E27FC236}">
                <a16:creationId xmlns:a16="http://schemas.microsoft.com/office/drawing/2014/main" id="{84CCA126-1736-4EF6-B7BB-250B2313E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5A484073-9B41-4BBE-AC8D-259F5C256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FCC39C1A-5548-40BF-BFBC-360EA02432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0D75460-4370-47BF-B423-25E946C3FEEE}"/>
              </a:ext>
            </a:extLst>
          </p:cNvPr>
          <p:cNvSpPr>
            <a:spLocks noGrp="1"/>
          </p:cNvSpPr>
          <p:nvPr>
            <p:ph type="title"/>
          </p:nvPr>
        </p:nvSpPr>
        <p:spPr>
          <a:xfrm>
            <a:off x="5806991" y="1349088"/>
            <a:ext cx="5253170" cy="678999"/>
          </a:xfrm>
        </p:spPr>
        <p:txBody>
          <a:bodyPr>
            <a:normAutofit/>
          </a:bodyPr>
          <a:lstStyle/>
          <a:p>
            <a:pPr algn="ctr"/>
            <a:r>
              <a:rPr lang="es-CR" sz="2400" b="1" dirty="0">
                <a:solidFill>
                  <a:srgbClr val="FFC000"/>
                </a:solidFill>
              </a:rPr>
              <a:t>Área Gestión de la Investigación</a:t>
            </a:r>
          </a:p>
        </p:txBody>
      </p:sp>
      <p:pic>
        <p:nvPicPr>
          <p:cNvPr id="5" name="Imagen 4">
            <a:extLst>
              <a:ext uri="{FF2B5EF4-FFF2-40B4-BE49-F238E27FC236}">
                <a16:creationId xmlns:a16="http://schemas.microsoft.com/office/drawing/2014/main" id="{0CB979DF-DD25-489E-A557-0F38E5C09F28}"/>
              </a:ext>
            </a:extLst>
          </p:cNvPr>
          <p:cNvPicPr>
            <a:picLocks noChangeAspect="1"/>
          </p:cNvPicPr>
          <p:nvPr/>
        </p:nvPicPr>
        <p:blipFill rotWithShape="1">
          <a:blip r:embed="rId5"/>
          <a:srcRect l="4125" r="2" b="2"/>
          <a:stretch/>
        </p:blipFill>
        <p:spPr>
          <a:xfrm>
            <a:off x="1559602" y="1349088"/>
            <a:ext cx="3627407" cy="4106707"/>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69" name="Content Placeholder 8">
            <a:extLst>
              <a:ext uri="{FF2B5EF4-FFF2-40B4-BE49-F238E27FC236}">
                <a16:creationId xmlns:a16="http://schemas.microsoft.com/office/drawing/2014/main" id="{210B1CE7-74BC-4E1C-A495-D8664833D278}"/>
              </a:ext>
            </a:extLst>
          </p:cNvPr>
          <p:cNvSpPr>
            <a:spLocks noGrp="1"/>
          </p:cNvSpPr>
          <p:nvPr>
            <p:ph idx="1"/>
          </p:nvPr>
        </p:nvSpPr>
        <p:spPr>
          <a:xfrm>
            <a:off x="5916059" y="2131986"/>
            <a:ext cx="5144102" cy="3665193"/>
          </a:xfrm>
        </p:spPr>
        <p:txBody>
          <a:bodyPr>
            <a:normAutofit/>
          </a:bodyPr>
          <a:lstStyle/>
          <a:p>
            <a:r>
              <a:rPr lang="en-US" sz="1800" dirty="0"/>
              <a:t>Teléfonos: </a:t>
            </a:r>
          </a:p>
          <a:p>
            <a:pPr marL="6160" indent="0">
              <a:buNone/>
            </a:pPr>
            <a:r>
              <a:rPr lang="en-US" sz="1800" dirty="0"/>
              <a:t>            2519-3028 / 2519-3029 / 2519-3087</a:t>
            </a:r>
          </a:p>
          <a:p>
            <a:pPr marL="6160" indent="0">
              <a:buNone/>
            </a:pPr>
            <a:endParaRPr lang="en-US" sz="1800" dirty="0"/>
          </a:p>
          <a:p>
            <a:pPr>
              <a:spcBef>
                <a:spcPts val="0"/>
              </a:spcBef>
              <a:spcAft>
                <a:spcPts val="0"/>
              </a:spcAft>
            </a:pPr>
            <a:r>
              <a:rPr lang="en-US" sz="1800" dirty="0"/>
              <a:t>Correo electrónico: </a:t>
            </a:r>
          </a:p>
          <a:p>
            <a:pPr marL="6160" indent="0">
              <a:spcBef>
                <a:spcPts val="0"/>
              </a:spcBef>
              <a:spcAft>
                <a:spcPts val="0"/>
              </a:spcAft>
              <a:buNone/>
            </a:pPr>
            <a:r>
              <a:rPr lang="en-US" sz="1800" dirty="0"/>
              <a:t>    </a:t>
            </a:r>
            <a:r>
              <a:rPr lang="en-US" sz="1600" dirty="0"/>
              <a:t>            Área de Investigación, CENDEISSS   </a:t>
            </a:r>
            <a:r>
              <a:rPr lang="en-US" sz="1800" dirty="0"/>
              <a:t>		        </a:t>
            </a:r>
            <a:r>
              <a:rPr lang="en-US" sz="1800" u="sng" dirty="0"/>
              <a:t>inves2931@ccss.sa.cr</a:t>
            </a:r>
          </a:p>
        </p:txBody>
      </p:sp>
      <p:sp>
        <p:nvSpPr>
          <p:cNvPr id="118" name="Rectangle 117">
            <a:extLst>
              <a:ext uri="{FF2B5EF4-FFF2-40B4-BE49-F238E27FC236}">
                <a16:creationId xmlns:a16="http://schemas.microsoft.com/office/drawing/2014/main" id="{86BC2799-45AB-4792-8336-BC935F99FB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4582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281F4-186F-4299-A206-39947231572A}"/>
              </a:ext>
            </a:extLst>
          </p:cNvPr>
          <p:cNvSpPr>
            <a:spLocks noGrp="1"/>
          </p:cNvSpPr>
          <p:nvPr>
            <p:ph type="title"/>
          </p:nvPr>
        </p:nvSpPr>
        <p:spPr>
          <a:xfrm>
            <a:off x="2611808" y="808056"/>
            <a:ext cx="7958331" cy="651289"/>
          </a:xfrm>
        </p:spPr>
        <p:txBody>
          <a:bodyPr/>
          <a:lstStyle/>
          <a:p>
            <a:pPr algn="l"/>
            <a:r>
              <a:rPr lang="es-CR" sz="3600" dirty="0">
                <a:solidFill>
                  <a:srgbClr val="FFC000"/>
                </a:solidFill>
              </a:rPr>
              <a:t>Fundamentos</a:t>
            </a:r>
            <a:endParaRPr lang="es-CR" dirty="0">
              <a:solidFill>
                <a:srgbClr val="FFC000"/>
              </a:solidFill>
            </a:endParaRPr>
          </a:p>
        </p:txBody>
      </p:sp>
      <p:sp>
        <p:nvSpPr>
          <p:cNvPr id="3" name="Marcador de contenido 2">
            <a:extLst>
              <a:ext uri="{FF2B5EF4-FFF2-40B4-BE49-F238E27FC236}">
                <a16:creationId xmlns:a16="http://schemas.microsoft.com/office/drawing/2014/main" id="{21087958-7E80-40E5-8501-B7B4F6A4D3B3}"/>
              </a:ext>
            </a:extLst>
          </p:cNvPr>
          <p:cNvSpPr>
            <a:spLocks noGrp="1"/>
          </p:cNvSpPr>
          <p:nvPr>
            <p:ph idx="1"/>
          </p:nvPr>
        </p:nvSpPr>
        <p:spPr>
          <a:xfrm>
            <a:off x="1394691" y="1607127"/>
            <a:ext cx="9175448" cy="4442817"/>
          </a:xfrm>
        </p:spPr>
        <p:txBody>
          <a:bodyPr>
            <a:normAutofit/>
          </a:bodyPr>
          <a:lstStyle/>
          <a:p>
            <a:pPr marL="0" indent="0" algn="just">
              <a:buNone/>
            </a:pPr>
            <a:r>
              <a:rPr lang="es-CR" sz="2400" dirty="0">
                <a:solidFill>
                  <a:srgbClr val="FFC000"/>
                </a:solidFill>
              </a:rPr>
              <a:t>Política de Investigación e Innovación Tecnológica y el Reglamento del Fondo de Investigación e Innovación Tecnológica.</a:t>
            </a:r>
          </a:p>
          <a:p>
            <a:pPr marL="0" indent="0" algn="just">
              <a:buNone/>
            </a:pPr>
            <a:r>
              <a:rPr lang="es-CR" dirty="0"/>
              <a:t> </a:t>
            </a:r>
            <a:endParaRPr lang="es-CR" sz="1700" i="1" dirty="0"/>
          </a:p>
          <a:p>
            <a:pPr marL="1246188" lvl="1" indent="-495300" algn="just"/>
            <a:r>
              <a:rPr lang="es-CR" sz="2200" dirty="0"/>
              <a:t>La Caja debe promover una cultura organizacional basada en el conocimiento.…</a:t>
            </a:r>
          </a:p>
          <a:p>
            <a:pPr marL="1246188" lvl="1" indent="-495300" algn="just"/>
            <a:r>
              <a:rPr lang="es-CR" sz="2200" dirty="0"/>
              <a:t>Impulso a la investigación propia, con el personal existente.</a:t>
            </a:r>
          </a:p>
          <a:p>
            <a:pPr marL="1246188" lvl="1" indent="-495300" algn="just"/>
            <a:r>
              <a:rPr lang="es-CR" sz="2200" dirty="0"/>
              <a:t>Investigación e innovación como base del desarrollo organizacional y de la atención a las personas.…</a:t>
            </a:r>
          </a:p>
          <a:p>
            <a:pPr marL="6160" indent="0">
              <a:buNone/>
            </a:pPr>
            <a:endParaRPr lang="es-CR" dirty="0"/>
          </a:p>
        </p:txBody>
      </p:sp>
    </p:spTree>
    <p:extLst>
      <p:ext uri="{BB962C8B-B14F-4D97-AF65-F5344CB8AC3E}">
        <p14:creationId xmlns:p14="http://schemas.microsoft.com/office/powerpoint/2010/main" val="1023415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53F7DD06-BC34-498D-ABA4-6C380E9DDD6B}"/>
              </a:ext>
            </a:extLst>
          </p:cNvPr>
          <p:cNvSpPr>
            <a:spLocks noGrp="1"/>
          </p:cNvSpPr>
          <p:nvPr>
            <p:ph idx="1"/>
          </p:nvPr>
        </p:nvSpPr>
        <p:spPr>
          <a:xfrm>
            <a:off x="2071400" y="2115126"/>
            <a:ext cx="7987000" cy="3716961"/>
          </a:xfrm>
        </p:spPr>
        <p:txBody>
          <a:bodyPr>
            <a:normAutofit/>
          </a:bodyPr>
          <a:lstStyle/>
          <a:p>
            <a:pPr marL="6160" indent="0" algn="just">
              <a:buNone/>
            </a:pPr>
            <a:r>
              <a:rPr lang="es-ES" sz="2400" b="1" dirty="0"/>
              <a:t>Eje Estratégico: </a:t>
            </a:r>
            <a:r>
              <a:rPr lang="es-ES" sz="2400" dirty="0"/>
              <a:t>Innovación y mejora continua de la prestación de los servicios.</a:t>
            </a:r>
          </a:p>
          <a:p>
            <a:pPr marL="6160" indent="0">
              <a:buNone/>
            </a:pPr>
            <a:endParaRPr lang="es-ES" sz="2400" dirty="0"/>
          </a:p>
          <a:p>
            <a:pPr marL="6160" indent="0" algn="just">
              <a:buNone/>
            </a:pPr>
            <a:r>
              <a:rPr lang="es-ES" sz="2400" b="1" dirty="0"/>
              <a:t>OBJETIVO 5: </a:t>
            </a:r>
            <a:r>
              <a:rPr lang="es-ES" sz="2400" dirty="0"/>
              <a:t>Instaurar la innovación e investigación como agentes de cambio y mejora continua en la gestión y la prestación de servicios.</a:t>
            </a:r>
            <a:endParaRPr lang="es-CR" sz="2400" dirty="0"/>
          </a:p>
        </p:txBody>
      </p:sp>
      <p:sp>
        <p:nvSpPr>
          <p:cNvPr id="3" name="Título 1">
            <a:extLst>
              <a:ext uri="{FF2B5EF4-FFF2-40B4-BE49-F238E27FC236}">
                <a16:creationId xmlns:a16="http://schemas.microsoft.com/office/drawing/2014/main" id="{76EDBB9E-A7C8-46B1-B708-84187956D58B}"/>
              </a:ext>
            </a:extLst>
          </p:cNvPr>
          <p:cNvSpPr>
            <a:spLocks noGrp="1"/>
          </p:cNvSpPr>
          <p:nvPr>
            <p:ph type="title"/>
          </p:nvPr>
        </p:nvSpPr>
        <p:spPr>
          <a:xfrm>
            <a:off x="2297772" y="1297583"/>
            <a:ext cx="7958331" cy="651289"/>
          </a:xfrm>
        </p:spPr>
        <p:txBody>
          <a:bodyPr>
            <a:noAutofit/>
          </a:bodyPr>
          <a:lstStyle/>
          <a:p>
            <a:pPr marL="109728" algn="just"/>
            <a:r>
              <a:rPr lang="es-ES_tradnl" sz="2800" dirty="0">
                <a:solidFill>
                  <a:srgbClr val="FFC000"/>
                </a:solidFill>
              </a:rPr>
              <a:t>Plan Estratégico Institucional –PEI- 2019-2022: </a:t>
            </a:r>
            <a:endParaRPr lang="es-CR" sz="2800" dirty="0">
              <a:solidFill>
                <a:srgbClr val="FFC000"/>
              </a:solidFill>
            </a:endParaRPr>
          </a:p>
        </p:txBody>
      </p:sp>
    </p:spTree>
    <p:extLst>
      <p:ext uri="{BB962C8B-B14F-4D97-AF65-F5344CB8AC3E}">
        <p14:creationId xmlns:p14="http://schemas.microsoft.com/office/powerpoint/2010/main" val="2563301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F03F1104-5F48-47D5-9186-7B386CAA474F}"/>
              </a:ext>
            </a:extLst>
          </p:cNvPr>
          <p:cNvSpPr>
            <a:spLocks noGrp="1"/>
          </p:cNvSpPr>
          <p:nvPr>
            <p:ph idx="1"/>
          </p:nvPr>
        </p:nvSpPr>
        <p:spPr>
          <a:xfrm>
            <a:off x="1884556" y="1459345"/>
            <a:ext cx="8575288" cy="4952606"/>
          </a:xfrm>
        </p:spPr>
        <p:txBody>
          <a:bodyPr>
            <a:normAutofit fontScale="92500"/>
          </a:bodyPr>
          <a:lstStyle/>
          <a:p>
            <a:pPr algn="just">
              <a:buNone/>
            </a:pPr>
            <a:r>
              <a:rPr lang="es-CR" sz="2800" dirty="0"/>
              <a:t>Lineamientos:</a:t>
            </a:r>
          </a:p>
          <a:p>
            <a:pPr lvl="1" algn="just"/>
            <a:r>
              <a:rPr lang="es-CR" sz="2200" dirty="0"/>
              <a:t>Programa institucional de investigación e innovación tecnológica en salud, seguridad social, pensiones y desarrollo tecnológico.</a:t>
            </a:r>
          </a:p>
          <a:p>
            <a:pPr lvl="1" algn="just"/>
            <a:r>
              <a:rPr lang="es-CR" sz="2200" dirty="0"/>
              <a:t>Núcleo institucional de personas dedicadas a la investigación.</a:t>
            </a:r>
          </a:p>
          <a:p>
            <a:pPr lvl="1" algn="just"/>
            <a:r>
              <a:rPr lang="es-CR" sz="2200" dirty="0"/>
              <a:t>Alianzas con universidades y centros de investigación.</a:t>
            </a:r>
          </a:p>
          <a:p>
            <a:pPr lvl="1" algn="just"/>
            <a:r>
              <a:rPr lang="es-ES" sz="2200" dirty="0"/>
              <a:t>Gestión oportuna del recurso financiero y tecnológico.</a:t>
            </a:r>
          </a:p>
          <a:p>
            <a:pPr lvl="1" algn="just"/>
            <a:r>
              <a:rPr lang="es-ES" sz="2200" dirty="0"/>
              <a:t>Métodos y estilos de operación en el ámbito gerencial.</a:t>
            </a:r>
          </a:p>
          <a:p>
            <a:pPr lvl="1" algn="just"/>
            <a:r>
              <a:rPr lang="es-ES" sz="2200" dirty="0"/>
              <a:t>Base de datos de los proyectos de investigación e innovación en la CCSS.</a:t>
            </a:r>
          </a:p>
          <a:p>
            <a:pPr lvl="1" algn="just"/>
            <a:endParaRPr lang="es-CR" sz="2200" dirty="0"/>
          </a:p>
        </p:txBody>
      </p:sp>
      <p:sp>
        <p:nvSpPr>
          <p:cNvPr id="3" name="Título 1">
            <a:extLst>
              <a:ext uri="{FF2B5EF4-FFF2-40B4-BE49-F238E27FC236}">
                <a16:creationId xmlns:a16="http://schemas.microsoft.com/office/drawing/2014/main" id="{61355C88-B368-46F0-AD91-CAF1556F7F0A}"/>
              </a:ext>
            </a:extLst>
          </p:cNvPr>
          <p:cNvSpPr>
            <a:spLocks noGrp="1"/>
          </p:cNvSpPr>
          <p:nvPr>
            <p:ph type="title"/>
          </p:nvPr>
        </p:nvSpPr>
        <p:spPr>
          <a:xfrm>
            <a:off x="2611808" y="808056"/>
            <a:ext cx="8015304" cy="651289"/>
          </a:xfrm>
        </p:spPr>
        <p:txBody>
          <a:bodyPr>
            <a:normAutofit fontScale="90000"/>
          </a:bodyPr>
          <a:lstStyle/>
          <a:p>
            <a:pPr algn="l"/>
            <a:r>
              <a:rPr lang="es-CR" sz="3100" dirty="0">
                <a:solidFill>
                  <a:srgbClr val="FFC000"/>
                </a:solidFill>
              </a:rPr>
              <a:t>Política de investigación e innovación tecnológica</a:t>
            </a:r>
            <a:br>
              <a:rPr lang="es-CR" dirty="0"/>
            </a:br>
            <a:endParaRPr lang="es-CR" dirty="0">
              <a:solidFill>
                <a:schemeClr val="accent1">
                  <a:lumMod val="60000"/>
                  <a:lumOff val="40000"/>
                </a:schemeClr>
              </a:solidFill>
            </a:endParaRPr>
          </a:p>
        </p:txBody>
      </p:sp>
    </p:spTree>
    <p:extLst>
      <p:ext uri="{BB962C8B-B14F-4D97-AF65-F5344CB8AC3E}">
        <p14:creationId xmlns:p14="http://schemas.microsoft.com/office/powerpoint/2010/main" val="3114804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C80034-0B8C-46AC-A4FF-45CCBBA690C3}"/>
              </a:ext>
            </a:extLst>
          </p:cNvPr>
          <p:cNvSpPr>
            <a:spLocks noGrp="1"/>
          </p:cNvSpPr>
          <p:nvPr>
            <p:ph type="title"/>
          </p:nvPr>
        </p:nvSpPr>
        <p:spPr>
          <a:xfrm>
            <a:off x="2611809" y="808056"/>
            <a:ext cx="4502670" cy="1077229"/>
          </a:xfrm>
        </p:spPr>
        <p:txBody>
          <a:bodyPr>
            <a:normAutofit/>
          </a:bodyPr>
          <a:lstStyle/>
          <a:p>
            <a:pPr algn="l"/>
            <a:r>
              <a:rPr lang="es-ES" dirty="0">
                <a:solidFill>
                  <a:srgbClr val="FFC000"/>
                </a:solidFill>
              </a:rPr>
              <a:t>Innovación</a:t>
            </a:r>
            <a:br>
              <a:rPr lang="es-ES" dirty="0">
                <a:solidFill>
                  <a:srgbClr val="FFC000"/>
                </a:solidFill>
              </a:rPr>
            </a:br>
            <a:r>
              <a:rPr lang="es-ES" sz="2800" dirty="0">
                <a:solidFill>
                  <a:srgbClr val="FFC000"/>
                </a:solidFill>
              </a:rPr>
              <a:t>(algunas orientaciones)</a:t>
            </a:r>
            <a:endParaRPr lang="es-CR" dirty="0">
              <a:solidFill>
                <a:srgbClr val="FFC000"/>
              </a:solidFill>
            </a:endParaRPr>
          </a:p>
        </p:txBody>
      </p:sp>
      <p:sp>
        <p:nvSpPr>
          <p:cNvPr id="3" name="Marcador de contenido 2">
            <a:extLst>
              <a:ext uri="{FF2B5EF4-FFF2-40B4-BE49-F238E27FC236}">
                <a16:creationId xmlns:a16="http://schemas.microsoft.com/office/drawing/2014/main" id="{60763FB4-19CC-4786-BE86-1D8E8AED353F}"/>
              </a:ext>
            </a:extLst>
          </p:cNvPr>
          <p:cNvSpPr>
            <a:spLocks noGrp="1"/>
          </p:cNvSpPr>
          <p:nvPr>
            <p:ph idx="1"/>
          </p:nvPr>
        </p:nvSpPr>
        <p:spPr>
          <a:xfrm>
            <a:off x="1650380" y="2052116"/>
            <a:ext cx="8919759" cy="3997828"/>
          </a:xfrm>
        </p:spPr>
        <p:txBody>
          <a:bodyPr>
            <a:normAutofit lnSpcReduction="10000"/>
          </a:bodyPr>
          <a:lstStyle/>
          <a:p>
            <a:pPr marL="533400" lvl="4" indent="0" algn="just">
              <a:lnSpc>
                <a:spcPct val="100000"/>
              </a:lnSpc>
              <a:spcBef>
                <a:spcPts val="350"/>
              </a:spcBef>
              <a:spcAft>
                <a:spcPts val="0"/>
              </a:spcAft>
              <a:buClr>
                <a:schemeClr val="accent2"/>
              </a:buClr>
              <a:buSzTx/>
              <a:buFont typeface="Wingdings 2"/>
              <a:buChar char=""/>
              <a:defRPr/>
            </a:pPr>
            <a:r>
              <a:rPr lang="es-CR" sz="2400" dirty="0"/>
              <a:t>Procedimientos novedosos vinculados con el uso y la adaptación tecnológica.</a:t>
            </a:r>
          </a:p>
          <a:p>
            <a:pPr marL="533400" lvl="4" indent="0" algn="just">
              <a:lnSpc>
                <a:spcPct val="100000"/>
              </a:lnSpc>
              <a:spcBef>
                <a:spcPts val="350"/>
              </a:spcBef>
              <a:spcAft>
                <a:spcPts val="0"/>
              </a:spcAft>
              <a:buClr>
                <a:schemeClr val="accent2"/>
              </a:buClr>
              <a:buSzTx/>
              <a:buFont typeface="Wingdings 2"/>
              <a:buChar char=""/>
              <a:defRPr/>
            </a:pPr>
            <a:endParaRPr lang="es-CR" sz="2400" dirty="0"/>
          </a:p>
          <a:p>
            <a:pPr marL="533400" lvl="4" indent="0" algn="just">
              <a:lnSpc>
                <a:spcPct val="100000"/>
              </a:lnSpc>
              <a:spcBef>
                <a:spcPts val="350"/>
              </a:spcBef>
              <a:spcAft>
                <a:spcPts val="0"/>
              </a:spcAft>
              <a:buClr>
                <a:schemeClr val="accent2"/>
              </a:buClr>
              <a:buSzTx/>
              <a:buFont typeface="Wingdings 2"/>
              <a:buChar char=""/>
              <a:defRPr/>
            </a:pPr>
            <a:r>
              <a:rPr lang="es-CR" sz="2400" dirty="0"/>
              <a:t>Prácticas de atención a las personas, orientados a las principales causas de consulta o de hospitalización.</a:t>
            </a:r>
          </a:p>
          <a:p>
            <a:pPr marL="533400" lvl="4" indent="0" algn="just">
              <a:lnSpc>
                <a:spcPct val="100000"/>
              </a:lnSpc>
              <a:spcBef>
                <a:spcPts val="350"/>
              </a:spcBef>
              <a:spcAft>
                <a:spcPts val="0"/>
              </a:spcAft>
              <a:buClr>
                <a:schemeClr val="accent2"/>
              </a:buClr>
              <a:buSzTx/>
              <a:buFont typeface="Wingdings 2"/>
              <a:buChar char=""/>
              <a:defRPr/>
            </a:pPr>
            <a:endParaRPr lang="es-CR" sz="2400" dirty="0"/>
          </a:p>
          <a:p>
            <a:pPr marL="533400" lvl="4" indent="0" algn="just">
              <a:lnSpc>
                <a:spcPct val="100000"/>
              </a:lnSpc>
              <a:spcBef>
                <a:spcPts val="350"/>
              </a:spcBef>
              <a:spcAft>
                <a:spcPts val="0"/>
              </a:spcAft>
              <a:buClr>
                <a:schemeClr val="accent2"/>
              </a:buClr>
              <a:buSzTx/>
              <a:buFont typeface="Wingdings 2"/>
              <a:buChar char=""/>
              <a:defRPr/>
            </a:pPr>
            <a:r>
              <a:rPr lang="es-CR" sz="2400" dirty="0"/>
              <a:t>Uso tecnológico y procesos de conservación ambiental.</a:t>
            </a:r>
          </a:p>
          <a:p>
            <a:pPr marL="533400" lvl="4" indent="0" algn="just">
              <a:lnSpc>
                <a:spcPct val="100000"/>
              </a:lnSpc>
              <a:spcBef>
                <a:spcPts val="350"/>
              </a:spcBef>
              <a:spcAft>
                <a:spcPts val="0"/>
              </a:spcAft>
              <a:buClr>
                <a:schemeClr val="accent2"/>
              </a:buClr>
              <a:buSzTx/>
              <a:buFont typeface="Wingdings 2"/>
              <a:buChar char=""/>
              <a:defRPr/>
            </a:pPr>
            <a:endParaRPr lang="es-CR" sz="2400" dirty="0"/>
          </a:p>
          <a:p>
            <a:pPr marL="533400" lvl="4" indent="0" algn="just">
              <a:lnSpc>
                <a:spcPct val="100000"/>
              </a:lnSpc>
              <a:spcBef>
                <a:spcPts val="350"/>
              </a:spcBef>
              <a:spcAft>
                <a:spcPts val="0"/>
              </a:spcAft>
              <a:buClr>
                <a:schemeClr val="accent2"/>
              </a:buClr>
              <a:buSzTx/>
              <a:buFont typeface="Wingdings 2"/>
              <a:buChar char=""/>
              <a:defRPr/>
            </a:pPr>
            <a:r>
              <a:rPr lang="es-CR" sz="2400" dirty="0"/>
              <a:t>Nuevas prácticas administrativas, de ingeniería, biomédicas y de gestión de los servicios</a:t>
            </a:r>
          </a:p>
          <a:p>
            <a:endParaRPr lang="es-CR" dirty="0"/>
          </a:p>
        </p:txBody>
      </p:sp>
      <p:pic>
        <p:nvPicPr>
          <p:cNvPr id="4" name="6 Marcador de contenido" descr="https://encrypted-tbn1.gstatic.com/images?q=tbn:ANd9GcRRyd7g0fuQ2AqEx7yBYwwaLdmeLoJjFPEltUKHxTVDUdHIQhh3NQ">
            <a:extLst>
              <a:ext uri="{FF2B5EF4-FFF2-40B4-BE49-F238E27FC236}">
                <a16:creationId xmlns:a16="http://schemas.microsoft.com/office/drawing/2014/main" id="{7857397B-9E6F-4C62-B1C6-44C340BA1797}"/>
              </a:ext>
            </a:extLst>
          </p:cNvPr>
          <p:cNvPicPr>
            <a:picLocks/>
          </p:cNvPicPr>
          <p:nvPr/>
        </p:nvPicPr>
        <p:blipFill>
          <a:blip r:embed="rId2" cstate="print"/>
          <a:srcRect/>
          <a:stretch>
            <a:fillRect/>
          </a:stretch>
        </p:blipFill>
        <p:spPr bwMode="auto">
          <a:xfrm>
            <a:off x="8409899" y="494824"/>
            <a:ext cx="2160240" cy="1239044"/>
          </a:xfrm>
          <a:prstGeom prst="rect">
            <a:avLst/>
          </a:prstGeom>
          <a:noFill/>
          <a:ln w="9525">
            <a:noFill/>
            <a:miter lim="800000"/>
            <a:headEnd/>
            <a:tailEnd/>
          </a:ln>
        </p:spPr>
      </p:pic>
    </p:spTree>
    <p:extLst>
      <p:ext uri="{BB962C8B-B14F-4D97-AF65-F5344CB8AC3E}">
        <p14:creationId xmlns:p14="http://schemas.microsoft.com/office/powerpoint/2010/main" val="875321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45DC6B-8F81-46E6-B71A-DC2F7FD42F25}"/>
              </a:ext>
            </a:extLst>
          </p:cNvPr>
          <p:cNvSpPr>
            <a:spLocks noGrp="1"/>
          </p:cNvSpPr>
          <p:nvPr>
            <p:ph type="title"/>
          </p:nvPr>
        </p:nvSpPr>
        <p:spPr/>
        <p:txBody>
          <a:bodyPr/>
          <a:lstStyle/>
          <a:p>
            <a:pPr algn="l"/>
            <a:r>
              <a:rPr lang="es-CR" dirty="0">
                <a:solidFill>
                  <a:srgbClr val="FFC000"/>
                </a:solidFill>
              </a:rPr>
              <a:t>Fondo de Investigación e Innovación Tecnológica - FIIT</a:t>
            </a:r>
          </a:p>
        </p:txBody>
      </p:sp>
      <p:sp>
        <p:nvSpPr>
          <p:cNvPr id="3" name="Marcador de contenido 2">
            <a:extLst>
              <a:ext uri="{FF2B5EF4-FFF2-40B4-BE49-F238E27FC236}">
                <a16:creationId xmlns:a16="http://schemas.microsoft.com/office/drawing/2014/main" id="{3DAB2FF1-2056-4039-8D72-4C5E43BE472A}"/>
              </a:ext>
            </a:extLst>
          </p:cNvPr>
          <p:cNvSpPr>
            <a:spLocks noGrp="1"/>
          </p:cNvSpPr>
          <p:nvPr>
            <p:ph idx="1"/>
          </p:nvPr>
        </p:nvSpPr>
        <p:spPr>
          <a:xfrm>
            <a:off x="1973766" y="1694985"/>
            <a:ext cx="8596373" cy="4583152"/>
          </a:xfrm>
        </p:spPr>
        <p:txBody>
          <a:bodyPr>
            <a:normAutofit lnSpcReduction="10000"/>
          </a:bodyPr>
          <a:lstStyle/>
          <a:p>
            <a:pPr marL="269875" indent="0" algn="just">
              <a:buNone/>
            </a:pPr>
            <a:endParaRPr lang="es-CR" sz="2800" b="1" dirty="0">
              <a:solidFill>
                <a:srgbClr val="0070C0"/>
              </a:solidFill>
              <a:effectLst>
                <a:outerShdw blurRad="31750" dist="25400" dir="5400000" algn="tl" rotWithShape="0">
                  <a:srgbClr val="000000">
                    <a:alpha val="25000"/>
                  </a:srgbClr>
                </a:outerShdw>
              </a:effectLst>
            </a:endParaRPr>
          </a:p>
          <a:p>
            <a:pPr marL="269875" indent="0" algn="just">
              <a:buNone/>
            </a:pPr>
            <a:r>
              <a:rPr lang="es-CR" sz="2800" b="1" dirty="0">
                <a:effectLst>
                  <a:outerShdw blurRad="31750" dist="25400" dir="5400000" algn="tl" rotWithShape="0">
                    <a:srgbClr val="000000">
                      <a:alpha val="25000"/>
                    </a:srgbClr>
                  </a:outerShdw>
                </a:effectLst>
              </a:rPr>
              <a:t>objetivo:</a:t>
            </a:r>
          </a:p>
          <a:p>
            <a:pPr marL="269875" indent="0" algn="just"/>
            <a:r>
              <a:rPr lang="es-CR" dirty="0"/>
              <a:t>Incentivar en el personal la vocación hacia la investigación y la innovación tecnológica.</a:t>
            </a:r>
          </a:p>
          <a:p>
            <a:pPr marL="269875" indent="0" algn="just"/>
            <a:endParaRPr lang="es-CR" dirty="0"/>
          </a:p>
          <a:p>
            <a:pPr marL="269875" indent="0" algn="just">
              <a:buNone/>
            </a:pPr>
            <a:r>
              <a:rPr lang="es-CR" sz="2800" b="1" dirty="0">
                <a:effectLst>
                  <a:outerShdw blurRad="31750" dist="25400" dir="5400000" algn="tl" rotWithShape="0">
                    <a:srgbClr val="000000">
                      <a:alpha val="25000"/>
                    </a:srgbClr>
                  </a:outerShdw>
                </a:effectLst>
              </a:rPr>
              <a:t>¿Quiénes pueden optar al FIIT?</a:t>
            </a:r>
          </a:p>
          <a:p>
            <a:pPr marL="269875" indent="0" algn="just"/>
            <a:r>
              <a:rPr lang="es-CR" dirty="0"/>
              <a:t>Cualquier unidad de trabajo con iniciativas de investigación o de innovación tecnológica que respondan a las políticas institucionales y orientadas a resolver un problema prioritario debidamente justificado.</a:t>
            </a:r>
          </a:p>
          <a:p>
            <a:pPr marL="269875" indent="0" algn="just"/>
            <a:endParaRPr lang="es-CR" dirty="0"/>
          </a:p>
          <a:p>
            <a:endParaRPr lang="es-CR" dirty="0"/>
          </a:p>
        </p:txBody>
      </p:sp>
    </p:spTree>
    <p:extLst>
      <p:ext uri="{BB962C8B-B14F-4D97-AF65-F5344CB8AC3E}">
        <p14:creationId xmlns:p14="http://schemas.microsoft.com/office/powerpoint/2010/main" val="742857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0899AD-FD23-4436-BA6F-01BFC0FAFEBF}"/>
              </a:ext>
            </a:extLst>
          </p:cNvPr>
          <p:cNvSpPr>
            <a:spLocks noGrp="1"/>
          </p:cNvSpPr>
          <p:nvPr>
            <p:ph type="title"/>
          </p:nvPr>
        </p:nvSpPr>
        <p:spPr>
          <a:xfrm>
            <a:off x="2611808" y="808056"/>
            <a:ext cx="7958331" cy="753115"/>
          </a:xfrm>
        </p:spPr>
        <p:txBody>
          <a:bodyPr/>
          <a:lstStyle/>
          <a:p>
            <a:pPr algn="l"/>
            <a:r>
              <a:rPr lang="es-CR" dirty="0">
                <a:solidFill>
                  <a:srgbClr val="FFC000"/>
                </a:solidFill>
              </a:rPr>
              <a:t>Características</a:t>
            </a:r>
            <a:r>
              <a:rPr lang="es-CR" dirty="0"/>
              <a:t> </a:t>
            </a:r>
          </a:p>
        </p:txBody>
      </p:sp>
      <p:sp>
        <p:nvSpPr>
          <p:cNvPr id="3" name="Marcador de contenido 2">
            <a:extLst>
              <a:ext uri="{FF2B5EF4-FFF2-40B4-BE49-F238E27FC236}">
                <a16:creationId xmlns:a16="http://schemas.microsoft.com/office/drawing/2014/main" id="{13AB76E9-3162-4D80-A1ED-BAD51660B733}"/>
              </a:ext>
            </a:extLst>
          </p:cNvPr>
          <p:cNvSpPr>
            <a:spLocks noGrp="1"/>
          </p:cNvSpPr>
          <p:nvPr>
            <p:ph idx="1"/>
          </p:nvPr>
        </p:nvSpPr>
        <p:spPr>
          <a:xfrm>
            <a:off x="1621862" y="1561171"/>
            <a:ext cx="8948278" cy="4739268"/>
          </a:xfrm>
        </p:spPr>
        <p:txBody>
          <a:bodyPr>
            <a:normAutofit/>
          </a:bodyPr>
          <a:lstStyle/>
          <a:p>
            <a:pPr algn="just"/>
            <a:r>
              <a:rPr lang="es-CR" sz="2400" dirty="0"/>
              <a:t>Creado para el apoyo de la investigación y la innovación tecnológica en la CCSS.</a:t>
            </a:r>
          </a:p>
          <a:p>
            <a:pPr algn="just"/>
            <a:r>
              <a:rPr lang="es-CR" sz="2400" dirty="0"/>
              <a:t>Es un medio para financiar proyectos que presenten cualquier unidad ejecutora </a:t>
            </a:r>
            <a:r>
              <a:rPr lang="es-CR" sz="2400" i="1" dirty="0"/>
              <a:t>(grupos ocupacionales o personas)</a:t>
            </a:r>
          </a:p>
          <a:p>
            <a:pPr algn="just"/>
            <a:r>
              <a:rPr lang="es-CR" sz="2400" dirty="0"/>
              <a:t>Apoyo a temas prioritarios del desarrollo organizacional (salud, seguridad social y pensiones).</a:t>
            </a:r>
          </a:p>
          <a:p>
            <a:pPr marL="495300" indent="-495300" algn="just"/>
            <a:r>
              <a:rPr lang="es-CR" sz="2400" dirty="0"/>
              <a:t>Corresponde a un monto anual del presupuesto (hasta 1% de los gastos operativos).</a:t>
            </a:r>
          </a:p>
          <a:p>
            <a:pPr marL="495300" indent="-495300" algn="just"/>
            <a:r>
              <a:rPr lang="es-CR" sz="2400" dirty="0"/>
              <a:t>Se ejecuta por periodo presupuestario.</a:t>
            </a:r>
          </a:p>
        </p:txBody>
      </p:sp>
    </p:spTree>
    <p:extLst>
      <p:ext uri="{BB962C8B-B14F-4D97-AF65-F5344CB8AC3E}">
        <p14:creationId xmlns:p14="http://schemas.microsoft.com/office/powerpoint/2010/main" val="3032827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D58AC3-F403-4350-8D97-3A04AEE59D8A}"/>
              </a:ext>
            </a:extLst>
          </p:cNvPr>
          <p:cNvSpPr>
            <a:spLocks noGrp="1"/>
          </p:cNvSpPr>
          <p:nvPr>
            <p:ph type="title"/>
          </p:nvPr>
        </p:nvSpPr>
        <p:spPr/>
        <p:txBody>
          <a:bodyPr/>
          <a:lstStyle/>
          <a:p>
            <a:pPr algn="l"/>
            <a:r>
              <a:rPr lang="es-ES" sz="3600" dirty="0">
                <a:solidFill>
                  <a:srgbClr val="FFC000"/>
                </a:solidFill>
              </a:rPr>
              <a:t>Posibles líneas a financiar</a:t>
            </a:r>
            <a:endParaRPr lang="es-CR" dirty="0">
              <a:solidFill>
                <a:srgbClr val="FFC000"/>
              </a:solidFill>
            </a:endParaRPr>
          </a:p>
        </p:txBody>
      </p:sp>
      <p:sp>
        <p:nvSpPr>
          <p:cNvPr id="3" name="Marcador de contenido 2">
            <a:extLst>
              <a:ext uri="{FF2B5EF4-FFF2-40B4-BE49-F238E27FC236}">
                <a16:creationId xmlns:a16="http://schemas.microsoft.com/office/drawing/2014/main" id="{F3C7D78C-B047-45C8-B8BC-3A110CF7F82C}"/>
              </a:ext>
            </a:extLst>
          </p:cNvPr>
          <p:cNvSpPr>
            <a:spLocks noGrp="1"/>
          </p:cNvSpPr>
          <p:nvPr>
            <p:ph idx="1"/>
          </p:nvPr>
        </p:nvSpPr>
        <p:spPr>
          <a:xfrm>
            <a:off x="1621861" y="1477818"/>
            <a:ext cx="8948278" cy="5052291"/>
          </a:xfrm>
        </p:spPr>
        <p:txBody>
          <a:bodyPr>
            <a:normAutofit/>
          </a:bodyPr>
          <a:lstStyle/>
          <a:p>
            <a:pPr marL="182563" indent="-182563" algn="just"/>
            <a:r>
              <a:rPr lang="es-ES" dirty="0"/>
              <a:t>Publicaciones.</a:t>
            </a:r>
          </a:p>
          <a:p>
            <a:pPr marL="0" indent="0" algn="just"/>
            <a:r>
              <a:rPr lang="es-ES" dirty="0"/>
              <a:t> Ayudas técnicas </a:t>
            </a:r>
            <a:r>
              <a:rPr lang="es-CR" dirty="0"/>
              <a:t>para la recolección y análisis de datos</a:t>
            </a:r>
          </a:p>
          <a:p>
            <a:pPr marL="0" indent="0" algn="just"/>
            <a:r>
              <a:rPr lang="es-ES" dirty="0"/>
              <a:t> Materiales y suministros que no estén disponibles en la Unidad Ejecutora.</a:t>
            </a:r>
          </a:p>
          <a:p>
            <a:pPr marL="0" indent="0" algn="just"/>
            <a:r>
              <a:rPr lang="es-ES" dirty="0"/>
              <a:t> Capacitaciones, talleres, pasantías, seminarios o foros asociados al proyecto </a:t>
            </a:r>
            <a:r>
              <a:rPr lang="es-ES" sz="1900" i="1" dirty="0"/>
              <a:t>(</a:t>
            </a:r>
            <a:r>
              <a:rPr lang="es-ES" sz="1900" b="1" i="1" dirty="0"/>
              <a:t>se rigen por el Reglamento de Capacitación y Formación de la CCSS</a:t>
            </a:r>
            <a:r>
              <a:rPr lang="es-ES" sz="1900" i="1" dirty="0"/>
              <a:t>).</a:t>
            </a:r>
          </a:p>
          <a:p>
            <a:pPr marL="0" indent="0" algn="just"/>
            <a:r>
              <a:rPr lang="es-ES" dirty="0"/>
              <a:t>Servicios no personales </a:t>
            </a:r>
            <a:r>
              <a:rPr lang="es-ES" b="1" dirty="0"/>
              <a:t>(</a:t>
            </a:r>
            <a:r>
              <a:rPr lang="es-ES" b="1" i="1" dirty="0"/>
              <a:t>exceptuando aquellas subpartidas que son de uso exclusivo tales como: gastos y viajes al exterior, gastos de representación, entre otros). </a:t>
            </a:r>
          </a:p>
        </p:txBody>
      </p:sp>
    </p:spTree>
    <p:extLst>
      <p:ext uri="{BB962C8B-B14F-4D97-AF65-F5344CB8AC3E}">
        <p14:creationId xmlns:p14="http://schemas.microsoft.com/office/powerpoint/2010/main" val="25010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D8F4B8D-CB62-49AA-BBC9-BFBF0FA438D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2" name="Picture 11">
            <a:extLst>
              <a:ext uri="{FF2B5EF4-FFF2-40B4-BE49-F238E27FC236}">
                <a16:creationId xmlns:a16="http://schemas.microsoft.com/office/drawing/2014/main" id="{0B11A20E-F906-44AF-9B8C-5C7607ED288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4" name="Rectangle 13">
            <a:extLst>
              <a:ext uri="{FF2B5EF4-FFF2-40B4-BE49-F238E27FC236}">
                <a16:creationId xmlns:a16="http://schemas.microsoft.com/office/drawing/2014/main" id="{589F2FE7-0776-45FC-BA50-B33FD5272D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9E28EA0B-064B-42ED-AEB7-E2B518F588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50815A55-8D70-457A-807A-8497E4EB2F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a:extLst>
              <a:ext uri="{FF2B5EF4-FFF2-40B4-BE49-F238E27FC236}">
                <a16:creationId xmlns:a16="http://schemas.microsoft.com/office/drawing/2014/main" id="{E9409685-E4D7-4C17-A7A6-C7C4111928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TextBox 21">
            <a:extLst>
              <a:ext uri="{FF2B5EF4-FFF2-40B4-BE49-F238E27FC236}">
                <a16:creationId xmlns:a16="http://schemas.microsoft.com/office/drawing/2014/main" id="{0BB97CD4-5E08-4372-8A06-C645E5701DC3}"/>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 useBgFill="1">
        <p:nvSpPr>
          <p:cNvPr id="24" name="Rectangle 23">
            <a:extLst>
              <a:ext uri="{FF2B5EF4-FFF2-40B4-BE49-F238E27FC236}">
                <a16:creationId xmlns:a16="http://schemas.microsoft.com/office/drawing/2014/main" id="{D90B15D5-A818-4B89-9ED0-B87C2612EE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93C7BAC1-7587-43BB-BB76-C204CFFEBB9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28" name="Picture 27">
            <a:extLst>
              <a:ext uri="{FF2B5EF4-FFF2-40B4-BE49-F238E27FC236}">
                <a16:creationId xmlns:a16="http://schemas.microsoft.com/office/drawing/2014/main" id="{E8218E17-4267-4775-B7F2-24608EB094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0" name="Rectangle 29">
            <a:extLst>
              <a:ext uri="{FF2B5EF4-FFF2-40B4-BE49-F238E27FC236}">
                <a16:creationId xmlns:a16="http://schemas.microsoft.com/office/drawing/2014/main" id="{109AB481-6D15-430A-80DD-1053A692BD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D080848E-B6EF-42C0-85CD-7F6751FB0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C86300F-F6F3-4C84-9C72-934468209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5891209"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1BB75A8-3D35-4313-8C89-52D37D7B2ADE}"/>
              </a:ext>
            </a:extLst>
          </p:cNvPr>
          <p:cNvSpPr>
            <a:spLocks noGrp="1"/>
          </p:cNvSpPr>
          <p:nvPr>
            <p:ph type="title"/>
          </p:nvPr>
        </p:nvSpPr>
        <p:spPr>
          <a:xfrm>
            <a:off x="1173828" y="2379896"/>
            <a:ext cx="5290891" cy="1988904"/>
          </a:xfrm>
        </p:spPr>
        <p:txBody>
          <a:bodyPr vert="horz" lIns="91440" tIns="45720" rIns="91440" bIns="45720" rtlCol="0" anchor="t">
            <a:normAutofit/>
          </a:bodyPr>
          <a:lstStyle/>
          <a:p>
            <a:pPr algn="just"/>
            <a:r>
              <a:rPr lang="en-US" altLang="es-AR" sz="2800" dirty="0">
                <a:hlinkClick r:id="rId5" action="ppaction://hlinkpres?slideindex=1&amp;slidetitle=">
                  <a:extLst>
                    <a:ext uri="{A12FA001-AC4F-418D-AE19-62706E023703}">
                      <ahyp:hlinkClr xmlns:ahyp="http://schemas.microsoft.com/office/drawing/2018/hyperlinkcolor" val="tx"/>
                    </a:ext>
                  </a:extLst>
                </a:hlinkClick>
              </a:rPr>
              <a:t>Proceso que deben seguir los proyectos de investigacion e innovacion tecnológica con financiamiento del FIIT</a:t>
            </a:r>
            <a:endParaRPr lang="en-US" sz="2800" dirty="0"/>
          </a:p>
        </p:txBody>
      </p:sp>
      <p:pic>
        <p:nvPicPr>
          <p:cNvPr id="7" name="Imagen 3">
            <a:hlinkClick r:id="rId5" action="ppaction://hlinkpres?slideindex=1&amp;slidetitle="/>
            <a:extLst>
              <a:ext uri="{FF2B5EF4-FFF2-40B4-BE49-F238E27FC236}">
                <a16:creationId xmlns:a16="http://schemas.microsoft.com/office/drawing/2014/main" id="{E49F22A1-DB52-4D09-B982-F334A1074529}"/>
              </a:ext>
            </a:extLst>
          </p:cNvPr>
          <p:cNvPicPr>
            <a:picLocks noGrp="1" noChangeAspect="1"/>
          </p:cNvPicPr>
          <p:nvPr>
            <p:ph idx="1"/>
          </p:nvPr>
        </p:nvPicPr>
        <p:blipFill rotWithShape="1">
          <a:blip r:embed="rId6"/>
          <a:srcRect l="3610" r="4747"/>
          <a:stretch/>
        </p:blipFill>
        <p:spPr>
          <a:xfrm>
            <a:off x="7239488" y="932198"/>
            <a:ext cx="3184170" cy="4711220"/>
          </a:xfrm>
          <a:prstGeom prst="rect">
            <a:avLst/>
          </a:prstGeom>
          <a:ln w="12700">
            <a:solidFill>
              <a:schemeClr val="tx1"/>
            </a:solidFill>
          </a:ln>
        </p:spPr>
      </p:pic>
      <p:sp>
        <p:nvSpPr>
          <p:cNvPr id="36" name="Rectangle 35">
            <a:extLst>
              <a:ext uri="{FF2B5EF4-FFF2-40B4-BE49-F238E27FC236}">
                <a16:creationId xmlns:a16="http://schemas.microsoft.com/office/drawing/2014/main" id="{5AF99F82-0D08-48B9-8942-28B9229BE6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9719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Azul">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178B2DAB-5DDE-4060-A857-D2E1CDA9250F}"/>
    </a:ext>
  </a:extLst>
</a:theme>
</file>

<file path=docProps/app.xml><?xml version="1.0" encoding="utf-8"?>
<Properties xmlns="http://schemas.openxmlformats.org/officeDocument/2006/extended-properties" xmlns:vt="http://schemas.openxmlformats.org/officeDocument/2006/docPropsVTypes">
  <Template>TM16401375[[fn=Madison]]</Template>
  <TotalTime>495</TotalTime>
  <Words>744</Words>
  <Application>Microsoft Office PowerPoint</Application>
  <PresentationFormat>Panorámica</PresentationFormat>
  <Paragraphs>68</Paragraphs>
  <Slides>12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Arial</vt:lpstr>
      <vt:lpstr>MS Shell Dlg 2</vt:lpstr>
      <vt:lpstr>Wingdings</vt:lpstr>
      <vt:lpstr>Wingdings 2</vt:lpstr>
      <vt:lpstr>Wingdings 3</vt:lpstr>
      <vt:lpstr>Madison</vt:lpstr>
      <vt:lpstr>Fondo de Investigación e Innovación Tecnológica 2019</vt:lpstr>
      <vt:lpstr>Fundamentos</vt:lpstr>
      <vt:lpstr>Plan Estratégico Institucional –PEI- 2019-2022: </vt:lpstr>
      <vt:lpstr>Política de investigación e innovación tecnológica </vt:lpstr>
      <vt:lpstr>Innovación (algunas orientaciones)</vt:lpstr>
      <vt:lpstr>Fondo de Investigación e Innovación Tecnológica - FIIT</vt:lpstr>
      <vt:lpstr>Características </vt:lpstr>
      <vt:lpstr>Posibles líneas a financiar</vt:lpstr>
      <vt:lpstr>Proceso que deben seguir los proyectos de investigacion e innovacion tecnológica con financiamiento del FIIT</vt:lpstr>
      <vt:lpstr>Algunos proyectos financiados</vt:lpstr>
      <vt:lpstr>Presentación de PowerPoint</vt:lpstr>
      <vt:lpstr>Área Gestión de la Investigación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FONDO DE INVESTIGACION E INNOVACION TECNOLOGICA</dc:title>
  <dc:creator>Karla Arias Solís</dc:creator>
  <cp:lastModifiedBy>Eduardo Zamora Méndez</cp:lastModifiedBy>
  <cp:revision>42</cp:revision>
  <dcterms:created xsi:type="dcterms:W3CDTF">2019-06-21T16:21:09Z</dcterms:created>
  <dcterms:modified xsi:type="dcterms:W3CDTF">2020-01-13T15:53:45Z</dcterms:modified>
</cp:coreProperties>
</file>