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1"/>
  </p:notesMasterIdLst>
  <p:sldIdLst>
    <p:sldId id="304" r:id="rId2"/>
    <p:sldId id="257" r:id="rId3"/>
    <p:sldId id="258" r:id="rId4"/>
    <p:sldId id="305" r:id="rId5"/>
    <p:sldId id="307" r:id="rId6"/>
    <p:sldId id="260" r:id="rId7"/>
    <p:sldId id="308" r:id="rId8"/>
    <p:sldId id="316" r:id="rId9"/>
    <p:sldId id="317" r:id="rId10"/>
    <p:sldId id="318" r:id="rId11"/>
    <p:sldId id="319" r:id="rId12"/>
    <p:sldId id="266" r:id="rId13"/>
    <p:sldId id="310" r:id="rId14"/>
    <p:sldId id="311" r:id="rId15"/>
    <p:sldId id="320" r:id="rId16"/>
    <p:sldId id="324" r:id="rId17"/>
    <p:sldId id="372" r:id="rId18"/>
    <p:sldId id="336" r:id="rId19"/>
    <p:sldId id="341" r:id="rId20"/>
    <p:sldId id="359" r:id="rId21"/>
    <p:sldId id="344" r:id="rId22"/>
    <p:sldId id="361" r:id="rId23"/>
    <p:sldId id="362" r:id="rId24"/>
    <p:sldId id="364" r:id="rId25"/>
    <p:sldId id="366" r:id="rId26"/>
    <p:sldId id="367" r:id="rId27"/>
    <p:sldId id="368" r:id="rId28"/>
    <p:sldId id="373" r:id="rId29"/>
    <p:sldId id="374" r:id="rId30"/>
  </p:sldIdLst>
  <p:sldSz cx="9144000" cy="6858000" type="screen4x3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16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2CDE07-53BD-4480-BF3A-E90015B35EB6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E776D-6A92-4C67-835D-3F2B19DE6EEB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="" xmlns:p14="http://schemas.microsoft.com/office/powerpoint/2010/main" val="510264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8FAEAD21-1EC0-45F2-9C3B-F02AAA4AE38D}" type="datetimeFigureOut">
              <a:rPr lang="es-CR" smtClean="0"/>
              <a:pPr/>
              <a:t>27/08/2013</a:t>
            </a:fld>
            <a:endParaRPr lang="es-C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C48CB9ED-01EE-4038-A09E-153D84065FFE}" type="slidenum">
              <a:rPr lang="es-CR" smtClean="0"/>
              <a:pPr/>
              <a:t>‹Nº›</a:t>
            </a:fld>
            <a:endParaRPr lang="es-C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9964" y="2636912"/>
            <a:ext cx="6336704" cy="2592288"/>
          </a:xfrm>
        </p:spPr>
        <p:txBody>
          <a:bodyPr>
            <a:noAutofit/>
          </a:bodyPr>
          <a:lstStyle/>
          <a:p>
            <a:pPr algn="ctr"/>
            <a:r>
              <a:rPr lang="es-MX" sz="44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Procedimiento PARA LA ATENCIÓN DE DENUNCIAS POR HOSTIGAMIENTO LABORAL</a:t>
            </a:r>
            <a:endParaRPr lang="es-CR" sz="4400" b="1" dirty="0">
              <a:solidFill>
                <a:schemeClr val="bg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val 19" descr="logo ccss"/>
          <p:cNvSpPr>
            <a:spLocks noChangeArrowheads="1"/>
          </p:cNvSpPr>
          <p:nvPr/>
        </p:nvSpPr>
        <p:spPr bwMode="gray">
          <a:xfrm>
            <a:off x="5508104" y="363404"/>
            <a:ext cx="1296144" cy="1296144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chemeClr val="tx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R" dirty="0">
              <a:latin typeface="+mn-lt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23528" y="363404"/>
            <a:ext cx="4788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1400" b="1" dirty="0" smtClean="0"/>
              <a:t>CAJA COSTARRICENSE SEGURO SOCIAL</a:t>
            </a:r>
          </a:p>
          <a:p>
            <a:r>
              <a:rPr lang="es-CR" sz="1400" b="1" dirty="0" smtClean="0"/>
              <a:t>GERENCIA ADMINISTRATIVA</a:t>
            </a:r>
          </a:p>
          <a:p>
            <a:r>
              <a:rPr lang="es-CR" sz="1400" b="1" dirty="0" smtClean="0"/>
              <a:t>DIRECCIÓN BIENESTAR LABORAL</a:t>
            </a:r>
          </a:p>
          <a:p>
            <a:r>
              <a:rPr lang="es-CR" sz="1400" b="1" dirty="0" smtClean="0"/>
              <a:t>ÁREA DE ASESORÍA LABORAL</a:t>
            </a:r>
            <a:endParaRPr lang="es-CR" sz="1400" b="1" dirty="0"/>
          </a:p>
        </p:txBody>
      </p:sp>
    </p:spTree>
    <p:extLst>
      <p:ext uri="{BB962C8B-B14F-4D97-AF65-F5344CB8AC3E}">
        <p14:creationId xmlns="" xmlns:p14="http://schemas.microsoft.com/office/powerpoint/2010/main" val="773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4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400" b="1" dirty="0" smtClean="0">
                <a:solidFill>
                  <a:schemeClr val="tx2">
                    <a:lumMod val="75000"/>
                  </a:schemeClr>
                </a:solidFill>
              </a:rPr>
              <a:t>208. Manifestaciones: </a:t>
            </a:r>
          </a:p>
          <a:p>
            <a:pPr marL="45720" indent="0">
              <a:buNone/>
            </a:pP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No se le permite, impide o interrumpe la comunicación en forma reiterada.</a:t>
            </a: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Obstaculizar ascensos, nombramientos, capacitaciones, vacaciones y otras sin justificación alguna.</a:t>
            </a: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Asignar funciones degradantes, incompatibles con las labores propias, o mantener al funcionario sin labores.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52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4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400" b="1" dirty="0" smtClean="0">
                <a:solidFill>
                  <a:schemeClr val="tx2">
                    <a:lumMod val="75000"/>
                  </a:schemeClr>
                </a:solidFill>
              </a:rPr>
              <a:t>208. Manifestaciones: </a:t>
            </a:r>
          </a:p>
          <a:p>
            <a:pPr marL="45720" indent="0">
              <a:buNone/>
            </a:pP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Provocar labores en la unidad de trabajo que conllevan al aislamiento en el ámbito laboral.</a:t>
            </a: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Realizar modificaciones estructurales y funcionales, sin justificación alguna, con el fin de poder despedir, trasladar o cambiar labores al funcionario.</a:t>
            </a:r>
          </a:p>
          <a:p>
            <a:pPr lvl="0">
              <a:lnSpc>
                <a:spcPct val="150000"/>
              </a:lnSpc>
            </a:pPr>
            <a:r>
              <a:rPr lang="es-CR" sz="2400" dirty="0" smtClean="0"/>
              <a:t>Ridiculizar a la víctima.</a:t>
            </a:r>
            <a:endParaRPr lang="es-CR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95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556792"/>
            <a:ext cx="8424936" cy="518457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209.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Recepción de la Denuncia: </a:t>
            </a:r>
            <a:endParaRPr lang="es-CR" sz="25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CR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400" dirty="0" smtClean="0">
                <a:solidFill>
                  <a:schemeClr val="accent6">
                    <a:lumMod val="50000"/>
                  </a:schemeClr>
                </a:solidFill>
              </a:rPr>
              <a:t>La Administración deberá actuar de oficio, a instancia de parte o por denuncia de un tercero. </a:t>
            </a:r>
          </a:p>
          <a:p>
            <a:pPr marL="45720" indent="0" algn="just">
              <a:buNone/>
            </a:pPr>
            <a:endParaRPr lang="es-CR" sz="25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400" dirty="0" smtClean="0">
                <a:solidFill>
                  <a:schemeClr val="accent6">
                    <a:lumMod val="50000"/>
                  </a:schemeClr>
                </a:solidFill>
              </a:rPr>
              <a:t>Presentada</a:t>
            </a:r>
            <a:r>
              <a:rPr lang="es-CR" sz="2400" dirty="0" smtClean="0"/>
              <a:t>:		 escrito – declaración</a:t>
            </a:r>
          </a:p>
          <a:p>
            <a:pPr marL="45720" indent="0" algn="just">
              <a:buNone/>
            </a:pPr>
            <a:endParaRPr lang="es-CR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400" dirty="0" smtClean="0">
                <a:solidFill>
                  <a:schemeClr val="accent6">
                    <a:lumMod val="50000"/>
                  </a:schemeClr>
                </a:solidFill>
              </a:rPr>
              <a:t>Interposición: </a:t>
            </a:r>
          </a:p>
          <a:p>
            <a:pPr marL="45720" indent="0" algn="just">
              <a:buNone/>
            </a:pPr>
            <a:r>
              <a:rPr lang="es-CR" sz="2400" dirty="0" smtClean="0"/>
              <a:t>	-Ante </a:t>
            </a:r>
            <a:r>
              <a:rPr lang="es-CR" sz="2400" dirty="0"/>
              <a:t>la jefatura </a:t>
            </a:r>
            <a:r>
              <a:rPr lang="es-CR" sz="2400" dirty="0" smtClean="0"/>
              <a:t>directa.</a:t>
            </a:r>
          </a:p>
          <a:p>
            <a:pPr marL="45720" indent="0" algn="just">
              <a:buNone/>
            </a:pPr>
            <a:r>
              <a:rPr lang="es-CR" sz="2400" dirty="0" smtClean="0"/>
              <a:t>	-La </a:t>
            </a:r>
            <a:r>
              <a:rPr lang="es-CR" sz="2400" dirty="0"/>
              <a:t>autoridad superior del centro en donde </a:t>
            </a:r>
            <a:r>
              <a:rPr lang="es-CR" sz="2400" dirty="0" smtClean="0"/>
              <a:t>	labora la </a:t>
            </a:r>
            <a:r>
              <a:rPr lang="es-CR" sz="2400" dirty="0"/>
              <a:t>persona </a:t>
            </a:r>
            <a:r>
              <a:rPr lang="es-CR" sz="2400" dirty="0" smtClean="0"/>
              <a:t>denunciada. </a:t>
            </a:r>
          </a:p>
          <a:p>
            <a:pPr marL="45720" indent="0" algn="just">
              <a:buNone/>
            </a:pPr>
            <a:r>
              <a:rPr lang="es-CR" sz="2400" dirty="0" smtClean="0"/>
              <a:t>	- Ante </a:t>
            </a:r>
            <a:r>
              <a:rPr lang="es-CR" sz="2400" dirty="0"/>
              <a:t>la Dirección de Bienestar Laboral. </a:t>
            </a:r>
            <a:endParaRPr lang="es-MX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6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844824"/>
            <a:ext cx="8424936" cy="432048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209.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Recepción de la Denuncia: </a:t>
            </a:r>
            <a:endParaRPr lang="es-CR" sz="25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CR" sz="2400" dirty="0" smtClean="0"/>
          </a:p>
          <a:p>
            <a:pPr marL="45720" indent="0" algn="just">
              <a:buNone/>
            </a:pPr>
            <a:r>
              <a:rPr lang="es-CR" sz="2400" dirty="0" smtClean="0"/>
              <a:t>Por </a:t>
            </a:r>
            <a:r>
              <a:rPr lang="es-CR" sz="2400" dirty="0"/>
              <a:t>sus características especiales, la denuncia por acoso laboral </a:t>
            </a:r>
            <a:r>
              <a:rPr lang="es-CR" sz="2400" dirty="0">
                <a:solidFill>
                  <a:schemeClr val="accent5">
                    <a:lumMod val="75000"/>
                  </a:schemeClr>
                </a:solidFill>
              </a:rPr>
              <a:t>no estará sujeta a Investigación Preliminar. </a:t>
            </a:r>
          </a:p>
          <a:p>
            <a:pPr marL="0" indent="0" algn="just">
              <a:buNone/>
            </a:pP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830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700808"/>
            <a:ext cx="8064896" cy="475252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210.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Denuncia y Subsanación de Defectos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: </a:t>
            </a: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400" dirty="0" smtClean="0"/>
              <a:t>Quien reciba </a:t>
            </a:r>
            <a:r>
              <a:rPr lang="es-CR" sz="2400" dirty="0"/>
              <a:t>la </a:t>
            </a:r>
            <a:r>
              <a:rPr lang="es-CR" sz="2400" dirty="0" smtClean="0"/>
              <a:t>denuncia:</a:t>
            </a:r>
          </a:p>
          <a:p>
            <a:pPr marL="45720" indent="0" algn="just">
              <a:buNone/>
            </a:pPr>
            <a:endParaRPr lang="es-CR" sz="2400" dirty="0" smtClean="0"/>
          </a:p>
          <a:p>
            <a:pPr marL="45720" indent="0" algn="just">
              <a:buNone/>
            </a:pPr>
            <a:r>
              <a:rPr lang="es-CR" sz="2400" dirty="0" smtClean="0"/>
              <a:t>Enmendará </a:t>
            </a:r>
            <a:r>
              <a:rPr lang="es-CR" sz="2400" dirty="0"/>
              <a:t>los defectos u omisiones que pudiera contener, si se presenta de forma verbal; </a:t>
            </a:r>
            <a:endParaRPr lang="es-CR" sz="2400" dirty="0" smtClean="0"/>
          </a:p>
          <a:p>
            <a:pPr marL="45720" indent="0" algn="just">
              <a:buNone/>
            </a:pPr>
            <a:endParaRPr lang="es-CR" sz="2400" dirty="0" smtClean="0"/>
          </a:p>
          <a:p>
            <a:pPr marL="45720" indent="0" algn="just">
              <a:buNone/>
            </a:pPr>
            <a:r>
              <a:rPr lang="es-CR" sz="2400" dirty="0" smtClean="0"/>
              <a:t>y </a:t>
            </a:r>
            <a:r>
              <a:rPr lang="es-CR" sz="2400" dirty="0"/>
              <a:t>bajo prevención, por el término de 3 </a:t>
            </a:r>
            <a:r>
              <a:rPr lang="es-CR" sz="2400" dirty="0" smtClean="0"/>
              <a:t>días –desestima- </a:t>
            </a:r>
            <a:r>
              <a:rPr lang="es-CR" sz="2400" dirty="0"/>
              <a:t>si la misma se presenta por escrito; la cual debe contener al menos:</a:t>
            </a:r>
            <a:endParaRPr lang="es-MX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344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211. Tipos de Medidas Cautelares y su Aplicación.</a:t>
            </a:r>
          </a:p>
          <a:p>
            <a:pPr marL="560070" lvl="0" indent="-514350">
              <a:buNone/>
            </a:pPr>
            <a:endParaRPr lang="es-CR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" lvl="0" indent="0" algn="just">
              <a:buNone/>
            </a:pPr>
            <a:r>
              <a:rPr lang="es-CR" sz="2400" dirty="0" smtClean="0"/>
              <a:t>Separación  -  Trasladada  - Prevención, no acercarse ni comunicarse/denunciante, ni testigos del denunciante. </a:t>
            </a:r>
          </a:p>
          <a:p>
            <a:pPr marL="45720" indent="0" algn="just">
              <a:buNone/>
            </a:pPr>
            <a:endParaRPr lang="es-CR" sz="2400" dirty="0" smtClean="0"/>
          </a:p>
          <a:p>
            <a:pPr marL="45720" indent="0" algn="just">
              <a:buNone/>
            </a:pPr>
            <a:r>
              <a:rPr lang="es-CR" sz="2400" dirty="0" smtClean="0"/>
              <a:t>Si denunciante solicita/medida cautelar:  </a:t>
            </a:r>
          </a:p>
          <a:p>
            <a:pPr marL="45720" indent="0" algn="just">
              <a:buNone/>
            </a:pPr>
            <a:r>
              <a:rPr lang="es-CR" sz="2400" dirty="0" smtClean="0"/>
              <a:t>jefatura resuelve en 3 días hábiles/Deniega: cabrán los recursos ordinarios.</a:t>
            </a:r>
          </a:p>
          <a:p>
            <a:pPr marL="560070" lvl="0" indent="-514350">
              <a:buFont typeface="+mj-lt"/>
              <a:buAutoNum type="arabicPeriod"/>
            </a:pPr>
            <a:endParaRPr lang="es-CR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560070" lvl="0" indent="-514350">
              <a:buFont typeface="+mj-lt"/>
              <a:buAutoNum type="arabicPeriod"/>
            </a:pPr>
            <a:endParaRPr lang="es-CR" sz="2800" dirty="0"/>
          </a:p>
          <a:p>
            <a:pPr marL="45720" indent="0" algn="just">
              <a:buNone/>
            </a:pPr>
            <a:endParaRPr lang="es-CR" sz="28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35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215. </a:t>
            </a:r>
            <a:r>
              <a:rPr lang="es-CR" sz="2800" b="1" dirty="0"/>
              <a:t>Partes:</a:t>
            </a:r>
            <a:r>
              <a:rPr lang="es-CR" sz="2800" dirty="0"/>
              <a:t> </a:t>
            </a:r>
            <a:endParaRPr lang="es-CR" sz="2800" dirty="0" smtClean="0"/>
          </a:p>
          <a:p>
            <a:pPr marL="45720" indent="0" algn="just">
              <a:buNone/>
            </a:pPr>
            <a:endParaRPr lang="es-CR" sz="2800" dirty="0"/>
          </a:p>
          <a:p>
            <a:pPr algn="just"/>
            <a:r>
              <a:rPr lang="es-CR" sz="2800" dirty="0" smtClean="0"/>
              <a:t>La Administración</a:t>
            </a:r>
          </a:p>
          <a:p>
            <a:pPr algn="just"/>
            <a:r>
              <a:rPr lang="es-CR" sz="2800" dirty="0" smtClean="0"/>
              <a:t>Procedimentado</a:t>
            </a:r>
          </a:p>
          <a:p>
            <a:pPr algn="just"/>
            <a:r>
              <a:rPr lang="es-CR" sz="2800" dirty="0" smtClean="0"/>
              <a:t>Denunciante </a:t>
            </a:r>
            <a:r>
              <a:rPr lang="es-CR" sz="2800" dirty="0"/>
              <a:t>en su condición de víctima, por contar con un interés legítimo o un derecho subjetivo que pueda resultar directamente afectado (a), lesionado (a) o satisfecho (a), con el </a:t>
            </a:r>
            <a:r>
              <a:rPr lang="es-CR" sz="2800" dirty="0" smtClean="0"/>
              <a:t>acto.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14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1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1547664" y="620688"/>
            <a:ext cx="5904656" cy="4808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CR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ETAPA PROCEDIMENTAL</a:t>
            </a:r>
          </a:p>
        </p:txBody>
      </p:sp>
      <p:grpSp>
        <p:nvGrpSpPr>
          <p:cNvPr id="5" name="4 Marcador de contenido"/>
          <p:cNvGrpSpPr>
            <a:grpSpLocks noGrp="1"/>
          </p:cNvGrpSpPr>
          <p:nvPr>
            <p:ph idx="1"/>
          </p:nvPr>
        </p:nvGrpSpPr>
        <p:grpSpPr>
          <a:xfrm>
            <a:off x="381000" y="1719263"/>
            <a:ext cx="8407400" cy="5224111"/>
            <a:chOff x="179512" y="1196752"/>
            <a:chExt cx="5328592" cy="6837845"/>
          </a:xfrm>
        </p:grpSpPr>
        <p:sp>
          <p:nvSpPr>
            <p:cNvPr id="6" name="5 Elipse"/>
            <p:cNvSpPr/>
            <p:nvPr/>
          </p:nvSpPr>
          <p:spPr>
            <a:xfrm>
              <a:off x="179512" y="1196752"/>
              <a:ext cx="2448272" cy="864096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R" sz="1600" dirty="0" smtClean="0">
                  <a:solidFill>
                    <a:schemeClr val="tx1"/>
                  </a:solidFill>
                </a:rPr>
                <a:t>Conformación del órgano director</a:t>
              </a:r>
              <a:endParaRPr lang="es-CR" sz="1600" dirty="0">
                <a:solidFill>
                  <a:schemeClr val="tx1"/>
                </a:solidFill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51520" y="2241352"/>
              <a:ext cx="2376264" cy="4471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600" dirty="0" smtClean="0"/>
                <a:t>Lo conforma la jefatura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600" dirty="0" smtClean="0"/>
                <a:t>No puede ser personas de la misma unidad de trabajo, ni relación parentesco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600" dirty="0" smtClean="0"/>
                <a:t>Ni subordinación jerárquica directa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600" dirty="0" smtClean="0"/>
                <a:t>La colaboración es obligatoria,  salvo causal debidamente fundamentada, 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600" dirty="0" smtClean="0"/>
                <a:t> Se debe comunicar, dentro del plazo de 5 días los nombres de los funcionarios que integrarán el Órgano Director.</a:t>
              </a:r>
              <a:endParaRPr lang="es-CR" sz="1600" dirty="0"/>
            </a:p>
          </p:txBody>
        </p:sp>
        <p:sp>
          <p:nvSpPr>
            <p:cNvPr id="8" name="7 Elipse"/>
            <p:cNvSpPr/>
            <p:nvPr/>
          </p:nvSpPr>
          <p:spPr>
            <a:xfrm>
              <a:off x="2987824" y="1196752"/>
              <a:ext cx="2448272" cy="864096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R" sz="1600" dirty="0" smtClean="0">
                  <a:solidFill>
                    <a:schemeClr val="tx1"/>
                  </a:solidFill>
                </a:rPr>
                <a:t>Traslado de cargos</a:t>
              </a:r>
              <a:endParaRPr lang="es-CR" sz="1600" dirty="0">
                <a:solidFill>
                  <a:schemeClr val="tx1"/>
                </a:solidFill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3131840" y="2132857"/>
              <a:ext cx="2376264" cy="590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400" dirty="0" smtClean="0"/>
                <a:t>El órgano director o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400" dirty="0" smtClean="0"/>
                <a:t>La jefatura competente, salvo si este es el denunciado (a), lo realiza el superior en grado.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400" dirty="0" smtClean="0"/>
                <a:t>Si la persona se encuentra </a:t>
              </a:r>
              <a:r>
                <a:rPr lang="es-CR" sz="1400" b="1" dirty="0" smtClean="0"/>
                <a:t>incapacitada </a:t>
              </a:r>
              <a:r>
                <a:rPr lang="es-CR" sz="1400" dirty="0" smtClean="0"/>
                <a:t>se le podrá notificar la resolución inicial y a solicitud del investigado, se suspenderán los términos y la realización de la comparecencia.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400" dirty="0" smtClean="0"/>
                <a:t>Si disfruta de sus </a:t>
              </a:r>
              <a:r>
                <a:rPr lang="es-CR" sz="1400" b="1" dirty="0" smtClean="0"/>
                <a:t>vacaciones,</a:t>
              </a:r>
              <a:r>
                <a:rPr lang="es-CR" sz="1400" dirty="0" smtClean="0"/>
                <a:t> se le notificará cuando se reincorpore. 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s-CR" sz="1400" dirty="0" smtClean="0"/>
                <a:t> Si se niegue a recibir la notificación o reciba el documento y no firme, deberá levantarse un acta, la cual será firmada por el notificador y dos testigos.</a:t>
              </a:r>
            </a:p>
            <a:p>
              <a:endParaRPr lang="es-C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216. </a:t>
            </a:r>
            <a:r>
              <a:rPr lang="es-CR" sz="2800" b="1" dirty="0"/>
              <a:t>Citación a la Comparecencia</a:t>
            </a:r>
            <a:r>
              <a:rPr lang="es-CR" sz="2800" b="1" dirty="0" smtClean="0"/>
              <a:t>:</a:t>
            </a:r>
          </a:p>
          <a:p>
            <a:pPr marL="45720" indent="0" algn="just">
              <a:buNone/>
            </a:pPr>
            <a:endParaRPr lang="es-CR" sz="2800" dirty="0" smtClean="0"/>
          </a:p>
          <a:p>
            <a:pPr algn="just"/>
            <a:r>
              <a:rPr lang="es-CR" sz="2800" dirty="0" smtClean="0"/>
              <a:t> La prueba se </a:t>
            </a:r>
            <a:r>
              <a:rPr lang="es-CR" sz="2800" dirty="0"/>
              <a:t>recibirá en una sola </a:t>
            </a:r>
            <a:r>
              <a:rPr lang="es-CR" sz="2800" dirty="0" smtClean="0"/>
              <a:t>comparecencia. </a:t>
            </a:r>
          </a:p>
          <a:p>
            <a:pPr algn="just"/>
            <a:r>
              <a:rPr lang="es-CR" sz="2800" dirty="0" smtClean="0"/>
              <a:t>Citación a testigos y peritos se realizará con  tres (3) días hábiles antes de la comparecencia. </a:t>
            </a:r>
            <a:endParaRPr lang="es-MX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s-CR" sz="2800" dirty="0" smtClean="0"/>
              <a:t>Los de testigos serán citados por el Órgano Director, salvo que la persona investigada o interesada expresamente solicite citar personalmente a los testigos.</a:t>
            </a:r>
            <a:endParaRPr lang="es-CR" sz="2800" b="1" dirty="0" smtClean="0"/>
          </a:p>
          <a:p>
            <a:pPr algn="just"/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740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220. </a:t>
            </a:r>
            <a:r>
              <a:rPr lang="es-CR" sz="2800" b="1" dirty="0"/>
              <a:t>Suspensión de la Comparecencia</a:t>
            </a:r>
            <a:r>
              <a:rPr lang="es-CR" sz="2800" b="1" dirty="0" smtClean="0"/>
              <a:t>:</a:t>
            </a:r>
          </a:p>
          <a:p>
            <a:pPr marL="45720" indent="0" algn="just">
              <a:buNone/>
            </a:pPr>
            <a:endParaRPr lang="es-CR" dirty="0" smtClean="0"/>
          </a:p>
          <a:p>
            <a:pPr algn="just"/>
            <a:r>
              <a:rPr lang="es-CR" sz="2800" dirty="0" smtClean="0"/>
              <a:t>Deberán </a:t>
            </a:r>
            <a:r>
              <a:rPr lang="es-CR" sz="2800" dirty="0"/>
              <a:t>informarlo al Órgano Director</a:t>
            </a:r>
            <a:r>
              <a:rPr lang="es-CR" sz="2800" dirty="0" smtClean="0"/>
              <a:t>, </a:t>
            </a:r>
            <a:r>
              <a:rPr lang="es-CR" sz="2800" dirty="0"/>
              <a:t>aportando documento idóneo que así lo justifique y con tres días de antelación a la celebración de la </a:t>
            </a:r>
            <a:r>
              <a:rPr lang="es-CR" sz="2800" dirty="0" smtClean="0"/>
              <a:t>comparecencia.</a:t>
            </a:r>
          </a:p>
          <a:p>
            <a:pPr algn="just">
              <a:buNone/>
            </a:pPr>
            <a:endParaRPr lang="es-CR" sz="2800" dirty="0" smtClean="0"/>
          </a:p>
          <a:p>
            <a:pPr algn="just"/>
            <a:r>
              <a:rPr lang="es-CR" sz="2800" dirty="0"/>
              <a:t>El Órgano Director es el único competente para suspender una </a:t>
            </a:r>
            <a:r>
              <a:rPr lang="es-CR" sz="2800" dirty="0" smtClean="0"/>
              <a:t>comparecencia.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41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7525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203. Objetivo:</a:t>
            </a: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El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objeto de las presentes disposiciones </a:t>
            </a:r>
            <a:r>
              <a:rPr lang="es-CR" sz="2800" dirty="0">
                <a:solidFill>
                  <a:schemeClr val="accent5">
                    <a:lumMod val="75000"/>
                  </a:schemeClr>
                </a:solidFill>
              </a:rPr>
              <a:t>es establecer las medidas tendientes a prevenir, investigar y sancionar el hostigamiento laboral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en las relaciones de empleo en la Caja costarricense de Seguro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Social [CCSS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]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así como en las relaciones de docencia que se dan en la institución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CR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67204" y="188640"/>
            <a:ext cx="8381260" cy="1272953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Capítulo I</a:t>
            </a: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/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Objetivo, ámbito de aplicación, 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concepto y prevención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64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221. </a:t>
            </a:r>
            <a:r>
              <a:rPr lang="es-CR" sz="2800" b="1" dirty="0"/>
              <a:t>Conclusión de la Comparecencia: </a:t>
            </a:r>
            <a:endParaRPr lang="es-CR" sz="2800" b="1" dirty="0" smtClean="0"/>
          </a:p>
          <a:p>
            <a:pPr marL="45720" indent="0" algn="just">
              <a:buNone/>
            </a:pPr>
            <a:endParaRPr lang="es-CR" sz="2800" b="1" dirty="0"/>
          </a:p>
          <a:p>
            <a:pPr marL="45720" indent="0" algn="just">
              <a:buNone/>
            </a:pPr>
            <a:r>
              <a:rPr lang="es-CR" sz="2800" dirty="0" smtClean="0"/>
              <a:t>las </a:t>
            </a:r>
            <a:r>
              <a:rPr lang="es-CR" sz="2800" dirty="0"/>
              <a:t>partes podrán realizar su </a:t>
            </a:r>
            <a:r>
              <a:rPr lang="es-CR" sz="2800" b="1" dirty="0"/>
              <a:t>alegato de conclusiones</a:t>
            </a:r>
            <a:r>
              <a:rPr lang="es-CR" sz="2800" dirty="0"/>
              <a:t> al finalizar la comparecencia o en su defecto, contarán con un plazo de 3 días hábiles, contados a partir del siguiente día hábil de la conclusión de ésta, para presentarla por escrito.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73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225: </a:t>
            </a:r>
            <a:r>
              <a:rPr lang="es-CR" sz="2800" b="1" dirty="0"/>
              <a:t>Garantía para el Denunciante y los Testigos: </a:t>
            </a:r>
            <a:endParaRPr lang="es-CR" sz="2800" b="1" dirty="0" smtClean="0"/>
          </a:p>
          <a:p>
            <a:pPr marL="45720" indent="0" algn="just">
              <a:buNone/>
            </a:pPr>
            <a:endParaRPr lang="es-CR" sz="2800" b="1" dirty="0"/>
          </a:p>
          <a:p>
            <a:pPr marL="45720" indent="0" algn="just">
              <a:buNone/>
            </a:pPr>
            <a:r>
              <a:rPr lang="es-CR" sz="2800" dirty="0" smtClean="0"/>
              <a:t>La </a:t>
            </a:r>
            <a:r>
              <a:rPr lang="es-CR" sz="2800" dirty="0"/>
              <a:t>Caja garantiza que ninguna persona que haya interpuesto una denuncia por Hostigamiento Laboral o haya comparecido como testigos, sufrirá, por ello, represalia de ningún tipo. </a:t>
            </a:r>
          </a:p>
          <a:p>
            <a:pPr marL="45720" indent="0" algn="just">
              <a:buNone/>
            </a:pP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41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227. </a:t>
            </a:r>
            <a:r>
              <a:rPr lang="es-CR" sz="2800" b="1" dirty="0"/>
              <a:t>El Informe de Conclusiones: </a:t>
            </a:r>
            <a:endParaRPr lang="es-CR" sz="2800" b="1" dirty="0" smtClean="0"/>
          </a:p>
          <a:p>
            <a:pPr marL="45720" indent="0" algn="just">
              <a:buNone/>
            </a:pPr>
            <a:endParaRPr lang="es-CR" sz="2800" b="1" dirty="0"/>
          </a:p>
          <a:p>
            <a:pPr marL="45720" indent="0" algn="just">
              <a:buNone/>
            </a:pPr>
            <a:r>
              <a:rPr lang="es-CR" sz="2800" dirty="0" smtClean="0"/>
              <a:t>El </a:t>
            </a:r>
            <a:r>
              <a:rPr lang="es-CR" sz="2800" dirty="0"/>
              <a:t>Órgano Director notificará a las partes, el Informe de Conclusiones. Cumplido tal requerimiento el expediente administrativo será trasladado a la jefatura correspondiente. Contra este informe no cabe recurso alguno. </a:t>
            </a:r>
          </a:p>
          <a:p>
            <a:pPr marL="45720" indent="0" algn="just">
              <a:buNone/>
            </a:pP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6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228. </a:t>
            </a:r>
            <a:r>
              <a:rPr lang="es-CR" sz="2800" b="1" dirty="0"/>
              <a:t>Propuesta de Sanción</a:t>
            </a:r>
            <a:r>
              <a:rPr lang="es-CR" sz="2800" b="1" dirty="0" smtClean="0"/>
              <a:t>:</a:t>
            </a:r>
          </a:p>
          <a:p>
            <a:pPr marL="45720" indent="0" algn="just">
              <a:buNone/>
            </a:pPr>
            <a:endParaRPr lang="es-CR" sz="2800" b="1" dirty="0"/>
          </a:p>
          <a:p>
            <a:pPr marL="45720" indent="0" algn="just">
              <a:buNone/>
            </a:pPr>
            <a:r>
              <a:rPr lang="es-CR" sz="2800" b="1" dirty="0" smtClean="0"/>
              <a:t>La dicta el </a:t>
            </a:r>
            <a:r>
              <a:rPr lang="es-CR" sz="2800" b="1" dirty="0"/>
              <a:t>ó</a:t>
            </a:r>
            <a:r>
              <a:rPr lang="es-CR" sz="2800" b="1" dirty="0" smtClean="0"/>
              <a:t>rgano decisor</a:t>
            </a:r>
          </a:p>
          <a:p>
            <a:pPr marL="45720" indent="0" algn="just">
              <a:buNone/>
            </a:pPr>
            <a:r>
              <a:rPr lang="es-CR" sz="2800" b="1" dirty="0" smtClean="0"/>
              <a:t>( 1 mes para análisis y dictado)</a:t>
            </a:r>
          </a:p>
          <a:p>
            <a:pPr marL="45720" indent="0" algn="just">
              <a:buNone/>
            </a:pPr>
            <a:r>
              <a:rPr lang="es-CR" sz="2800" b="1" dirty="0" smtClean="0"/>
              <a:t>Indicar el derecho que le asiste a oponerse dentro del término de 5 días.</a:t>
            </a:r>
          </a:p>
          <a:p>
            <a:pPr marL="45720" indent="0" algn="just">
              <a:buNone/>
            </a:pPr>
            <a:endParaRPr lang="es-CR" sz="2800" b="1" dirty="0" smtClean="0"/>
          </a:p>
          <a:p>
            <a:pPr marL="45720" indent="0" algn="just">
              <a:buNone/>
            </a:pPr>
            <a:r>
              <a:rPr lang="es-CR" sz="2800" b="1" dirty="0" smtClean="0"/>
              <a:t>Vencido el plazo la jefatura cuenta con un mes para el acto final,  ( recursos ordinarios)</a:t>
            </a:r>
          </a:p>
          <a:p>
            <a:pPr marL="45720" indent="0" algn="just">
              <a:buNone/>
            </a:pPr>
            <a:r>
              <a:rPr lang="es-CR" sz="2800" b="1" dirty="0" smtClean="0"/>
              <a:t> 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06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229. </a:t>
            </a:r>
            <a:r>
              <a:rPr lang="es-CR" sz="2800" b="1" dirty="0"/>
              <a:t>Posibilidad de Recurrir la Propuesta ante la Comisión de Relaciones Laborales o ante la Junta Nacional de Relaciones Laborales: </a:t>
            </a:r>
            <a:endParaRPr lang="es-CR" sz="2800" b="1" dirty="0" smtClean="0"/>
          </a:p>
          <a:p>
            <a:pPr marL="45720" indent="0" algn="just">
              <a:buNone/>
            </a:pPr>
            <a:endParaRPr lang="es-CR" sz="1000" b="1" dirty="0"/>
          </a:p>
          <a:p>
            <a:pPr algn="just"/>
            <a:r>
              <a:rPr lang="es-CR" sz="2800" dirty="0" smtClean="0"/>
              <a:t>Si </a:t>
            </a:r>
            <a:r>
              <a:rPr lang="es-CR" sz="2800" dirty="0"/>
              <a:t>el denunciado se opusiere a la propuesta de sanción disciplinaria, lo hará constar mediante escrito razonado ante la jefatura que propone la sanción, solicitando que su caso sea analizado tanto en la Comisión de Relaciones </a:t>
            </a:r>
            <a:r>
              <a:rPr lang="es-CR" sz="2800" dirty="0" smtClean="0"/>
              <a:t>Laborales o </a:t>
            </a:r>
            <a:r>
              <a:rPr lang="es-CR" sz="2800" dirty="0"/>
              <a:t>en la Junta de Relaciones </a:t>
            </a:r>
            <a:r>
              <a:rPr lang="es-CR" sz="2800" dirty="0" smtClean="0"/>
              <a:t>Laborales.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627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231. </a:t>
            </a:r>
            <a:r>
              <a:rPr lang="es-CR" sz="2800" b="1" dirty="0"/>
              <a:t>Sanciones </a:t>
            </a:r>
            <a:r>
              <a:rPr lang="es-CR" sz="2800" b="1" dirty="0" smtClean="0"/>
              <a:t>Disciplinarias.</a:t>
            </a:r>
          </a:p>
          <a:p>
            <a:pPr marL="45720" indent="0">
              <a:buNone/>
            </a:pPr>
            <a:endParaRPr lang="es-CR" dirty="0" smtClean="0"/>
          </a:p>
          <a:p>
            <a:pPr marL="45720" indent="0">
              <a:buNone/>
            </a:pPr>
            <a:r>
              <a:rPr lang="es-CR" sz="2800" dirty="0" smtClean="0"/>
              <a:t>Las </a:t>
            </a:r>
            <a:r>
              <a:rPr lang="es-CR" sz="2800" dirty="0"/>
              <a:t>sanciones disciplinarias se regirán conforme a la legislación vigente y según la gravedad de la falta con:</a:t>
            </a:r>
          </a:p>
          <a:p>
            <a:pPr marL="45720" indent="0">
              <a:buNone/>
            </a:pPr>
            <a:endParaRPr lang="es-CR" sz="2800" dirty="0"/>
          </a:p>
          <a:p>
            <a:pPr marL="560070" lvl="0" indent="-514350">
              <a:buFont typeface="+mj-lt"/>
              <a:buAutoNum type="arabicPeriod"/>
            </a:pPr>
            <a:r>
              <a:rPr lang="es-CR" sz="2800" dirty="0"/>
              <a:t>Amonestación escrita.</a:t>
            </a:r>
          </a:p>
          <a:p>
            <a:pPr marL="560070" lvl="0" indent="-514350">
              <a:buFont typeface="+mj-lt"/>
              <a:buAutoNum type="arabicPeriod"/>
            </a:pPr>
            <a:r>
              <a:rPr lang="es-CR" sz="2800" dirty="0"/>
              <a:t>Suspensión sin goce de salario hasta por 30 días.</a:t>
            </a:r>
          </a:p>
          <a:p>
            <a:pPr marL="560070" lvl="0" indent="-514350">
              <a:buFont typeface="+mj-lt"/>
              <a:buAutoNum type="arabicPeriod"/>
            </a:pPr>
            <a:r>
              <a:rPr lang="es-CR" sz="2800" dirty="0"/>
              <a:t>Despido sin responsabilidad patronal.</a:t>
            </a:r>
          </a:p>
          <a:p>
            <a:pPr marL="45720" indent="0" algn="just">
              <a:buNone/>
            </a:pP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03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232. </a:t>
            </a:r>
            <a:r>
              <a:rPr lang="es-CR" sz="2800" b="1" dirty="0"/>
              <a:t>El Acto Final del Procedimiento:</a:t>
            </a:r>
            <a:r>
              <a:rPr lang="es-CR" sz="2800" dirty="0"/>
              <a:t> </a:t>
            </a:r>
            <a:endParaRPr lang="es-CR" sz="2800" dirty="0" smtClean="0"/>
          </a:p>
          <a:p>
            <a:endParaRPr lang="es-CR" sz="2800" dirty="0" smtClean="0"/>
          </a:p>
          <a:p>
            <a:pPr algn="just">
              <a:buNone/>
            </a:pPr>
            <a:r>
              <a:rPr lang="es-CR" sz="2800" dirty="0" smtClean="0"/>
              <a:t>Una </a:t>
            </a:r>
            <a:r>
              <a:rPr lang="es-CR" sz="2800" dirty="0"/>
              <a:t>vez conocidos los pronunciamientos de los órganos bipartitos, </a:t>
            </a:r>
            <a:r>
              <a:rPr lang="es-CR" sz="2800" b="1" dirty="0"/>
              <a:t>el órgano decisor deberá emitir el acto final dentro del  plazo de un mes</a:t>
            </a:r>
            <a:r>
              <a:rPr lang="es-CR" sz="2800" dirty="0"/>
              <a:t>, conforme a las reglas de la  lógica, la experiencia y la sana crítica y deberá razonar y justificar su decisión.</a:t>
            </a:r>
          </a:p>
          <a:p>
            <a:pPr marL="45720" indent="0">
              <a:buNone/>
            </a:pPr>
            <a:endParaRPr lang="es-CR" sz="28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03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511256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233. </a:t>
            </a:r>
            <a:r>
              <a:rPr lang="es-CR" sz="2800" b="1" dirty="0"/>
              <a:t>Plazo del Procedimiento: </a:t>
            </a:r>
            <a:endParaRPr lang="es-CR" sz="2800" b="1" dirty="0" smtClean="0"/>
          </a:p>
          <a:p>
            <a:pPr marL="45720" indent="0" algn="just">
              <a:buNone/>
            </a:pPr>
            <a:endParaRPr lang="es-CR" sz="2800" b="1" dirty="0"/>
          </a:p>
          <a:p>
            <a:pPr marL="45720" indent="0" algn="just">
              <a:buNone/>
            </a:pPr>
            <a:r>
              <a:rPr lang="es-CR" sz="2800" dirty="0" smtClean="0"/>
              <a:t>El </a:t>
            </a:r>
            <a:r>
              <a:rPr lang="es-CR" sz="2800" dirty="0"/>
              <a:t>procedimiento debe finalizar en un término no mayor a </a:t>
            </a:r>
            <a:r>
              <a:rPr lang="es-CR" sz="2800" b="1" dirty="0"/>
              <a:t>cuatro meses</a:t>
            </a:r>
            <a:r>
              <a:rPr lang="es-CR" sz="2800" dirty="0"/>
              <a:t>, a partir de la fecha de recibo de la denuncia. Los plazos establecidos son ordenatorios, no perentorios. </a:t>
            </a: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PROCEDIMIENTO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03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411760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JURISPRUDENCIA</a:t>
            </a:r>
            <a:endParaRPr lang="es-CR" dirty="0"/>
          </a:p>
        </p:txBody>
      </p:sp>
      <p:sp>
        <p:nvSpPr>
          <p:cNvPr id="5" name="4 Rectángulo"/>
          <p:cNvSpPr/>
          <p:nvPr/>
        </p:nvSpPr>
        <p:spPr>
          <a:xfrm>
            <a:off x="611560" y="2060848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R" sz="2800" spc="150" dirty="0" smtClean="0">
                <a:solidFill>
                  <a:schemeClr val="tx2"/>
                </a:solidFill>
              </a:rPr>
              <a:t>Sentencia constitucional:</a:t>
            </a:r>
          </a:p>
          <a:p>
            <a:endParaRPr lang="es-CR" sz="2800" spc="150" dirty="0" smtClean="0">
              <a:solidFill>
                <a:schemeClr val="tx2"/>
              </a:solidFill>
            </a:endParaRPr>
          </a:p>
          <a:p>
            <a:r>
              <a:rPr lang="es-CR" sz="2800" spc="150" dirty="0" smtClean="0">
                <a:solidFill>
                  <a:schemeClr val="tx2"/>
                </a:solidFill>
              </a:rPr>
              <a:t>N° 7513-13</a:t>
            </a:r>
          </a:p>
          <a:p>
            <a:endParaRPr lang="es-CR" sz="2800" spc="150" dirty="0" smtClean="0">
              <a:solidFill>
                <a:schemeClr val="tx2"/>
              </a:solidFill>
            </a:endParaRPr>
          </a:p>
          <a:p>
            <a:r>
              <a:rPr lang="es-CR" sz="2800" spc="150" dirty="0" smtClean="0">
                <a:solidFill>
                  <a:schemeClr val="tx2"/>
                </a:solidFill>
              </a:rPr>
              <a:t>(…)Determinar si en un caso concreto se ha producido hostigamiento laboral…requiere demostrar:</a:t>
            </a:r>
          </a:p>
          <a:p>
            <a:endParaRPr lang="es-CR" sz="2800" spc="15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3 Rectángulo"/>
          <p:cNvSpPr/>
          <p:nvPr/>
        </p:nvSpPr>
        <p:spPr>
          <a:xfrm>
            <a:off x="251520" y="172084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R" sz="2800" spc="150" dirty="0" smtClean="0">
              <a:solidFill>
                <a:schemeClr val="tx2"/>
              </a:solidFill>
            </a:endParaRPr>
          </a:p>
          <a:p>
            <a:pPr algn="just"/>
            <a:r>
              <a:rPr lang="es-CR" sz="2800" spc="150" dirty="0" smtClean="0">
                <a:solidFill>
                  <a:schemeClr val="tx2"/>
                </a:solidFill>
              </a:rPr>
              <a:t>1</a:t>
            </a:r>
            <a:r>
              <a:rPr lang="es-CR" sz="2800" spc="150" dirty="0" smtClean="0">
                <a:solidFill>
                  <a:schemeClr val="tx2"/>
                </a:solidFill>
              </a:rPr>
              <a:t>.- idónea y fehacientemente la existencia de:</a:t>
            </a:r>
          </a:p>
          <a:p>
            <a:pPr algn="just"/>
            <a:r>
              <a:rPr lang="es-CR" sz="2800" spc="150" dirty="0" smtClean="0">
                <a:solidFill>
                  <a:schemeClr val="tx2"/>
                </a:solidFill>
              </a:rPr>
              <a:t>Intencionalidad de minar la autoestima y dignidad del funcionario.</a:t>
            </a:r>
          </a:p>
          <a:p>
            <a:pPr algn="just"/>
            <a:r>
              <a:rPr lang="es-CR" sz="2800" spc="150" dirty="0" smtClean="0">
                <a:solidFill>
                  <a:schemeClr val="tx2"/>
                </a:solidFill>
              </a:rPr>
              <a:t>2.- Reiteración de la agresión por un periodo prolongado de tiempo.</a:t>
            </a:r>
          </a:p>
          <a:p>
            <a:pPr algn="just"/>
            <a:r>
              <a:rPr lang="es-CR" sz="2800" spc="150" dirty="0" smtClean="0">
                <a:solidFill>
                  <a:schemeClr val="tx2"/>
                </a:solidFill>
              </a:rPr>
              <a:t>3.- Que provenga de quien tiene la capacidad de causar daño.</a:t>
            </a:r>
          </a:p>
          <a:p>
            <a:pPr algn="just"/>
            <a:r>
              <a:rPr lang="es-CR" sz="2800" spc="150" dirty="0" smtClean="0">
                <a:solidFill>
                  <a:schemeClr val="tx2"/>
                </a:solidFill>
              </a:rPr>
              <a:t>4.- Y que el hostigamiento consiste en presionar al servidor para que abandone su trabajo.</a:t>
            </a:r>
            <a:endParaRPr lang="es-CR" sz="2800" spc="15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42441" y="1484784"/>
            <a:ext cx="8062008" cy="52565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es-CR" sz="5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Artículo 204.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Ámbito de Aplicación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 algn="just">
              <a:buNone/>
            </a:pPr>
            <a:endParaRPr lang="es-CR" sz="1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Estas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disposiciones son de aplicación general, para todos aquellos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funcionarios: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- Que estén laborando actualmente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- Quienes ingresen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a la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institución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- La jerarquía institucional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- Personas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que se encuentran en el extranjero,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en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cumplimiento de sus funciones, o con una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beca</a:t>
            </a:r>
            <a:endParaRPr lang="es-MX" sz="25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MX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MX" sz="25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MX" sz="25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87016"/>
          </a:xfrm>
        </p:spPr>
        <p:txBody>
          <a:bodyPr>
            <a:normAutofit/>
          </a:bodyPr>
          <a:lstStyle/>
          <a:p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Capítulo I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Objetivo, ámbito de aplicación, 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concepto y prevención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66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0480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205.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Concepto de Hostigamiento Laboral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45720" indent="0" algn="just">
              <a:buNone/>
            </a:pPr>
            <a:endParaRPr lang="es-CR" sz="2500" b="1" dirty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El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ejercicio extralimitado del </a:t>
            </a:r>
            <a:r>
              <a:rPr lang="es-CR" sz="2500" i="1" dirty="0" smtClean="0">
                <a:solidFill>
                  <a:schemeClr val="tx2">
                    <a:lumMod val="75000"/>
                  </a:schemeClr>
                </a:solidFill>
              </a:rPr>
              <a:t>poder-tipos de hostigamiento.</a:t>
            </a:r>
          </a:p>
          <a:p>
            <a:pPr marL="45720" indent="0" algn="just">
              <a:buNone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Que 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atenta contra la integridad moral de la persona trabajadora de forma sistemática y </a:t>
            </a: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recurrente.</a:t>
            </a:r>
          </a:p>
          <a:p>
            <a:pPr marL="45720" indent="0" algn="just">
              <a:buNone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Conducta abusiva, de tipo maliciosa o insultante y repetitiva.</a:t>
            </a:r>
          </a:p>
          <a:p>
            <a:pPr marL="45720" indent="0" algn="just">
              <a:buFontTx/>
              <a:buChar char="-"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CR" sz="2500" dirty="0" smtClean="0">
                <a:solidFill>
                  <a:schemeClr val="tx2">
                    <a:lumMod val="75000"/>
                  </a:schemeClr>
                </a:solidFill>
              </a:rPr>
              <a:t>Ocasionando debilitamiento, humillación, intimidación, denigración o injurias para el destinatario. </a:t>
            </a:r>
          </a:p>
          <a:p>
            <a:pPr marL="45720" indent="0" algn="just">
              <a:buNone/>
            </a:pP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Capítulo I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Objetivo, ámbito de aplicación, 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concepto y prevención</a:t>
            </a: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/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17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71600"/>
            <a:ext cx="8496944" cy="525780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206.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Prevención, Divulgación y Atención Integral a la Victima:</a:t>
            </a:r>
            <a:r>
              <a:rPr lang="es-CR" sz="2500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CR" sz="1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ES" sz="25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s-ES" sz="2500" dirty="0" smtClean="0">
                <a:solidFill>
                  <a:schemeClr val="accent5">
                    <a:lumMod val="75000"/>
                  </a:schemeClr>
                </a:solidFill>
              </a:rPr>
              <a:t>Programa </a:t>
            </a:r>
            <a:r>
              <a:rPr lang="es-ES" sz="2500" dirty="0">
                <a:solidFill>
                  <a:schemeClr val="accent5">
                    <a:lumMod val="75000"/>
                  </a:schemeClr>
                </a:solidFill>
              </a:rPr>
              <a:t>de Atención Integral a la Víctima</a:t>
            </a:r>
            <a:r>
              <a:rPr lang="es-ES" sz="2500" dirty="0">
                <a:solidFill>
                  <a:schemeClr val="tx2">
                    <a:lumMod val="75000"/>
                  </a:schemeClr>
                </a:solidFill>
              </a:rPr>
              <a:t>, con el fin de que la persona que haya sufrido hostigamiento laboral, </a:t>
            </a:r>
            <a:r>
              <a:rPr lang="es-ES" sz="2500" dirty="0" smtClean="0">
                <a:solidFill>
                  <a:schemeClr val="tx2">
                    <a:lumMod val="75000"/>
                  </a:schemeClr>
                </a:solidFill>
              </a:rPr>
              <a:t>la </a:t>
            </a:r>
            <a:r>
              <a:rPr lang="es-ES" sz="2500" dirty="0">
                <a:solidFill>
                  <a:schemeClr val="tx2">
                    <a:lumMod val="75000"/>
                  </a:schemeClr>
                </a:solidFill>
              </a:rPr>
              <a:t>institución le </a:t>
            </a:r>
            <a:r>
              <a:rPr lang="es-ES" sz="2500" dirty="0" smtClean="0">
                <a:solidFill>
                  <a:schemeClr val="tx2">
                    <a:lumMod val="75000"/>
                  </a:schemeClr>
                </a:solidFill>
              </a:rPr>
              <a:t>proporcione la </a:t>
            </a:r>
            <a:r>
              <a:rPr lang="es-ES" sz="2500" dirty="0">
                <a:solidFill>
                  <a:schemeClr val="tx2">
                    <a:lumMod val="75000"/>
                  </a:schemeClr>
                </a:solidFill>
              </a:rPr>
              <a:t>atención integral </a:t>
            </a:r>
            <a:endParaRPr lang="es-ES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endParaRPr lang="es-ES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just">
              <a:buNone/>
            </a:pPr>
            <a:r>
              <a:rPr lang="es-ES" sz="2500" dirty="0" smtClean="0">
                <a:solidFill>
                  <a:schemeClr val="accent5">
                    <a:lumMod val="75000"/>
                  </a:schemeClr>
                </a:solidFill>
              </a:rPr>
              <a:t>- La </a:t>
            </a:r>
            <a:r>
              <a:rPr lang="es-ES" sz="2500" dirty="0">
                <a:solidFill>
                  <a:schemeClr val="accent5">
                    <a:lumMod val="75000"/>
                  </a:schemeClr>
                </a:solidFill>
              </a:rPr>
              <a:t>jefatura coordinará </a:t>
            </a:r>
            <a:r>
              <a:rPr lang="es-ES" sz="2500" dirty="0">
                <a:solidFill>
                  <a:schemeClr val="tx2">
                    <a:lumMod val="75000"/>
                  </a:schemeClr>
                </a:solidFill>
              </a:rPr>
              <a:t>con la Dirección de Bienestar Laboral, para que la víctima reciba la atención médica o clínica que requiera.</a:t>
            </a: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Capítulo I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Objetivo, ámbito de aplicación, </a:t>
            </a:r>
            <a:b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</a:br>
            <a:r>
              <a:rPr lang="es-MX" sz="2400" b="1" dirty="0">
                <a:solidFill>
                  <a:schemeClr val="bg2">
                    <a:lumMod val="40000"/>
                    <a:lumOff val="60000"/>
                  </a:schemeClr>
                </a:solidFill>
                <a:cs typeface="Arial" pitchFamily="34" charset="0"/>
              </a:rPr>
              <a:t>concepto y prevención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29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207. </a:t>
            </a:r>
            <a:r>
              <a:rPr lang="es-CR" sz="2500" b="1" dirty="0">
                <a:solidFill>
                  <a:schemeClr val="tx2">
                    <a:lumMod val="75000"/>
                  </a:schemeClr>
                </a:solidFill>
              </a:rPr>
              <a:t>Tipos del Hostigamiento </a:t>
            </a:r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laboral:</a:t>
            </a: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es-CR" sz="25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Horizontal</a:t>
            </a:r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Vertical Descendente</a:t>
            </a:r>
          </a:p>
          <a:p>
            <a:r>
              <a:rPr lang="es-CR" sz="2500" b="1" dirty="0" smtClean="0">
                <a:solidFill>
                  <a:schemeClr val="tx2">
                    <a:lumMod val="75000"/>
                  </a:schemeClr>
                </a:solidFill>
              </a:rPr>
              <a:t>Vertical Ascendente</a:t>
            </a:r>
          </a:p>
          <a:p>
            <a:pPr lvl="0"/>
            <a:endParaRPr lang="es-CR" sz="2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367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4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400" b="1" dirty="0" smtClean="0">
                <a:solidFill>
                  <a:schemeClr val="tx2">
                    <a:lumMod val="75000"/>
                  </a:schemeClr>
                </a:solidFill>
              </a:rPr>
              <a:t>208. Manifestaciones: </a:t>
            </a:r>
          </a:p>
          <a:p>
            <a:pPr marL="45720" indent="0">
              <a:buNone/>
            </a:pP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es-CR" sz="2400" dirty="0" smtClean="0"/>
              <a:t>El </a:t>
            </a:r>
            <a:r>
              <a:rPr lang="es-CR" sz="2400" dirty="0"/>
              <a:t>hostigamiento laboral </a:t>
            </a:r>
            <a:r>
              <a:rPr lang="es-CR" sz="2400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puede</a:t>
            </a:r>
            <a:r>
              <a:rPr lang="es-CR" sz="2400" dirty="0"/>
              <a:t> manifestarse, por medio de las siguientes conductas:</a:t>
            </a: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es-CR" sz="1000" b="1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s-CR" sz="2400" dirty="0"/>
              <a:t>Amenaza en forma verbal, escrita o física que atenten contra la dignidad, la integridad psíquica o física de la víctima.</a:t>
            </a:r>
          </a:p>
          <a:p>
            <a:pPr lvl="0"/>
            <a:r>
              <a:rPr lang="es-CR" sz="2400" dirty="0"/>
              <a:t>Controlar las labores mediante registros excesivos e injustificados, con el fin de causar daño laboral.</a:t>
            </a:r>
          </a:p>
          <a:p>
            <a:pPr lvl="0"/>
            <a:r>
              <a:rPr lang="es-CR" sz="2400" dirty="0"/>
              <a:t>Crear rumores verbales o escritos que afecten la imagen tanto personal como laboral</a:t>
            </a:r>
            <a:r>
              <a:rPr lang="es-CR" sz="2400" dirty="0" smtClean="0"/>
              <a:t>.</a:t>
            </a:r>
            <a:endParaRPr lang="es-CR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10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4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400" b="1" dirty="0" smtClean="0">
                <a:solidFill>
                  <a:schemeClr val="tx2">
                    <a:lumMod val="75000"/>
                  </a:schemeClr>
                </a:solidFill>
              </a:rPr>
              <a:t>208. Manifestaciones: </a:t>
            </a:r>
          </a:p>
          <a:p>
            <a:pPr marL="45720" indent="0">
              <a:buNone/>
            </a:pP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s-CR" sz="2400" dirty="0" smtClean="0"/>
              <a:t>Desacreditar </a:t>
            </a:r>
            <a:r>
              <a:rPr lang="es-CR" sz="2400" dirty="0"/>
              <a:t>públicamente a la víctima, atribuyéndole errores injustificadamente.</a:t>
            </a:r>
          </a:p>
          <a:p>
            <a:pPr lvl="0"/>
            <a:r>
              <a:rPr lang="es-CR" sz="2400" dirty="0"/>
              <a:t>Ejercer presión o recargar funciones sin justificación alguna o razonable. </a:t>
            </a:r>
          </a:p>
          <a:p>
            <a:pPr lvl="0"/>
            <a:r>
              <a:rPr lang="es-CR" sz="2400" dirty="0"/>
              <a:t>Gritar, insultar o criticar en forma inadecuada aspectos de personalidad o del ámbito privado.</a:t>
            </a:r>
          </a:p>
          <a:p>
            <a:pPr lvl="0"/>
            <a:r>
              <a:rPr lang="es-CR" sz="2400" dirty="0"/>
              <a:t>Ignorar reiteradamente la presencia de la persona y prohibir a los demás funcionarios relación alguna con la víctima</a:t>
            </a:r>
            <a:r>
              <a:rPr lang="es-CR" sz="2400" dirty="0" smtClean="0"/>
              <a:t>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0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s-CR" sz="2400" b="1" dirty="0">
                <a:solidFill>
                  <a:schemeClr val="tx2">
                    <a:lumMod val="75000"/>
                  </a:schemeClr>
                </a:solidFill>
              </a:rPr>
              <a:t>Artículo </a:t>
            </a:r>
            <a:r>
              <a:rPr lang="es-CR" sz="2400" b="1" dirty="0" smtClean="0">
                <a:solidFill>
                  <a:schemeClr val="tx2">
                    <a:lumMod val="75000"/>
                  </a:schemeClr>
                </a:solidFill>
              </a:rPr>
              <a:t>208. Manifestaciones: </a:t>
            </a:r>
          </a:p>
          <a:p>
            <a:pPr marL="45720" indent="0">
              <a:buNone/>
            </a:pPr>
            <a:endParaRPr lang="es-C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s-CR" sz="2400" dirty="0" smtClean="0"/>
              <a:t>Impedir o restringir el acceso a equipo de trabajo sin causa justa.</a:t>
            </a:r>
          </a:p>
          <a:p>
            <a:pPr lvl="0"/>
            <a:r>
              <a:rPr lang="es-CR" sz="2400" dirty="0" smtClean="0"/>
              <a:t>Manifestar una clara discriminación en razón del sexo, edad, raza, nacionalidad, religión, afiliación sindical u otra.</a:t>
            </a:r>
          </a:p>
          <a:p>
            <a:pPr lvl="0"/>
            <a:r>
              <a:rPr lang="es-CR" sz="2400" dirty="0" smtClean="0"/>
              <a:t>No asignar labores injustificadamente. </a:t>
            </a:r>
          </a:p>
          <a:p>
            <a:pPr lvl="0"/>
            <a:r>
              <a:rPr lang="es-CR" sz="2400" dirty="0" smtClean="0"/>
              <a:t>Sobrecargar, o asignar funciones innecesarias o inferiores.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Capítulo II</a:t>
            </a:r>
            <a:b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s-MX" sz="24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tipología y manifestaciones</a:t>
            </a:r>
            <a:endParaRPr lang="es-CR" sz="24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52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adrícula">
  <a:themeElements>
    <a:clrScheme name="Adyace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uadrícul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Cuadrícul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2879</TotalTime>
  <Words>1554</Words>
  <Application>Microsoft Office PowerPoint</Application>
  <PresentationFormat>Presentación en pantalla (4:3)</PresentationFormat>
  <Paragraphs>191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Cuadrícula</vt:lpstr>
      <vt:lpstr> Procedimiento PARA LA ATENCIÓN DE DENUNCIAS POR HOSTIGAMIENTO LABORAL</vt:lpstr>
      <vt:lpstr>Capítulo I Objetivo, ámbito de aplicación,  concepto y prevención</vt:lpstr>
      <vt:lpstr>Capítulo I Objetivo, ámbito de aplicación,  concepto y prevención</vt:lpstr>
      <vt:lpstr>Capítulo I Objetivo, ámbito de aplicación,  concepto y prevención </vt:lpstr>
      <vt:lpstr>Capítulo I Objetivo, ámbito de aplicación,  concepto y prevención</vt:lpstr>
      <vt:lpstr>Capítulo II tipología y manifestaciones</vt:lpstr>
      <vt:lpstr>Capítulo II tipología y manifestaciones</vt:lpstr>
      <vt:lpstr>Capítulo II tipología y manifestaciones</vt:lpstr>
      <vt:lpstr>Capítulo II tipología y manifestaciones</vt:lpstr>
      <vt:lpstr>Capítulo II tipología y manifestaciones</vt:lpstr>
      <vt:lpstr>Capítulo II tipología y manifestaciones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ETAPA PROCEDIMENTAL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Capítulo III PROCEDIMIENTO</vt:lpstr>
      <vt:lpstr>Diapositiva 28</vt:lpstr>
      <vt:lpstr>Diapositiva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Procedimiento administrativo disciplinario sobre hostigamiento sexual</dc:title>
  <dc:creator>Raúl Cabezas Dinarte</dc:creator>
  <cp:lastModifiedBy>zbenavid</cp:lastModifiedBy>
  <cp:revision>363</cp:revision>
  <dcterms:created xsi:type="dcterms:W3CDTF">2012-04-30T15:08:09Z</dcterms:created>
  <dcterms:modified xsi:type="dcterms:W3CDTF">2013-08-27T17:05:37Z</dcterms:modified>
</cp:coreProperties>
</file>