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6"/>
  </p:notesMasterIdLst>
  <p:sldIdLst>
    <p:sldId id="256" r:id="rId2"/>
    <p:sldId id="257" r:id="rId3"/>
    <p:sldId id="258" r:id="rId4"/>
    <p:sldId id="293" r:id="rId5"/>
    <p:sldId id="259" r:id="rId6"/>
    <p:sldId id="260" r:id="rId7"/>
    <p:sldId id="294" r:id="rId8"/>
    <p:sldId id="261" r:id="rId9"/>
    <p:sldId id="262" r:id="rId10"/>
    <p:sldId id="263" r:id="rId11"/>
    <p:sldId id="295" r:id="rId12"/>
    <p:sldId id="264" r:id="rId13"/>
    <p:sldId id="296" r:id="rId14"/>
    <p:sldId id="265" r:id="rId15"/>
    <p:sldId id="266" r:id="rId16"/>
    <p:sldId id="267" r:id="rId17"/>
    <p:sldId id="297" r:id="rId18"/>
    <p:sldId id="268" r:id="rId19"/>
    <p:sldId id="269" r:id="rId20"/>
    <p:sldId id="270" r:id="rId21"/>
    <p:sldId id="271" r:id="rId22"/>
    <p:sldId id="272" r:id="rId23"/>
    <p:sldId id="274" r:id="rId24"/>
    <p:sldId id="275" r:id="rId25"/>
    <p:sldId id="273"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90" r:id="rId40"/>
    <p:sldId id="291" r:id="rId41"/>
    <p:sldId id="292" r:id="rId42"/>
    <p:sldId id="303" r:id="rId43"/>
    <p:sldId id="302" r:id="rId44"/>
    <p:sldId id="301" r:id="rId45"/>
  </p:sldIdLst>
  <p:sldSz cx="9144000" cy="6858000" type="screen4x3"/>
  <p:notesSz cx="6858000" cy="9144000"/>
  <p:defaultTextStyle>
    <a:defPPr>
      <a:defRPr lang="es-C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0" d="100"/>
          <a:sy n="100" d="100"/>
        </p:scale>
        <p:origin x="-294" y="-84"/>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CR"/>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F2CDE07-53BD-4480-BF3A-E90015B35EB6}" type="datetimeFigureOut">
              <a:rPr lang="es-CR" smtClean="0"/>
              <a:pPr/>
              <a:t>24/07/2012</a:t>
            </a:fld>
            <a:endParaRPr lang="es-CR"/>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CR"/>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R"/>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CR"/>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D1E776D-6A92-4C67-835D-3F2B19DE6EEB}" type="slidenum">
              <a:rPr lang="es-CR" smtClean="0"/>
              <a:pPr/>
              <a:t>‹Nº›</a:t>
            </a:fld>
            <a:endParaRPr lang="es-CR"/>
          </a:p>
        </p:txBody>
      </p:sp>
    </p:spTree>
    <p:extLst>
      <p:ext uri="{BB962C8B-B14F-4D97-AF65-F5344CB8AC3E}">
        <p14:creationId xmlns="" xmlns:p14="http://schemas.microsoft.com/office/powerpoint/2010/main" val="5102648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CR" dirty="0"/>
          </a:p>
        </p:txBody>
      </p:sp>
      <p:sp>
        <p:nvSpPr>
          <p:cNvPr id="4" name="3 Marcador de número de diapositiva"/>
          <p:cNvSpPr>
            <a:spLocks noGrp="1"/>
          </p:cNvSpPr>
          <p:nvPr>
            <p:ph type="sldNum" sz="quarter" idx="10"/>
          </p:nvPr>
        </p:nvSpPr>
        <p:spPr/>
        <p:txBody>
          <a:bodyPr/>
          <a:lstStyle/>
          <a:p>
            <a:fld id="{BD1E776D-6A92-4C67-835D-3F2B19DE6EEB}" type="slidenum">
              <a:rPr lang="es-CR" smtClean="0"/>
              <a:pPr/>
              <a:t>25</a:t>
            </a:fld>
            <a:endParaRPr lang="es-CR"/>
          </a:p>
        </p:txBody>
      </p:sp>
    </p:spTree>
    <p:extLst>
      <p:ext uri="{BB962C8B-B14F-4D97-AF65-F5344CB8AC3E}">
        <p14:creationId xmlns="" xmlns:p14="http://schemas.microsoft.com/office/powerpoint/2010/main" val="7261210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CR"/>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CR"/>
          </a:p>
        </p:txBody>
      </p:sp>
      <p:sp>
        <p:nvSpPr>
          <p:cNvPr id="4" name="3 Marcador de fecha"/>
          <p:cNvSpPr>
            <a:spLocks noGrp="1"/>
          </p:cNvSpPr>
          <p:nvPr>
            <p:ph type="dt" sz="half" idx="10"/>
          </p:nvPr>
        </p:nvSpPr>
        <p:spPr/>
        <p:txBody>
          <a:bodyPr/>
          <a:lstStyle/>
          <a:p>
            <a:fld id="{8FAEAD21-1EC0-45F2-9C3B-F02AAA4AE38D}" type="datetimeFigureOut">
              <a:rPr lang="es-CR" smtClean="0"/>
              <a:pPr/>
              <a:t>24/07/2012</a:t>
            </a:fld>
            <a:endParaRPr lang="es-CR"/>
          </a:p>
        </p:txBody>
      </p:sp>
      <p:sp>
        <p:nvSpPr>
          <p:cNvPr id="5" name="4 Marcador de pie de página"/>
          <p:cNvSpPr>
            <a:spLocks noGrp="1"/>
          </p:cNvSpPr>
          <p:nvPr>
            <p:ph type="ftr" sz="quarter" idx="11"/>
          </p:nvPr>
        </p:nvSpPr>
        <p:spPr/>
        <p:txBody>
          <a:bodyPr/>
          <a:lstStyle/>
          <a:p>
            <a:endParaRPr lang="es-CR"/>
          </a:p>
        </p:txBody>
      </p:sp>
      <p:sp>
        <p:nvSpPr>
          <p:cNvPr id="6" name="5 Marcador de número de diapositiva"/>
          <p:cNvSpPr>
            <a:spLocks noGrp="1"/>
          </p:cNvSpPr>
          <p:nvPr>
            <p:ph type="sldNum" sz="quarter" idx="12"/>
          </p:nvPr>
        </p:nvSpPr>
        <p:spPr/>
        <p:txBody>
          <a:bodyPr/>
          <a:lstStyle/>
          <a:p>
            <a:fld id="{C48CB9ED-01EE-4038-A09E-153D84065FFE}" type="slidenum">
              <a:rPr lang="es-CR" smtClean="0"/>
              <a:pPr/>
              <a:t>‹Nº›</a:t>
            </a:fld>
            <a:endParaRPr lang="es-CR"/>
          </a:p>
        </p:txBody>
      </p:sp>
    </p:spTree>
    <p:extLst>
      <p:ext uri="{BB962C8B-B14F-4D97-AF65-F5344CB8AC3E}">
        <p14:creationId xmlns="" xmlns:p14="http://schemas.microsoft.com/office/powerpoint/2010/main" val="31398993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R"/>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R"/>
          </a:p>
        </p:txBody>
      </p:sp>
      <p:sp>
        <p:nvSpPr>
          <p:cNvPr id="4" name="3 Marcador de fecha"/>
          <p:cNvSpPr>
            <a:spLocks noGrp="1"/>
          </p:cNvSpPr>
          <p:nvPr>
            <p:ph type="dt" sz="half" idx="10"/>
          </p:nvPr>
        </p:nvSpPr>
        <p:spPr/>
        <p:txBody>
          <a:bodyPr/>
          <a:lstStyle/>
          <a:p>
            <a:fld id="{8FAEAD21-1EC0-45F2-9C3B-F02AAA4AE38D}" type="datetimeFigureOut">
              <a:rPr lang="es-CR" smtClean="0"/>
              <a:pPr/>
              <a:t>24/07/2012</a:t>
            </a:fld>
            <a:endParaRPr lang="es-CR"/>
          </a:p>
        </p:txBody>
      </p:sp>
      <p:sp>
        <p:nvSpPr>
          <p:cNvPr id="5" name="4 Marcador de pie de página"/>
          <p:cNvSpPr>
            <a:spLocks noGrp="1"/>
          </p:cNvSpPr>
          <p:nvPr>
            <p:ph type="ftr" sz="quarter" idx="11"/>
          </p:nvPr>
        </p:nvSpPr>
        <p:spPr/>
        <p:txBody>
          <a:bodyPr/>
          <a:lstStyle/>
          <a:p>
            <a:endParaRPr lang="es-CR"/>
          </a:p>
        </p:txBody>
      </p:sp>
      <p:sp>
        <p:nvSpPr>
          <p:cNvPr id="6" name="5 Marcador de número de diapositiva"/>
          <p:cNvSpPr>
            <a:spLocks noGrp="1"/>
          </p:cNvSpPr>
          <p:nvPr>
            <p:ph type="sldNum" sz="quarter" idx="12"/>
          </p:nvPr>
        </p:nvSpPr>
        <p:spPr/>
        <p:txBody>
          <a:bodyPr/>
          <a:lstStyle/>
          <a:p>
            <a:fld id="{C48CB9ED-01EE-4038-A09E-153D84065FFE}" type="slidenum">
              <a:rPr lang="es-CR" smtClean="0"/>
              <a:pPr/>
              <a:t>‹Nº›</a:t>
            </a:fld>
            <a:endParaRPr lang="es-CR"/>
          </a:p>
        </p:txBody>
      </p:sp>
    </p:spTree>
    <p:extLst>
      <p:ext uri="{BB962C8B-B14F-4D97-AF65-F5344CB8AC3E}">
        <p14:creationId xmlns="" xmlns:p14="http://schemas.microsoft.com/office/powerpoint/2010/main" val="39584863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CR"/>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R"/>
          </a:p>
        </p:txBody>
      </p:sp>
      <p:sp>
        <p:nvSpPr>
          <p:cNvPr id="4" name="3 Marcador de fecha"/>
          <p:cNvSpPr>
            <a:spLocks noGrp="1"/>
          </p:cNvSpPr>
          <p:nvPr>
            <p:ph type="dt" sz="half" idx="10"/>
          </p:nvPr>
        </p:nvSpPr>
        <p:spPr/>
        <p:txBody>
          <a:bodyPr/>
          <a:lstStyle/>
          <a:p>
            <a:fld id="{8FAEAD21-1EC0-45F2-9C3B-F02AAA4AE38D}" type="datetimeFigureOut">
              <a:rPr lang="es-CR" smtClean="0"/>
              <a:pPr/>
              <a:t>24/07/2012</a:t>
            </a:fld>
            <a:endParaRPr lang="es-CR"/>
          </a:p>
        </p:txBody>
      </p:sp>
      <p:sp>
        <p:nvSpPr>
          <p:cNvPr id="5" name="4 Marcador de pie de página"/>
          <p:cNvSpPr>
            <a:spLocks noGrp="1"/>
          </p:cNvSpPr>
          <p:nvPr>
            <p:ph type="ftr" sz="quarter" idx="11"/>
          </p:nvPr>
        </p:nvSpPr>
        <p:spPr/>
        <p:txBody>
          <a:bodyPr/>
          <a:lstStyle/>
          <a:p>
            <a:endParaRPr lang="es-CR"/>
          </a:p>
        </p:txBody>
      </p:sp>
      <p:sp>
        <p:nvSpPr>
          <p:cNvPr id="6" name="5 Marcador de número de diapositiva"/>
          <p:cNvSpPr>
            <a:spLocks noGrp="1"/>
          </p:cNvSpPr>
          <p:nvPr>
            <p:ph type="sldNum" sz="quarter" idx="12"/>
          </p:nvPr>
        </p:nvSpPr>
        <p:spPr/>
        <p:txBody>
          <a:bodyPr/>
          <a:lstStyle/>
          <a:p>
            <a:fld id="{C48CB9ED-01EE-4038-A09E-153D84065FFE}" type="slidenum">
              <a:rPr lang="es-CR" smtClean="0"/>
              <a:pPr/>
              <a:t>‹Nº›</a:t>
            </a:fld>
            <a:endParaRPr lang="es-CR"/>
          </a:p>
        </p:txBody>
      </p:sp>
    </p:spTree>
    <p:extLst>
      <p:ext uri="{BB962C8B-B14F-4D97-AF65-F5344CB8AC3E}">
        <p14:creationId xmlns="" xmlns:p14="http://schemas.microsoft.com/office/powerpoint/2010/main" val="8325704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R"/>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R"/>
          </a:p>
        </p:txBody>
      </p:sp>
      <p:sp>
        <p:nvSpPr>
          <p:cNvPr id="4" name="3 Marcador de fecha"/>
          <p:cNvSpPr>
            <a:spLocks noGrp="1"/>
          </p:cNvSpPr>
          <p:nvPr>
            <p:ph type="dt" sz="half" idx="10"/>
          </p:nvPr>
        </p:nvSpPr>
        <p:spPr/>
        <p:txBody>
          <a:bodyPr/>
          <a:lstStyle/>
          <a:p>
            <a:fld id="{8FAEAD21-1EC0-45F2-9C3B-F02AAA4AE38D}" type="datetimeFigureOut">
              <a:rPr lang="es-CR" smtClean="0"/>
              <a:pPr/>
              <a:t>24/07/2012</a:t>
            </a:fld>
            <a:endParaRPr lang="es-CR"/>
          </a:p>
        </p:txBody>
      </p:sp>
      <p:sp>
        <p:nvSpPr>
          <p:cNvPr id="5" name="4 Marcador de pie de página"/>
          <p:cNvSpPr>
            <a:spLocks noGrp="1"/>
          </p:cNvSpPr>
          <p:nvPr>
            <p:ph type="ftr" sz="quarter" idx="11"/>
          </p:nvPr>
        </p:nvSpPr>
        <p:spPr/>
        <p:txBody>
          <a:bodyPr/>
          <a:lstStyle/>
          <a:p>
            <a:endParaRPr lang="es-CR"/>
          </a:p>
        </p:txBody>
      </p:sp>
      <p:sp>
        <p:nvSpPr>
          <p:cNvPr id="6" name="5 Marcador de número de diapositiva"/>
          <p:cNvSpPr>
            <a:spLocks noGrp="1"/>
          </p:cNvSpPr>
          <p:nvPr>
            <p:ph type="sldNum" sz="quarter" idx="12"/>
          </p:nvPr>
        </p:nvSpPr>
        <p:spPr/>
        <p:txBody>
          <a:bodyPr/>
          <a:lstStyle/>
          <a:p>
            <a:fld id="{C48CB9ED-01EE-4038-A09E-153D84065FFE}" type="slidenum">
              <a:rPr lang="es-CR" smtClean="0"/>
              <a:pPr/>
              <a:t>‹Nº›</a:t>
            </a:fld>
            <a:endParaRPr lang="es-CR"/>
          </a:p>
        </p:txBody>
      </p:sp>
    </p:spTree>
    <p:extLst>
      <p:ext uri="{BB962C8B-B14F-4D97-AF65-F5344CB8AC3E}">
        <p14:creationId xmlns="" xmlns:p14="http://schemas.microsoft.com/office/powerpoint/2010/main" val="37934070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CR"/>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8FAEAD21-1EC0-45F2-9C3B-F02AAA4AE38D}" type="datetimeFigureOut">
              <a:rPr lang="es-CR" smtClean="0"/>
              <a:pPr/>
              <a:t>24/07/2012</a:t>
            </a:fld>
            <a:endParaRPr lang="es-CR"/>
          </a:p>
        </p:txBody>
      </p:sp>
      <p:sp>
        <p:nvSpPr>
          <p:cNvPr id="5" name="4 Marcador de pie de página"/>
          <p:cNvSpPr>
            <a:spLocks noGrp="1"/>
          </p:cNvSpPr>
          <p:nvPr>
            <p:ph type="ftr" sz="quarter" idx="11"/>
          </p:nvPr>
        </p:nvSpPr>
        <p:spPr/>
        <p:txBody>
          <a:bodyPr/>
          <a:lstStyle/>
          <a:p>
            <a:endParaRPr lang="es-CR"/>
          </a:p>
        </p:txBody>
      </p:sp>
      <p:sp>
        <p:nvSpPr>
          <p:cNvPr id="6" name="5 Marcador de número de diapositiva"/>
          <p:cNvSpPr>
            <a:spLocks noGrp="1"/>
          </p:cNvSpPr>
          <p:nvPr>
            <p:ph type="sldNum" sz="quarter" idx="12"/>
          </p:nvPr>
        </p:nvSpPr>
        <p:spPr/>
        <p:txBody>
          <a:bodyPr/>
          <a:lstStyle/>
          <a:p>
            <a:fld id="{C48CB9ED-01EE-4038-A09E-153D84065FFE}" type="slidenum">
              <a:rPr lang="es-CR" smtClean="0"/>
              <a:pPr/>
              <a:t>‹Nº›</a:t>
            </a:fld>
            <a:endParaRPr lang="es-CR"/>
          </a:p>
        </p:txBody>
      </p:sp>
    </p:spTree>
    <p:extLst>
      <p:ext uri="{BB962C8B-B14F-4D97-AF65-F5344CB8AC3E}">
        <p14:creationId xmlns="" xmlns:p14="http://schemas.microsoft.com/office/powerpoint/2010/main" val="5105234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R"/>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R"/>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R"/>
          </a:p>
        </p:txBody>
      </p:sp>
      <p:sp>
        <p:nvSpPr>
          <p:cNvPr id="5" name="4 Marcador de fecha"/>
          <p:cNvSpPr>
            <a:spLocks noGrp="1"/>
          </p:cNvSpPr>
          <p:nvPr>
            <p:ph type="dt" sz="half" idx="10"/>
          </p:nvPr>
        </p:nvSpPr>
        <p:spPr/>
        <p:txBody>
          <a:bodyPr/>
          <a:lstStyle/>
          <a:p>
            <a:fld id="{8FAEAD21-1EC0-45F2-9C3B-F02AAA4AE38D}" type="datetimeFigureOut">
              <a:rPr lang="es-CR" smtClean="0"/>
              <a:pPr/>
              <a:t>24/07/2012</a:t>
            </a:fld>
            <a:endParaRPr lang="es-CR"/>
          </a:p>
        </p:txBody>
      </p:sp>
      <p:sp>
        <p:nvSpPr>
          <p:cNvPr id="6" name="5 Marcador de pie de página"/>
          <p:cNvSpPr>
            <a:spLocks noGrp="1"/>
          </p:cNvSpPr>
          <p:nvPr>
            <p:ph type="ftr" sz="quarter" idx="11"/>
          </p:nvPr>
        </p:nvSpPr>
        <p:spPr/>
        <p:txBody>
          <a:bodyPr/>
          <a:lstStyle/>
          <a:p>
            <a:endParaRPr lang="es-CR"/>
          </a:p>
        </p:txBody>
      </p:sp>
      <p:sp>
        <p:nvSpPr>
          <p:cNvPr id="7" name="6 Marcador de número de diapositiva"/>
          <p:cNvSpPr>
            <a:spLocks noGrp="1"/>
          </p:cNvSpPr>
          <p:nvPr>
            <p:ph type="sldNum" sz="quarter" idx="12"/>
          </p:nvPr>
        </p:nvSpPr>
        <p:spPr/>
        <p:txBody>
          <a:bodyPr/>
          <a:lstStyle/>
          <a:p>
            <a:fld id="{C48CB9ED-01EE-4038-A09E-153D84065FFE}" type="slidenum">
              <a:rPr lang="es-CR" smtClean="0"/>
              <a:pPr/>
              <a:t>‹Nº›</a:t>
            </a:fld>
            <a:endParaRPr lang="es-CR"/>
          </a:p>
        </p:txBody>
      </p:sp>
    </p:spTree>
    <p:extLst>
      <p:ext uri="{BB962C8B-B14F-4D97-AF65-F5344CB8AC3E}">
        <p14:creationId xmlns="" xmlns:p14="http://schemas.microsoft.com/office/powerpoint/2010/main" val="31880399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CR"/>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R"/>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R"/>
          </a:p>
        </p:txBody>
      </p:sp>
      <p:sp>
        <p:nvSpPr>
          <p:cNvPr id="7" name="6 Marcador de fecha"/>
          <p:cNvSpPr>
            <a:spLocks noGrp="1"/>
          </p:cNvSpPr>
          <p:nvPr>
            <p:ph type="dt" sz="half" idx="10"/>
          </p:nvPr>
        </p:nvSpPr>
        <p:spPr/>
        <p:txBody>
          <a:bodyPr/>
          <a:lstStyle/>
          <a:p>
            <a:fld id="{8FAEAD21-1EC0-45F2-9C3B-F02AAA4AE38D}" type="datetimeFigureOut">
              <a:rPr lang="es-CR" smtClean="0"/>
              <a:pPr/>
              <a:t>24/07/2012</a:t>
            </a:fld>
            <a:endParaRPr lang="es-CR"/>
          </a:p>
        </p:txBody>
      </p:sp>
      <p:sp>
        <p:nvSpPr>
          <p:cNvPr id="8" name="7 Marcador de pie de página"/>
          <p:cNvSpPr>
            <a:spLocks noGrp="1"/>
          </p:cNvSpPr>
          <p:nvPr>
            <p:ph type="ftr" sz="quarter" idx="11"/>
          </p:nvPr>
        </p:nvSpPr>
        <p:spPr/>
        <p:txBody>
          <a:bodyPr/>
          <a:lstStyle/>
          <a:p>
            <a:endParaRPr lang="es-CR"/>
          </a:p>
        </p:txBody>
      </p:sp>
      <p:sp>
        <p:nvSpPr>
          <p:cNvPr id="9" name="8 Marcador de número de diapositiva"/>
          <p:cNvSpPr>
            <a:spLocks noGrp="1"/>
          </p:cNvSpPr>
          <p:nvPr>
            <p:ph type="sldNum" sz="quarter" idx="12"/>
          </p:nvPr>
        </p:nvSpPr>
        <p:spPr/>
        <p:txBody>
          <a:bodyPr/>
          <a:lstStyle/>
          <a:p>
            <a:fld id="{C48CB9ED-01EE-4038-A09E-153D84065FFE}" type="slidenum">
              <a:rPr lang="es-CR" smtClean="0"/>
              <a:pPr/>
              <a:t>‹Nº›</a:t>
            </a:fld>
            <a:endParaRPr lang="es-CR"/>
          </a:p>
        </p:txBody>
      </p:sp>
    </p:spTree>
    <p:extLst>
      <p:ext uri="{BB962C8B-B14F-4D97-AF65-F5344CB8AC3E}">
        <p14:creationId xmlns="" xmlns:p14="http://schemas.microsoft.com/office/powerpoint/2010/main" val="912780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R"/>
          </a:p>
        </p:txBody>
      </p:sp>
      <p:sp>
        <p:nvSpPr>
          <p:cNvPr id="3" name="2 Marcador de fecha"/>
          <p:cNvSpPr>
            <a:spLocks noGrp="1"/>
          </p:cNvSpPr>
          <p:nvPr>
            <p:ph type="dt" sz="half" idx="10"/>
          </p:nvPr>
        </p:nvSpPr>
        <p:spPr/>
        <p:txBody>
          <a:bodyPr/>
          <a:lstStyle/>
          <a:p>
            <a:fld id="{8FAEAD21-1EC0-45F2-9C3B-F02AAA4AE38D}" type="datetimeFigureOut">
              <a:rPr lang="es-CR" smtClean="0"/>
              <a:pPr/>
              <a:t>24/07/2012</a:t>
            </a:fld>
            <a:endParaRPr lang="es-CR"/>
          </a:p>
        </p:txBody>
      </p:sp>
      <p:sp>
        <p:nvSpPr>
          <p:cNvPr id="4" name="3 Marcador de pie de página"/>
          <p:cNvSpPr>
            <a:spLocks noGrp="1"/>
          </p:cNvSpPr>
          <p:nvPr>
            <p:ph type="ftr" sz="quarter" idx="11"/>
          </p:nvPr>
        </p:nvSpPr>
        <p:spPr/>
        <p:txBody>
          <a:bodyPr/>
          <a:lstStyle/>
          <a:p>
            <a:endParaRPr lang="es-CR"/>
          </a:p>
        </p:txBody>
      </p:sp>
      <p:sp>
        <p:nvSpPr>
          <p:cNvPr id="5" name="4 Marcador de número de diapositiva"/>
          <p:cNvSpPr>
            <a:spLocks noGrp="1"/>
          </p:cNvSpPr>
          <p:nvPr>
            <p:ph type="sldNum" sz="quarter" idx="12"/>
          </p:nvPr>
        </p:nvSpPr>
        <p:spPr/>
        <p:txBody>
          <a:bodyPr/>
          <a:lstStyle/>
          <a:p>
            <a:fld id="{C48CB9ED-01EE-4038-A09E-153D84065FFE}" type="slidenum">
              <a:rPr lang="es-CR" smtClean="0"/>
              <a:pPr/>
              <a:t>‹Nº›</a:t>
            </a:fld>
            <a:endParaRPr lang="es-CR"/>
          </a:p>
        </p:txBody>
      </p:sp>
    </p:spTree>
    <p:extLst>
      <p:ext uri="{BB962C8B-B14F-4D97-AF65-F5344CB8AC3E}">
        <p14:creationId xmlns="" xmlns:p14="http://schemas.microsoft.com/office/powerpoint/2010/main" val="21440686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8FAEAD21-1EC0-45F2-9C3B-F02AAA4AE38D}" type="datetimeFigureOut">
              <a:rPr lang="es-CR" smtClean="0"/>
              <a:pPr/>
              <a:t>24/07/2012</a:t>
            </a:fld>
            <a:endParaRPr lang="es-CR"/>
          </a:p>
        </p:txBody>
      </p:sp>
      <p:sp>
        <p:nvSpPr>
          <p:cNvPr id="3" name="2 Marcador de pie de página"/>
          <p:cNvSpPr>
            <a:spLocks noGrp="1"/>
          </p:cNvSpPr>
          <p:nvPr>
            <p:ph type="ftr" sz="quarter" idx="11"/>
          </p:nvPr>
        </p:nvSpPr>
        <p:spPr/>
        <p:txBody>
          <a:bodyPr/>
          <a:lstStyle/>
          <a:p>
            <a:endParaRPr lang="es-CR"/>
          </a:p>
        </p:txBody>
      </p:sp>
      <p:sp>
        <p:nvSpPr>
          <p:cNvPr id="4" name="3 Marcador de número de diapositiva"/>
          <p:cNvSpPr>
            <a:spLocks noGrp="1"/>
          </p:cNvSpPr>
          <p:nvPr>
            <p:ph type="sldNum" sz="quarter" idx="12"/>
          </p:nvPr>
        </p:nvSpPr>
        <p:spPr/>
        <p:txBody>
          <a:bodyPr/>
          <a:lstStyle/>
          <a:p>
            <a:fld id="{C48CB9ED-01EE-4038-A09E-153D84065FFE}" type="slidenum">
              <a:rPr lang="es-CR" smtClean="0"/>
              <a:pPr/>
              <a:t>‹Nº›</a:t>
            </a:fld>
            <a:endParaRPr lang="es-CR"/>
          </a:p>
        </p:txBody>
      </p:sp>
    </p:spTree>
    <p:extLst>
      <p:ext uri="{BB962C8B-B14F-4D97-AF65-F5344CB8AC3E}">
        <p14:creationId xmlns="" xmlns:p14="http://schemas.microsoft.com/office/powerpoint/2010/main" val="22451009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CR"/>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R"/>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8FAEAD21-1EC0-45F2-9C3B-F02AAA4AE38D}" type="datetimeFigureOut">
              <a:rPr lang="es-CR" smtClean="0"/>
              <a:pPr/>
              <a:t>24/07/2012</a:t>
            </a:fld>
            <a:endParaRPr lang="es-CR"/>
          </a:p>
        </p:txBody>
      </p:sp>
      <p:sp>
        <p:nvSpPr>
          <p:cNvPr id="6" name="5 Marcador de pie de página"/>
          <p:cNvSpPr>
            <a:spLocks noGrp="1"/>
          </p:cNvSpPr>
          <p:nvPr>
            <p:ph type="ftr" sz="quarter" idx="11"/>
          </p:nvPr>
        </p:nvSpPr>
        <p:spPr/>
        <p:txBody>
          <a:bodyPr/>
          <a:lstStyle/>
          <a:p>
            <a:endParaRPr lang="es-CR"/>
          </a:p>
        </p:txBody>
      </p:sp>
      <p:sp>
        <p:nvSpPr>
          <p:cNvPr id="7" name="6 Marcador de número de diapositiva"/>
          <p:cNvSpPr>
            <a:spLocks noGrp="1"/>
          </p:cNvSpPr>
          <p:nvPr>
            <p:ph type="sldNum" sz="quarter" idx="12"/>
          </p:nvPr>
        </p:nvSpPr>
        <p:spPr/>
        <p:txBody>
          <a:bodyPr/>
          <a:lstStyle/>
          <a:p>
            <a:fld id="{C48CB9ED-01EE-4038-A09E-153D84065FFE}" type="slidenum">
              <a:rPr lang="es-CR" smtClean="0"/>
              <a:pPr/>
              <a:t>‹Nº›</a:t>
            </a:fld>
            <a:endParaRPr lang="es-CR"/>
          </a:p>
        </p:txBody>
      </p:sp>
    </p:spTree>
    <p:extLst>
      <p:ext uri="{BB962C8B-B14F-4D97-AF65-F5344CB8AC3E}">
        <p14:creationId xmlns="" xmlns:p14="http://schemas.microsoft.com/office/powerpoint/2010/main" val="4388106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CR"/>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R"/>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8FAEAD21-1EC0-45F2-9C3B-F02AAA4AE38D}" type="datetimeFigureOut">
              <a:rPr lang="es-CR" smtClean="0"/>
              <a:pPr/>
              <a:t>24/07/2012</a:t>
            </a:fld>
            <a:endParaRPr lang="es-CR"/>
          </a:p>
        </p:txBody>
      </p:sp>
      <p:sp>
        <p:nvSpPr>
          <p:cNvPr id="6" name="5 Marcador de pie de página"/>
          <p:cNvSpPr>
            <a:spLocks noGrp="1"/>
          </p:cNvSpPr>
          <p:nvPr>
            <p:ph type="ftr" sz="quarter" idx="11"/>
          </p:nvPr>
        </p:nvSpPr>
        <p:spPr/>
        <p:txBody>
          <a:bodyPr/>
          <a:lstStyle/>
          <a:p>
            <a:endParaRPr lang="es-CR"/>
          </a:p>
        </p:txBody>
      </p:sp>
      <p:sp>
        <p:nvSpPr>
          <p:cNvPr id="7" name="6 Marcador de número de diapositiva"/>
          <p:cNvSpPr>
            <a:spLocks noGrp="1"/>
          </p:cNvSpPr>
          <p:nvPr>
            <p:ph type="sldNum" sz="quarter" idx="12"/>
          </p:nvPr>
        </p:nvSpPr>
        <p:spPr/>
        <p:txBody>
          <a:bodyPr/>
          <a:lstStyle/>
          <a:p>
            <a:fld id="{C48CB9ED-01EE-4038-A09E-153D84065FFE}" type="slidenum">
              <a:rPr lang="es-CR" smtClean="0"/>
              <a:pPr/>
              <a:t>‹Nº›</a:t>
            </a:fld>
            <a:endParaRPr lang="es-CR"/>
          </a:p>
        </p:txBody>
      </p:sp>
    </p:spTree>
    <p:extLst>
      <p:ext uri="{BB962C8B-B14F-4D97-AF65-F5344CB8AC3E}">
        <p14:creationId xmlns="" xmlns:p14="http://schemas.microsoft.com/office/powerpoint/2010/main" val="18823104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smtClean="0"/>
              <a:t>Haga clic para modificar el estilo de título del patrón</a:t>
            </a:r>
            <a:endParaRPr lang="es-CR"/>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R"/>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FAEAD21-1EC0-45F2-9C3B-F02AAA4AE38D}" type="datetimeFigureOut">
              <a:rPr lang="es-CR" smtClean="0"/>
              <a:pPr/>
              <a:t>24/07/2012</a:t>
            </a:fld>
            <a:endParaRPr lang="es-CR"/>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R"/>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48CB9ED-01EE-4038-A09E-153D84065FFE}" type="slidenum">
              <a:rPr lang="es-CR" smtClean="0"/>
              <a:pPr/>
              <a:t>‹Nº›</a:t>
            </a:fld>
            <a:endParaRPr lang="es-CR"/>
          </a:p>
        </p:txBody>
      </p:sp>
    </p:spTree>
    <p:extLst>
      <p:ext uri="{BB962C8B-B14F-4D97-AF65-F5344CB8AC3E}">
        <p14:creationId xmlns="" xmlns:p14="http://schemas.microsoft.com/office/powerpoint/2010/main" val="3096984320"/>
      </p:ext>
    </p:extLst>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C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611560" y="1340768"/>
            <a:ext cx="7344816" cy="576064"/>
          </a:xfrm>
        </p:spPr>
        <p:txBody>
          <a:bodyPr>
            <a:noAutofit/>
          </a:bodyPr>
          <a:lstStyle/>
          <a:p>
            <a:r>
              <a:rPr lang="es-MX" sz="2800" b="1" dirty="0" smtClean="0">
                <a:latin typeface="Arial" pitchFamily="34" charset="0"/>
                <a:cs typeface="Arial" pitchFamily="34" charset="0"/>
              </a:rPr>
              <a:t> </a:t>
            </a:r>
            <a:r>
              <a:rPr lang="es-MX" sz="2400" b="1" dirty="0" smtClean="0">
                <a:solidFill>
                  <a:schemeClr val="bg1"/>
                </a:solidFill>
                <a:latin typeface="Arial" pitchFamily="34" charset="0"/>
                <a:cs typeface="Arial" pitchFamily="34" charset="0"/>
              </a:rPr>
              <a:t>Procedimiento Administrativo </a:t>
            </a:r>
            <a:r>
              <a:rPr lang="es-MX" sz="2400" b="1" dirty="0">
                <a:solidFill>
                  <a:schemeClr val="bg1"/>
                </a:solidFill>
                <a:latin typeface="Arial" pitchFamily="34" charset="0"/>
                <a:cs typeface="Arial" pitchFamily="34" charset="0"/>
              </a:rPr>
              <a:t>D</a:t>
            </a:r>
            <a:r>
              <a:rPr lang="es-MX" sz="2400" b="1" dirty="0" smtClean="0">
                <a:solidFill>
                  <a:schemeClr val="bg1"/>
                </a:solidFill>
                <a:latin typeface="Arial" pitchFamily="34" charset="0"/>
                <a:cs typeface="Arial" pitchFamily="34" charset="0"/>
              </a:rPr>
              <a:t>isciplinario contra el Hostigamiento </a:t>
            </a:r>
            <a:r>
              <a:rPr lang="es-MX" sz="2400" b="1" dirty="0">
                <a:solidFill>
                  <a:schemeClr val="bg1"/>
                </a:solidFill>
                <a:latin typeface="Arial" pitchFamily="34" charset="0"/>
                <a:cs typeface="Arial" pitchFamily="34" charset="0"/>
              </a:rPr>
              <a:t>S</a:t>
            </a:r>
            <a:r>
              <a:rPr lang="es-MX" sz="2400" b="1" dirty="0" smtClean="0">
                <a:solidFill>
                  <a:schemeClr val="bg1"/>
                </a:solidFill>
                <a:latin typeface="Arial" pitchFamily="34" charset="0"/>
                <a:cs typeface="Arial" pitchFamily="34" charset="0"/>
              </a:rPr>
              <a:t>exual en el Empleo y la Docencia</a:t>
            </a:r>
            <a:endParaRPr lang="es-CR" sz="2400" b="1" dirty="0">
              <a:solidFill>
                <a:schemeClr val="bg1"/>
              </a:solidFill>
              <a:latin typeface="Arial" pitchFamily="34" charset="0"/>
              <a:cs typeface="Arial" pitchFamily="34" charset="0"/>
            </a:endParaRPr>
          </a:p>
        </p:txBody>
      </p:sp>
      <p:sp>
        <p:nvSpPr>
          <p:cNvPr id="3" name="2 Subtítulo"/>
          <p:cNvSpPr>
            <a:spLocks noGrp="1"/>
          </p:cNvSpPr>
          <p:nvPr>
            <p:ph type="subTitle" idx="1"/>
          </p:nvPr>
        </p:nvSpPr>
        <p:spPr>
          <a:xfrm>
            <a:off x="827584" y="2348880"/>
            <a:ext cx="7632848" cy="3312368"/>
          </a:xfrm>
        </p:spPr>
        <p:txBody>
          <a:bodyPr>
            <a:normAutofit fontScale="25000" lnSpcReduction="20000"/>
          </a:bodyPr>
          <a:lstStyle/>
          <a:p>
            <a:pPr algn="l"/>
            <a:endParaRPr lang="es-MX" sz="3800" dirty="0" smtClean="0">
              <a:solidFill>
                <a:schemeClr val="tx1"/>
              </a:solidFill>
              <a:latin typeface="Arial" pitchFamily="34" charset="0"/>
              <a:ea typeface="+mj-ea"/>
              <a:cs typeface="Arial" pitchFamily="34" charset="0"/>
            </a:endParaRPr>
          </a:p>
          <a:p>
            <a:r>
              <a:rPr lang="es-MX" sz="9600" b="1" dirty="0" smtClean="0">
                <a:solidFill>
                  <a:schemeClr val="bg1"/>
                </a:solidFill>
                <a:latin typeface="Arial" pitchFamily="34" charset="0"/>
                <a:ea typeface="+mj-ea"/>
                <a:cs typeface="Arial" pitchFamily="34" charset="0"/>
              </a:rPr>
              <a:t>Contenido</a:t>
            </a:r>
          </a:p>
          <a:p>
            <a:pPr algn="l"/>
            <a:endParaRPr lang="es-MX" sz="8000" dirty="0">
              <a:solidFill>
                <a:schemeClr val="tx1"/>
              </a:solidFill>
              <a:latin typeface="Arial" pitchFamily="34" charset="0"/>
              <a:ea typeface="+mj-ea"/>
              <a:cs typeface="Arial" pitchFamily="34" charset="0"/>
            </a:endParaRPr>
          </a:p>
          <a:p>
            <a:pPr algn="l"/>
            <a:r>
              <a:rPr lang="es-MX" sz="8000" dirty="0" smtClean="0">
                <a:solidFill>
                  <a:schemeClr val="bg1"/>
                </a:solidFill>
                <a:latin typeface="Arial" pitchFamily="34" charset="0"/>
                <a:ea typeface="+mj-ea"/>
                <a:cs typeface="Arial" pitchFamily="34" charset="0"/>
              </a:rPr>
              <a:t>Capítulo I:  Fundamento y ámbito de aplicación. </a:t>
            </a:r>
            <a:r>
              <a:rPr lang="es-MX" sz="8000" b="1" dirty="0" smtClean="0">
                <a:solidFill>
                  <a:schemeClr val="bg1"/>
                </a:solidFill>
                <a:latin typeface="Arial" pitchFamily="34" charset="0"/>
                <a:ea typeface="+mj-ea"/>
                <a:cs typeface="Arial" pitchFamily="34" charset="0"/>
              </a:rPr>
              <a:t> </a:t>
            </a:r>
            <a:endParaRPr lang="es-MX" sz="8000" dirty="0" smtClean="0">
              <a:solidFill>
                <a:schemeClr val="bg1"/>
              </a:solidFill>
              <a:latin typeface="Arial" pitchFamily="34" charset="0"/>
              <a:ea typeface="+mj-ea"/>
              <a:cs typeface="Arial" pitchFamily="34" charset="0"/>
            </a:endParaRPr>
          </a:p>
          <a:p>
            <a:pPr algn="l"/>
            <a:r>
              <a:rPr lang="es-MX" sz="8000" dirty="0" smtClean="0">
                <a:solidFill>
                  <a:schemeClr val="bg1"/>
                </a:solidFill>
                <a:latin typeface="Arial" pitchFamily="34" charset="0"/>
                <a:ea typeface="+mj-ea"/>
                <a:cs typeface="Arial" pitchFamily="34" charset="0"/>
              </a:rPr>
              <a:t>Capítulo II: Objetivos, definiciones y manifestaciones.</a:t>
            </a:r>
          </a:p>
          <a:p>
            <a:pPr algn="l"/>
            <a:r>
              <a:rPr lang="es-MX" sz="8000" dirty="0" smtClean="0">
                <a:solidFill>
                  <a:schemeClr val="bg1"/>
                </a:solidFill>
                <a:latin typeface="Arial" pitchFamily="34" charset="0"/>
                <a:ea typeface="+mj-ea"/>
                <a:cs typeface="Arial" pitchFamily="34" charset="0"/>
              </a:rPr>
              <a:t>Capítulo III: Prevención del hostigamiento sexual.</a:t>
            </a:r>
          </a:p>
          <a:p>
            <a:pPr algn="l"/>
            <a:r>
              <a:rPr lang="es-MX" sz="8000" dirty="0" smtClean="0">
                <a:solidFill>
                  <a:schemeClr val="bg1"/>
                </a:solidFill>
                <a:latin typeface="Arial" pitchFamily="34" charset="0"/>
                <a:ea typeface="+mj-ea"/>
                <a:cs typeface="Arial" pitchFamily="34" charset="0"/>
              </a:rPr>
              <a:t>Capítulo IV: Disposiciones generales.</a:t>
            </a:r>
          </a:p>
          <a:p>
            <a:pPr algn="l"/>
            <a:r>
              <a:rPr lang="es-MX" sz="8000" dirty="0" smtClean="0">
                <a:solidFill>
                  <a:schemeClr val="bg1"/>
                </a:solidFill>
                <a:latin typeface="Arial" pitchFamily="34" charset="0"/>
                <a:ea typeface="+mj-ea"/>
                <a:cs typeface="Arial" pitchFamily="34" charset="0"/>
              </a:rPr>
              <a:t>Capítulo V : Etapa procedimental.</a:t>
            </a:r>
          </a:p>
          <a:p>
            <a:pPr algn="l"/>
            <a:r>
              <a:rPr lang="es-MX" sz="2000" dirty="0" smtClean="0">
                <a:solidFill>
                  <a:schemeClr val="bg1"/>
                </a:solidFill>
                <a:latin typeface="Arial" pitchFamily="34" charset="0"/>
                <a:ea typeface="+mj-ea"/>
                <a:cs typeface="Arial" pitchFamily="34" charset="0"/>
              </a:rPr>
              <a:t> </a:t>
            </a:r>
            <a:endParaRPr lang="es-CR" sz="2000" dirty="0">
              <a:solidFill>
                <a:schemeClr val="bg1"/>
              </a:solidFill>
              <a:latin typeface="Arial" pitchFamily="34" charset="0"/>
              <a:ea typeface="+mj-ea"/>
              <a:cs typeface="Arial" pitchFamily="34" charset="0"/>
            </a:endParaRPr>
          </a:p>
        </p:txBody>
      </p:sp>
    </p:spTree>
    <p:extLst>
      <p:ext uri="{BB962C8B-B14F-4D97-AF65-F5344CB8AC3E}">
        <p14:creationId xmlns="" xmlns:p14="http://schemas.microsoft.com/office/powerpoint/2010/main" val="310130395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MX" sz="2400" b="1" dirty="0" smtClean="0">
                <a:solidFill>
                  <a:schemeClr val="bg1"/>
                </a:solidFill>
              </a:rPr>
              <a:t>Capítulo II</a:t>
            </a:r>
            <a:br>
              <a:rPr lang="es-MX" sz="2400" b="1" dirty="0" smtClean="0">
                <a:solidFill>
                  <a:schemeClr val="bg1"/>
                </a:solidFill>
              </a:rPr>
            </a:br>
            <a:r>
              <a:rPr lang="es-MX" sz="2400" b="1" dirty="0" smtClean="0">
                <a:solidFill>
                  <a:schemeClr val="bg1"/>
                </a:solidFill>
              </a:rPr>
              <a:t>Definiciones</a:t>
            </a:r>
            <a:endParaRPr lang="es-CR" sz="2400" b="1" dirty="0">
              <a:solidFill>
                <a:schemeClr val="bg1"/>
              </a:solidFill>
            </a:endParaRPr>
          </a:p>
        </p:txBody>
      </p:sp>
      <p:sp>
        <p:nvSpPr>
          <p:cNvPr id="3" name="2 Marcador de contenido"/>
          <p:cNvSpPr>
            <a:spLocks noGrp="1"/>
          </p:cNvSpPr>
          <p:nvPr>
            <p:ph idx="1"/>
          </p:nvPr>
        </p:nvSpPr>
        <p:spPr>
          <a:xfrm>
            <a:off x="467544" y="1700808"/>
            <a:ext cx="8229600" cy="4525963"/>
          </a:xfrm>
        </p:spPr>
        <p:txBody>
          <a:bodyPr>
            <a:normAutofit lnSpcReduction="10000"/>
          </a:bodyPr>
          <a:lstStyle/>
          <a:p>
            <a:pPr marL="0" indent="0" algn="ctr">
              <a:buNone/>
            </a:pPr>
            <a:r>
              <a:rPr lang="es-MX" sz="2000" b="1" dirty="0" smtClean="0">
                <a:solidFill>
                  <a:schemeClr val="bg1"/>
                </a:solidFill>
              </a:rPr>
              <a:t>Persona denunciada</a:t>
            </a:r>
          </a:p>
          <a:p>
            <a:pPr marL="0" indent="0">
              <a:buNone/>
            </a:pPr>
            <a:r>
              <a:rPr lang="es-MX" sz="2000" dirty="0" smtClean="0">
                <a:solidFill>
                  <a:schemeClr val="bg1"/>
                </a:solidFill>
              </a:rPr>
              <a:t>Persona trabajadora a quien se le atribuye una presunta conducta de hostigamiento sexual.</a:t>
            </a:r>
          </a:p>
          <a:p>
            <a:pPr marL="0" indent="0" algn="ctr">
              <a:buNone/>
            </a:pPr>
            <a:endParaRPr lang="es-MX" sz="2000" b="1" dirty="0" smtClean="0"/>
          </a:p>
          <a:p>
            <a:pPr marL="0" indent="0" algn="ctr">
              <a:buNone/>
            </a:pPr>
            <a:r>
              <a:rPr lang="es-MX" sz="2000" b="1" dirty="0" smtClean="0">
                <a:solidFill>
                  <a:schemeClr val="bg1"/>
                </a:solidFill>
              </a:rPr>
              <a:t>Denunciante</a:t>
            </a:r>
          </a:p>
          <a:p>
            <a:pPr marL="0" indent="0" algn="just">
              <a:buNone/>
            </a:pPr>
            <a:r>
              <a:rPr lang="es-MX" sz="2000" dirty="0" smtClean="0">
                <a:solidFill>
                  <a:schemeClr val="bg1"/>
                </a:solidFill>
              </a:rPr>
              <a:t>Toda aquella persona física o jurídica que, de acuerdo con este procedimiento ostenta la legitimación para presentar una denuncia.</a:t>
            </a:r>
          </a:p>
          <a:p>
            <a:pPr marL="0" indent="0" algn="r">
              <a:buNone/>
            </a:pPr>
            <a:endParaRPr lang="es-MX" sz="1600" dirty="0" smtClean="0">
              <a:solidFill>
                <a:schemeClr val="bg1"/>
              </a:solidFill>
            </a:endParaRPr>
          </a:p>
          <a:p>
            <a:pPr marL="0" indent="0" algn="r">
              <a:buNone/>
            </a:pPr>
            <a:endParaRPr lang="es-MX" sz="1600" dirty="0">
              <a:solidFill>
                <a:schemeClr val="bg1"/>
              </a:solidFill>
            </a:endParaRPr>
          </a:p>
          <a:p>
            <a:pPr marL="0" indent="0" algn="r">
              <a:buNone/>
            </a:pPr>
            <a:endParaRPr lang="es-MX" sz="1600" dirty="0" smtClean="0">
              <a:solidFill>
                <a:schemeClr val="bg1"/>
              </a:solidFill>
            </a:endParaRPr>
          </a:p>
          <a:p>
            <a:pPr marL="0" indent="0" algn="r">
              <a:buNone/>
            </a:pPr>
            <a:endParaRPr lang="es-MX" sz="1600" dirty="0"/>
          </a:p>
          <a:p>
            <a:pPr marL="0" indent="0" algn="r">
              <a:buNone/>
            </a:pPr>
            <a:endParaRPr lang="es-MX" sz="1600" dirty="0" smtClean="0"/>
          </a:p>
          <a:p>
            <a:pPr marL="0" indent="0" algn="r">
              <a:buNone/>
            </a:pPr>
            <a:endParaRPr lang="es-MX" sz="1600" dirty="0"/>
          </a:p>
          <a:p>
            <a:pPr marL="0" indent="0" algn="r">
              <a:buNone/>
            </a:pPr>
            <a:endParaRPr lang="es-MX" sz="1600" dirty="0" smtClean="0"/>
          </a:p>
          <a:p>
            <a:pPr marL="0" indent="0" algn="r">
              <a:buNone/>
            </a:pPr>
            <a:r>
              <a:rPr lang="es-MX" sz="1600" dirty="0" smtClean="0"/>
              <a:t>Artículo 166</a:t>
            </a:r>
            <a:endParaRPr lang="es-CR" sz="1600" dirty="0"/>
          </a:p>
        </p:txBody>
      </p:sp>
    </p:spTree>
    <p:extLst>
      <p:ext uri="{BB962C8B-B14F-4D97-AF65-F5344CB8AC3E}">
        <p14:creationId xmlns="" xmlns:p14="http://schemas.microsoft.com/office/powerpoint/2010/main" val="140312630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67544" y="404664"/>
            <a:ext cx="8229600" cy="1143000"/>
          </a:xfrm>
        </p:spPr>
        <p:txBody>
          <a:bodyPr>
            <a:normAutofit/>
          </a:bodyPr>
          <a:lstStyle/>
          <a:p>
            <a:r>
              <a:rPr lang="es-MX" sz="2400" b="1" dirty="0" smtClean="0">
                <a:solidFill>
                  <a:schemeClr val="bg1"/>
                </a:solidFill>
              </a:rPr>
              <a:t>Capítulo II</a:t>
            </a:r>
            <a:br>
              <a:rPr lang="es-MX" sz="2400" b="1" dirty="0" smtClean="0">
                <a:solidFill>
                  <a:schemeClr val="bg1"/>
                </a:solidFill>
              </a:rPr>
            </a:br>
            <a:r>
              <a:rPr lang="es-MX" sz="2400" b="1" dirty="0" smtClean="0">
                <a:solidFill>
                  <a:schemeClr val="bg1"/>
                </a:solidFill>
              </a:rPr>
              <a:t>Definiciones</a:t>
            </a:r>
            <a:endParaRPr lang="es-CR" sz="2400" b="1" dirty="0">
              <a:solidFill>
                <a:schemeClr val="bg1"/>
              </a:solidFill>
            </a:endParaRPr>
          </a:p>
        </p:txBody>
      </p:sp>
      <p:sp>
        <p:nvSpPr>
          <p:cNvPr id="3" name="2 Marcador de contenido"/>
          <p:cNvSpPr>
            <a:spLocks noGrp="1"/>
          </p:cNvSpPr>
          <p:nvPr>
            <p:ph idx="1"/>
          </p:nvPr>
        </p:nvSpPr>
        <p:spPr/>
        <p:txBody>
          <a:bodyPr>
            <a:normAutofit lnSpcReduction="10000"/>
          </a:bodyPr>
          <a:lstStyle/>
          <a:p>
            <a:pPr marL="0" indent="0" algn="ctr">
              <a:buNone/>
            </a:pPr>
            <a:endParaRPr lang="es-MX" sz="2000" b="1" dirty="0" smtClean="0"/>
          </a:p>
          <a:p>
            <a:pPr marL="0" indent="0" algn="ctr">
              <a:buNone/>
            </a:pPr>
            <a:r>
              <a:rPr lang="es-MX" sz="2000" b="1" dirty="0" smtClean="0">
                <a:solidFill>
                  <a:schemeClr val="bg1"/>
                </a:solidFill>
              </a:rPr>
              <a:t>Órgano Decisor</a:t>
            </a:r>
            <a:endParaRPr lang="es-MX" sz="2000" b="1" dirty="0">
              <a:solidFill>
                <a:schemeClr val="bg1"/>
              </a:solidFill>
            </a:endParaRPr>
          </a:p>
          <a:p>
            <a:pPr marL="0" indent="0">
              <a:buNone/>
            </a:pPr>
            <a:r>
              <a:rPr lang="es-MX" sz="2000" dirty="0">
                <a:solidFill>
                  <a:schemeClr val="bg1"/>
                </a:solidFill>
              </a:rPr>
              <a:t>Jefatura que ostenta la competencia para adoptar la decisión de inicio, resolver cualquier aspecto de fondo y dictar el acto final</a:t>
            </a:r>
            <a:r>
              <a:rPr lang="es-MX" sz="2000" dirty="0" smtClean="0">
                <a:solidFill>
                  <a:schemeClr val="bg1"/>
                </a:solidFill>
              </a:rPr>
              <a:t>.</a:t>
            </a:r>
          </a:p>
          <a:p>
            <a:pPr marL="0" indent="0">
              <a:buNone/>
            </a:pPr>
            <a:endParaRPr lang="es-MX" sz="2000" b="1" dirty="0">
              <a:solidFill>
                <a:schemeClr val="bg1"/>
              </a:solidFill>
            </a:endParaRPr>
          </a:p>
          <a:p>
            <a:pPr marL="0" indent="0" algn="ctr">
              <a:buNone/>
            </a:pPr>
            <a:r>
              <a:rPr lang="es-MX" sz="2000" b="1" dirty="0">
                <a:solidFill>
                  <a:schemeClr val="bg1"/>
                </a:solidFill>
              </a:rPr>
              <a:t>Órgano </a:t>
            </a:r>
            <a:r>
              <a:rPr lang="es-MX" sz="2000" b="1" dirty="0" smtClean="0">
                <a:solidFill>
                  <a:schemeClr val="bg1"/>
                </a:solidFill>
              </a:rPr>
              <a:t>Director</a:t>
            </a:r>
            <a:endParaRPr lang="es-MX" sz="2000" b="1" dirty="0">
              <a:solidFill>
                <a:schemeClr val="bg1"/>
              </a:solidFill>
            </a:endParaRPr>
          </a:p>
          <a:p>
            <a:pPr marL="0" indent="0" algn="just">
              <a:buNone/>
            </a:pPr>
            <a:r>
              <a:rPr lang="es-MX" sz="2000" dirty="0">
                <a:solidFill>
                  <a:schemeClr val="bg1"/>
                </a:solidFill>
              </a:rPr>
              <a:t>Funcionarios de instruir el procedimiento disciplinario. El órgano especializado para </a:t>
            </a:r>
            <a:r>
              <a:rPr lang="es-MX" sz="2000" dirty="0" smtClean="0">
                <a:solidFill>
                  <a:schemeClr val="bg1"/>
                </a:solidFill>
              </a:rPr>
              <a:t>esos efectos es </a:t>
            </a:r>
            <a:r>
              <a:rPr lang="es-MX" sz="2000" dirty="0">
                <a:solidFill>
                  <a:schemeClr val="bg1"/>
                </a:solidFill>
              </a:rPr>
              <a:t>el CIPA</a:t>
            </a:r>
            <a:r>
              <a:rPr lang="es-MX" sz="2000" dirty="0" smtClean="0">
                <a:solidFill>
                  <a:schemeClr val="bg1"/>
                </a:solidFill>
              </a:rPr>
              <a:t>.</a:t>
            </a:r>
          </a:p>
          <a:p>
            <a:pPr marL="0" indent="0" algn="just">
              <a:buNone/>
            </a:pPr>
            <a:endParaRPr lang="es-MX" sz="2000" dirty="0"/>
          </a:p>
          <a:p>
            <a:pPr marL="0" indent="0" algn="just">
              <a:buNone/>
            </a:pPr>
            <a:endParaRPr lang="es-MX" sz="2000" dirty="0" smtClean="0"/>
          </a:p>
          <a:p>
            <a:pPr marL="0" indent="0" algn="just">
              <a:buNone/>
            </a:pPr>
            <a:endParaRPr lang="es-MX" sz="2000" dirty="0"/>
          </a:p>
          <a:p>
            <a:pPr marL="0" indent="0" algn="just">
              <a:buNone/>
            </a:pPr>
            <a:endParaRPr lang="es-MX" sz="2000" dirty="0" smtClean="0"/>
          </a:p>
          <a:p>
            <a:pPr marL="0" indent="0" algn="r">
              <a:buNone/>
            </a:pPr>
            <a:r>
              <a:rPr lang="es-MX" sz="1600" dirty="0" smtClean="0">
                <a:solidFill>
                  <a:schemeClr val="bg1"/>
                </a:solidFill>
              </a:rPr>
              <a:t>Artículo 166</a:t>
            </a:r>
            <a:endParaRPr lang="es-MX" sz="1600" dirty="0">
              <a:solidFill>
                <a:schemeClr val="bg1"/>
              </a:solidFill>
            </a:endParaRPr>
          </a:p>
          <a:p>
            <a:pPr marL="0" indent="0" algn="just">
              <a:buNone/>
            </a:pPr>
            <a:endParaRPr lang="es-MX" sz="2000" dirty="0"/>
          </a:p>
          <a:p>
            <a:pPr marL="0" indent="0">
              <a:buNone/>
            </a:pPr>
            <a:endParaRPr lang="es-CR" sz="2000" dirty="0"/>
          </a:p>
        </p:txBody>
      </p:sp>
    </p:spTree>
    <p:extLst>
      <p:ext uri="{BB962C8B-B14F-4D97-AF65-F5344CB8AC3E}">
        <p14:creationId xmlns="" xmlns:p14="http://schemas.microsoft.com/office/powerpoint/2010/main" val="95064607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611560" y="548680"/>
            <a:ext cx="8229600" cy="1143000"/>
          </a:xfrm>
        </p:spPr>
        <p:txBody>
          <a:bodyPr>
            <a:normAutofit fontScale="90000"/>
          </a:bodyPr>
          <a:lstStyle/>
          <a:p>
            <a:r>
              <a:rPr lang="es-MX" sz="2400" b="1" dirty="0" smtClean="0">
                <a:solidFill>
                  <a:schemeClr val="bg1"/>
                </a:solidFill>
              </a:rPr>
              <a:t/>
            </a:r>
            <a:br>
              <a:rPr lang="es-MX" sz="2400" b="1" dirty="0" smtClean="0">
                <a:solidFill>
                  <a:schemeClr val="bg1"/>
                </a:solidFill>
              </a:rPr>
            </a:br>
            <a:r>
              <a:rPr lang="es-MX" sz="2700" b="1" dirty="0" smtClean="0">
                <a:solidFill>
                  <a:schemeClr val="bg1"/>
                </a:solidFill>
              </a:rPr>
              <a:t>Capítulo II</a:t>
            </a:r>
            <a:br>
              <a:rPr lang="es-MX" sz="2700" b="1" dirty="0" smtClean="0">
                <a:solidFill>
                  <a:schemeClr val="bg1"/>
                </a:solidFill>
              </a:rPr>
            </a:br>
            <a:r>
              <a:rPr lang="es-MX" sz="2700" b="1" dirty="0" smtClean="0">
                <a:solidFill>
                  <a:schemeClr val="bg1"/>
                </a:solidFill>
              </a:rPr>
              <a:t>Manifestaciones del hostigamiento sexual</a:t>
            </a:r>
            <a:endParaRPr lang="es-CR" sz="2700" b="1" dirty="0">
              <a:solidFill>
                <a:schemeClr val="bg1"/>
              </a:solidFill>
            </a:endParaRPr>
          </a:p>
        </p:txBody>
      </p:sp>
      <p:sp>
        <p:nvSpPr>
          <p:cNvPr id="3" name="2 Marcador de contenido"/>
          <p:cNvSpPr>
            <a:spLocks noGrp="1"/>
          </p:cNvSpPr>
          <p:nvPr>
            <p:ph idx="1"/>
          </p:nvPr>
        </p:nvSpPr>
        <p:spPr>
          <a:xfrm>
            <a:off x="611560" y="2204864"/>
            <a:ext cx="8229600" cy="4525963"/>
          </a:xfrm>
        </p:spPr>
        <p:txBody>
          <a:bodyPr>
            <a:normAutofit fontScale="92500" lnSpcReduction="20000"/>
          </a:bodyPr>
          <a:lstStyle/>
          <a:p>
            <a:pPr marL="457200" indent="-457200" algn="just">
              <a:buAutoNum type="arabicPeriod"/>
            </a:pPr>
            <a:r>
              <a:rPr lang="es-MX" sz="2000" dirty="0" smtClean="0">
                <a:solidFill>
                  <a:schemeClr val="bg1"/>
                </a:solidFill>
              </a:rPr>
              <a:t>Requerimientos de favores sexuales que impliquen:</a:t>
            </a:r>
          </a:p>
          <a:p>
            <a:pPr marL="457200" indent="-457200" algn="just">
              <a:buAutoNum type="arabicPeriod"/>
            </a:pPr>
            <a:endParaRPr lang="es-MX" sz="2000" dirty="0" smtClean="0">
              <a:solidFill>
                <a:schemeClr val="bg1"/>
              </a:solidFill>
            </a:endParaRPr>
          </a:p>
          <a:p>
            <a:pPr marL="457200" indent="-457200" algn="just">
              <a:buFont typeface="+mj-lt"/>
              <a:buAutoNum type="alphaLcParenR"/>
            </a:pPr>
            <a:r>
              <a:rPr lang="es-MX" sz="2000" dirty="0" smtClean="0">
                <a:solidFill>
                  <a:schemeClr val="bg1"/>
                </a:solidFill>
              </a:rPr>
              <a:t>Promesa, implícita o expresa, de un trato preferencial o cualquier    condición de ventaja respecto de la situación actual o futura, de empleo, beca, cursos u otros.</a:t>
            </a:r>
          </a:p>
          <a:p>
            <a:pPr marL="0" indent="0" algn="just">
              <a:buNone/>
            </a:pPr>
            <a:endParaRPr lang="es-MX" sz="2000" dirty="0" smtClean="0">
              <a:solidFill>
                <a:schemeClr val="bg1"/>
              </a:solidFill>
            </a:endParaRPr>
          </a:p>
          <a:p>
            <a:pPr marL="452438" indent="-452438" algn="just">
              <a:buNone/>
            </a:pPr>
            <a:r>
              <a:rPr lang="es-MX" sz="2000" dirty="0" smtClean="0">
                <a:solidFill>
                  <a:schemeClr val="bg1"/>
                </a:solidFill>
              </a:rPr>
              <a:t>b)  Amenazas, implícitas o expresas, físicas o morales, daños, represalias o castigos referidos a la situación, actual o futura de empleo o de estudio de quien las reciba.</a:t>
            </a:r>
          </a:p>
          <a:p>
            <a:pPr marL="457200" indent="-457200">
              <a:buFont typeface="+mj-lt"/>
              <a:buAutoNum type="alphaLcParenR"/>
            </a:pPr>
            <a:endParaRPr lang="es-MX" sz="2000" dirty="0">
              <a:solidFill>
                <a:schemeClr val="bg1"/>
              </a:solidFill>
            </a:endParaRPr>
          </a:p>
          <a:p>
            <a:pPr marL="457200" indent="-457200">
              <a:buFont typeface="+mj-lt"/>
              <a:buAutoNum type="alphaLcParenR"/>
            </a:pPr>
            <a:endParaRPr lang="es-MX" sz="2000" dirty="0" smtClean="0"/>
          </a:p>
          <a:p>
            <a:pPr marL="0" indent="0" algn="r">
              <a:buNone/>
            </a:pPr>
            <a:endParaRPr lang="es-MX" sz="1600" dirty="0" smtClean="0"/>
          </a:p>
          <a:p>
            <a:pPr marL="0" indent="0" algn="r">
              <a:buNone/>
            </a:pPr>
            <a:endParaRPr lang="es-MX" sz="1600" dirty="0"/>
          </a:p>
          <a:p>
            <a:pPr marL="0" indent="0" algn="r">
              <a:buNone/>
            </a:pPr>
            <a:endParaRPr lang="es-MX" sz="1600" dirty="0" smtClean="0"/>
          </a:p>
          <a:p>
            <a:pPr marL="0" indent="0" algn="r">
              <a:buNone/>
            </a:pPr>
            <a:endParaRPr lang="es-MX" sz="1600" dirty="0"/>
          </a:p>
          <a:p>
            <a:pPr marL="0" indent="0" algn="r">
              <a:buNone/>
            </a:pPr>
            <a:r>
              <a:rPr lang="es-MX" sz="1600" dirty="0" smtClean="0">
                <a:solidFill>
                  <a:schemeClr val="bg1"/>
                </a:solidFill>
              </a:rPr>
              <a:t>Artículo 167</a:t>
            </a:r>
            <a:endParaRPr lang="es-MX" sz="1600" dirty="0">
              <a:solidFill>
                <a:schemeClr val="bg1"/>
              </a:solidFill>
            </a:endParaRPr>
          </a:p>
          <a:p>
            <a:pPr marL="457200" indent="-457200">
              <a:buFont typeface="+mj-lt"/>
              <a:buAutoNum type="alphaLcParenR"/>
            </a:pPr>
            <a:endParaRPr lang="es-CR" sz="2000" dirty="0"/>
          </a:p>
        </p:txBody>
      </p:sp>
    </p:spTree>
    <p:extLst>
      <p:ext uri="{BB962C8B-B14F-4D97-AF65-F5344CB8AC3E}">
        <p14:creationId xmlns="" xmlns:p14="http://schemas.microsoft.com/office/powerpoint/2010/main" val="48466803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67544" y="476672"/>
            <a:ext cx="8229600" cy="1143000"/>
          </a:xfrm>
        </p:spPr>
        <p:txBody>
          <a:bodyPr>
            <a:normAutofit fontScale="90000"/>
          </a:bodyPr>
          <a:lstStyle/>
          <a:p>
            <a:r>
              <a:rPr lang="es-MX" sz="2400" b="1" dirty="0" smtClean="0"/>
              <a:t/>
            </a:r>
            <a:br>
              <a:rPr lang="es-MX" sz="2400" b="1" dirty="0" smtClean="0"/>
            </a:br>
            <a:r>
              <a:rPr lang="es-MX" sz="2700" b="1" dirty="0" smtClean="0">
                <a:solidFill>
                  <a:schemeClr val="bg1"/>
                </a:solidFill>
              </a:rPr>
              <a:t>Capítulo III</a:t>
            </a:r>
            <a:br>
              <a:rPr lang="es-MX" sz="2700" b="1" dirty="0" smtClean="0">
                <a:solidFill>
                  <a:schemeClr val="bg1"/>
                </a:solidFill>
              </a:rPr>
            </a:br>
            <a:r>
              <a:rPr lang="es-MX" sz="2700" b="1" dirty="0" smtClean="0">
                <a:solidFill>
                  <a:schemeClr val="bg1"/>
                </a:solidFill>
              </a:rPr>
              <a:t>Manifestaciones del hostigamiento sexu</a:t>
            </a:r>
            <a:r>
              <a:rPr lang="es-MX" sz="2400" b="1" dirty="0" smtClean="0">
                <a:solidFill>
                  <a:schemeClr val="bg1"/>
                </a:solidFill>
              </a:rPr>
              <a:t>al</a:t>
            </a:r>
            <a:endParaRPr lang="es-CR" sz="2400" b="1" dirty="0">
              <a:solidFill>
                <a:schemeClr val="bg1"/>
              </a:solidFill>
            </a:endParaRPr>
          </a:p>
        </p:txBody>
      </p:sp>
      <p:sp>
        <p:nvSpPr>
          <p:cNvPr id="3" name="2 Marcador de contenido"/>
          <p:cNvSpPr>
            <a:spLocks noGrp="1"/>
          </p:cNvSpPr>
          <p:nvPr>
            <p:ph idx="1"/>
          </p:nvPr>
        </p:nvSpPr>
        <p:spPr>
          <a:xfrm>
            <a:off x="539552" y="2132856"/>
            <a:ext cx="8229600" cy="4525963"/>
          </a:xfrm>
        </p:spPr>
        <p:txBody>
          <a:bodyPr>
            <a:normAutofit/>
          </a:bodyPr>
          <a:lstStyle/>
          <a:p>
            <a:pPr marL="269875" indent="0">
              <a:buNone/>
            </a:pPr>
            <a:r>
              <a:rPr lang="es-MX" sz="2000" dirty="0" smtClean="0">
                <a:solidFill>
                  <a:schemeClr val="bg1"/>
                </a:solidFill>
              </a:rPr>
              <a:t>c) Exigencia </a:t>
            </a:r>
            <a:r>
              <a:rPr lang="es-MX" sz="2000" dirty="0">
                <a:solidFill>
                  <a:schemeClr val="bg1"/>
                </a:solidFill>
              </a:rPr>
              <a:t>de una conducta cuya sujeción o rechazo sea, en forma implícita o explícita, condición para el empleo, estudio, salud o prestaciones de servicio.</a:t>
            </a:r>
          </a:p>
          <a:p>
            <a:pPr marL="0" indent="0">
              <a:buNone/>
            </a:pPr>
            <a:r>
              <a:rPr lang="es-MX" sz="2000" dirty="0" smtClean="0">
                <a:solidFill>
                  <a:schemeClr val="bg1"/>
                </a:solidFill>
              </a:rPr>
              <a:t> </a:t>
            </a:r>
          </a:p>
          <a:p>
            <a:pPr marL="269875" indent="-269875" algn="just">
              <a:buNone/>
            </a:pPr>
            <a:r>
              <a:rPr lang="es-MX" sz="2000" b="1" dirty="0" smtClean="0">
                <a:solidFill>
                  <a:schemeClr val="bg1"/>
                </a:solidFill>
              </a:rPr>
              <a:t>   </a:t>
            </a:r>
            <a:r>
              <a:rPr lang="es-MX" sz="2000" dirty="0" smtClean="0">
                <a:solidFill>
                  <a:schemeClr val="bg1"/>
                </a:solidFill>
              </a:rPr>
              <a:t> 2</a:t>
            </a:r>
            <a:r>
              <a:rPr lang="es-MX" sz="2000" dirty="0">
                <a:solidFill>
                  <a:schemeClr val="bg1"/>
                </a:solidFill>
              </a:rPr>
              <a:t>. Uso de palabras, símbolos e imágenes de naturaleza sexual, escritas y/o verbales contenidas en documentos o instrumentos tecnológicos, que resulten hostiles, humillantes u ofensivas para quien las reciba</a:t>
            </a:r>
            <a:r>
              <a:rPr lang="es-MX" sz="2000" dirty="0" smtClean="0">
                <a:solidFill>
                  <a:schemeClr val="bg1"/>
                </a:solidFill>
              </a:rPr>
              <a:t>.</a:t>
            </a:r>
          </a:p>
          <a:p>
            <a:pPr marL="269875" indent="-269875">
              <a:buNone/>
            </a:pPr>
            <a:endParaRPr lang="es-MX" sz="2000" dirty="0">
              <a:solidFill>
                <a:schemeClr val="bg1"/>
              </a:solidFill>
            </a:endParaRPr>
          </a:p>
          <a:p>
            <a:pPr marL="269875" indent="-269875">
              <a:buNone/>
            </a:pPr>
            <a:endParaRPr lang="es-MX" sz="2000" dirty="0" smtClean="0"/>
          </a:p>
          <a:p>
            <a:pPr marL="269875" indent="-269875">
              <a:buNone/>
            </a:pPr>
            <a:endParaRPr lang="es-MX" sz="2000" dirty="0"/>
          </a:p>
          <a:p>
            <a:pPr marL="269875" indent="-269875">
              <a:buNone/>
            </a:pPr>
            <a:endParaRPr lang="es-MX" sz="2000" dirty="0" smtClean="0"/>
          </a:p>
          <a:p>
            <a:pPr marL="269875" indent="-269875">
              <a:buNone/>
            </a:pPr>
            <a:endParaRPr lang="es-MX" sz="2000" dirty="0"/>
          </a:p>
          <a:p>
            <a:pPr marL="269875" indent="-269875" algn="r">
              <a:buNone/>
            </a:pPr>
            <a:r>
              <a:rPr lang="es-MX" sz="1600" dirty="0" smtClean="0">
                <a:solidFill>
                  <a:schemeClr val="bg1"/>
                </a:solidFill>
              </a:rPr>
              <a:t>Artículo 167</a:t>
            </a:r>
            <a:endParaRPr lang="es-MX" sz="1600" dirty="0">
              <a:solidFill>
                <a:schemeClr val="bg1"/>
              </a:solidFill>
            </a:endParaRPr>
          </a:p>
          <a:p>
            <a:pPr marL="0" indent="0">
              <a:buNone/>
            </a:pPr>
            <a:endParaRPr lang="es-CR" sz="2000" dirty="0"/>
          </a:p>
        </p:txBody>
      </p:sp>
    </p:spTree>
    <p:extLst>
      <p:ext uri="{BB962C8B-B14F-4D97-AF65-F5344CB8AC3E}">
        <p14:creationId xmlns="" xmlns:p14="http://schemas.microsoft.com/office/powerpoint/2010/main" val="149923134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611560" y="476672"/>
            <a:ext cx="8229600" cy="1143000"/>
          </a:xfrm>
        </p:spPr>
        <p:txBody>
          <a:bodyPr>
            <a:normAutofit/>
          </a:bodyPr>
          <a:lstStyle/>
          <a:p>
            <a:r>
              <a:rPr lang="es-MX" sz="2400" b="1" dirty="0" smtClean="0">
                <a:solidFill>
                  <a:schemeClr val="bg1"/>
                </a:solidFill>
              </a:rPr>
              <a:t>Capítulo II</a:t>
            </a:r>
            <a:br>
              <a:rPr lang="es-MX" sz="2400" b="1" dirty="0" smtClean="0">
                <a:solidFill>
                  <a:schemeClr val="bg1"/>
                </a:solidFill>
              </a:rPr>
            </a:br>
            <a:r>
              <a:rPr lang="es-MX" sz="2400" b="1" dirty="0" smtClean="0">
                <a:solidFill>
                  <a:schemeClr val="bg1"/>
                </a:solidFill>
              </a:rPr>
              <a:t>Manifestaciones del hostigamiento sexual</a:t>
            </a:r>
            <a:endParaRPr lang="es-CR" sz="2400" b="1" dirty="0">
              <a:solidFill>
                <a:schemeClr val="bg1"/>
              </a:solidFill>
            </a:endParaRPr>
          </a:p>
        </p:txBody>
      </p:sp>
      <p:sp>
        <p:nvSpPr>
          <p:cNvPr id="3" name="2 Marcador de contenido"/>
          <p:cNvSpPr>
            <a:spLocks noGrp="1"/>
          </p:cNvSpPr>
          <p:nvPr>
            <p:ph idx="1"/>
          </p:nvPr>
        </p:nvSpPr>
        <p:spPr>
          <a:xfrm>
            <a:off x="467544" y="1556792"/>
            <a:ext cx="8229600" cy="4525963"/>
          </a:xfrm>
        </p:spPr>
        <p:txBody>
          <a:bodyPr>
            <a:normAutofit lnSpcReduction="10000"/>
          </a:bodyPr>
          <a:lstStyle/>
          <a:p>
            <a:pPr marL="0" indent="0" algn="just">
              <a:buNone/>
            </a:pPr>
            <a:endParaRPr lang="es-MX" sz="2200" dirty="0" smtClean="0"/>
          </a:p>
          <a:p>
            <a:pPr marL="0" indent="0" algn="just">
              <a:buNone/>
            </a:pPr>
            <a:r>
              <a:rPr lang="es-MX" sz="2200" b="1" dirty="0" smtClean="0">
                <a:solidFill>
                  <a:schemeClr val="bg1"/>
                </a:solidFill>
              </a:rPr>
              <a:t>3.</a:t>
            </a:r>
            <a:r>
              <a:rPr lang="es-MX" sz="2200" dirty="0" smtClean="0">
                <a:solidFill>
                  <a:schemeClr val="bg1"/>
                </a:solidFill>
              </a:rPr>
              <a:t> Acercamientos corporales u otras conductas físicas de naturaleza sexual, indeseadas y ofensivas para quien las reciba.</a:t>
            </a:r>
          </a:p>
          <a:p>
            <a:pPr marL="0" indent="0" algn="just">
              <a:buNone/>
            </a:pPr>
            <a:endParaRPr lang="es-MX" sz="2200" dirty="0" smtClean="0">
              <a:solidFill>
                <a:schemeClr val="bg1"/>
              </a:solidFill>
            </a:endParaRPr>
          </a:p>
          <a:p>
            <a:pPr marL="0" indent="0" algn="just">
              <a:buNone/>
            </a:pPr>
            <a:r>
              <a:rPr lang="es-MX" sz="2200" b="1" dirty="0" smtClean="0">
                <a:solidFill>
                  <a:schemeClr val="bg1"/>
                </a:solidFill>
              </a:rPr>
              <a:t>4.</a:t>
            </a:r>
            <a:r>
              <a:rPr lang="es-MX" sz="2200" dirty="0" smtClean="0">
                <a:solidFill>
                  <a:schemeClr val="bg1"/>
                </a:solidFill>
              </a:rPr>
              <a:t> Realización de gestos, ademanes o cualquier otra conducta no verbal de naturaleza o connotación sexual no deseada por la persona que la reciba.</a:t>
            </a:r>
          </a:p>
          <a:p>
            <a:pPr marL="0" indent="0" algn="just">
              <a:buNone/>
            </a:pPr>
            <a:endParaRPr lang="es-MX" sz="2200" dirty="0">
              <a:solidFill>
                <a:schemeClr val="bg1"/>
              </a:solidFill>
            </a:endParaRPr>
          </a:p>
          <a:p>
            <a:pPr marL="0" indent="0" algn="just">
              <a:buNone/>
            </a:pPr>
            <a:endParaRPr lang="es-MX" sz="2200" dirty="0" smtClean="0">
              <a:solidFill>
                <a:schemeClr val="bg1"/>
              </a:solidFill>
            </a:endParaRPr>
          </a:p>
          <a:p>
            <a:pPr marL="0" indent="0" algn="just">
              <a:buNone/>
            </a:pPr>
            <a:endParaRPr lang="es-MX" sz="2000" dirty="0"/>
          </a:p>
          <a:p>
            <a:pPr marL="0" indent="0" algn="just">
              <a:buNone/>
            </a:pPr>
            <a:endParaRPr lang="es-MX" sz="2000" dirty="0" smtClean="0"/>
          </a:p>
          <a:p>
            <a:pPr marL="0" indent="0" algn="just">
              <a:buNone/>
            </a:pPr>
            <a:endParaRPr lang="es-MX" sz="2000" dirty="0"/>
          </a:p>
          <a:p>
            <a:pPr marL="0" indent="0" algn="r">
              <a:buNone/>
            </a:pPr>
            <a:r>
              <a:rPr lang="es-MX" sz="1600" dirty="0" smtClean="0"/>
              <a:t>Artículo 167</a:t>
            </a:r>
            <a:endParaRPr lang="es-CR" sz="1600" dirty="0"/>
          </a:p>
        </p:txBody>
      </p:sp>
    </p:spTree>
    <p:extLst>
      <p:ext uri="{BB962C8B-B14F-4D97-AF65-F5344CB8AC3E}">
        <p14:creationId xmlns="" xmlns:p14="http://schemas.microsoft.com/office/powerpoint/2010/main" val="109860103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611560" y="764704"/>
            <a:ext cx="8229600" cy="1143000"/>
          </a:xfrm>
        </p:spPr>
        <p:txBody>
          <a:bodyPr>
            <a:normAutofit/>
          </a:bodyPr>
          <a:lstStyle/>
          <a:p>
            <a:r>
              <a:rPr lang="es-MX" sz="2400" b="1" dirty="0" smtClean="0">
                <a:solidFill>
                  <a:schemeClr val="bg1"/>
                </a:solidFill>
              </a:rPr>
              <a:t>Capítulo III</a:t>
            </a:r>
            <a:br>
              <a:rPr lang="es-MX" sz="2400" b="1" dirty="0" smtClean="0">
                <a:solidFill>
                  <a:schemeClr val="bg1"/>
                </a:solidFill>
              </a:rPr>
            </a:br>
            <a:r>
              <a:rPr lang="es-MX" sz="2400" b="1" dirty="0" smtClean="0">
                <a:solidFill>
                  <a:schemeClr val="bg1"/>
                </a:solidFill>
              </a:rPr>
              <a:t>Prevención del hostigamiento sexual</a:t>
            </a:r>
            <a:endParaRPr lang="es-CR" sz="2400" b="1" dirty="0">
              <a:solidFill>
                <a:schemeClr val="bg1"/>
              </a:solidFill>
            </a:endParaRPr>
          </a:p>
        </p:txBody>
      </p:sp>
      <p:sp>
        <p:nvSpPr>
          <p:cNvPr id="3" name="2 Marcador de contenido"/>
          <p:cNvSpPr>
            <a:spLocks noGrp="1"/>
          </p:cNvSpPr>
          <p:nvPr>
            <p:ph idx="1"/>
          </p:nvPr>
        </p:nvSpPr>
        <p:spPr>
          <a:xfrm>
            <a:off x="467544" y="2132856"/>
            <a:ext cx="8229600" cy="4525963"/>
          </a:xfrm>
        </p:spPr>
        <p:txBody>
          <a:bodyPr>
            <a:normAutofit/>
          </a:bodyPr>
          <a:lstStyle/>
          <a:p>
            <a:pPr marL="0" indent="0" algn="just">
              <a:buNone/>
            </a:pPr>
            <a:r>
              <a:rPr lang="es-MX" sz="2000" dirty="0">
                <a:solidFill>
                  <a:schemeClr val="bg1"/>
                </a:solidFill>
              </a:rPr>
              <a:t>Las obligaciones en relación con la tutela de derechos en materia de hostigamiento sexual y personas responsables.</a:t>
            </a:r>
          </a:p>
          <a:p>
            <a:pPr marL="0" indent="0" algn="just">
              <a:buNone/>
            </a:pPr>
            <a:endParaRPr lang="es-MX" sz="2000" b="1" dirty="0" smtClean="0">
              <a:solidFill>
                <a:schemeClr val="bg1"/>
              </a:solidFill>
            </a:endParaRPr>
          </a:p>
          <a:p>
            <a:pPr marL="0" indent="0" algn="just">
              <a:buNone/>
            </a:pPr>
            <a:r>
              <a:rPr lang="es-MX" sz="2000" dirty="0" smtClean="0">
                <a:solidFill>
                  <a:schemeClr val="bg1"/>
                </a:solidFill>
              </a:rPr>
              <a:t>La Gerencia Administrativa por medio de la Dirección de Bienestar Laboral dará a conocer la existencia de este procedimiento. Además instruirá el proceso de capacitación y promoverá actividades que fomenten valores y principios de respeto a la dignidad humana y la no discriminación.</a:t>
            </a:r>
          </a:p>
          <a:p>
            <a:pPr marL="0" indent="0" algn="just">
              <a:buNone/>
            </a:pPr>
            <a:endParaRPr lang="es-MX" sz="2000" dirty="0">
              <a:solidFill>
                <a:schemeClr val="bg1"/>
              </a:solidFill>
            </a:endParaRPr>
          </a:p>
          <a:p>
            <a:pPr marL="0" indent="0" algn="just">
              <a:buNone/>
            </a:pPr>
            <a:endParaRPr lang="es-MX" sz="2000" dirty="0" smtClean="0">
              <a:solidFill>
                <a:schemeClr val="bg1"/>
              </a:solidFill>
            </a:endParaRPr>
          </a:p>
          <a:p>
            <a:pPr marL="0" indent="0" algn="just">
              <a:buNone/>
            </a:pPr>
            <a:endParaRPr lang="es-MX" sz="2000" dirty="0">
              <a:solidFill>
                <a:schemeClr val="bg1"/>
              </a:solidFill>
            </a:endParaRPr>
          </a:p>
          <a:p>
            <a:pPr marL="0" indent="0" algn="just">
              <a:buNone/>
            </a:pPr>
            <a:endParaRPr lang="es-MX" sz="2000" dirty="0" smtClean="0"/>
          </a:p>
          <a:p>
            <a:pPr marL="0" indent="0" algn="r">
              <a:buNone/>
            </a:pPr>
            <a:r>
              <a:rPr lang="es-MX" sz="1600" dirty="0" smtClean="0">
                <a:solidFill>
                  <a:schemeClr val="bg1"/>
                </a:solidFill>
              </a:rPr>
              <a:t>Artículo 168 </a:t>
            </a:r>
            <a:endParaRPr lang="es-CR" sz="1600" dirty="0">
              <a:solidFill>
                <a:schemeClr val="bg1"/>
              </a:solidFill>
            </a:endParaRPr>
          </a:p>
        </p:txBody>
      </p:sp>
    </p:spTree>
    <p:extLst>
      <p:ext uri="{BB962C8B-B14F-4D97-AF65-F5344CB8AC3E}">
        <p14:creationId xmlns="" xmlns:p14="http://schemas.microsoft.com/office/powerpoint/2010/main" val="69661376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395536" y="332656"/>
            <a:ext cx="8229600" cy="1143000"/>
          </a:xfrm>
        </p:spPr>
        <p:txBody>
          <a:bodyPr>
            <a:normAutofit/>
          </a:bodyPr>
          <a:lstStyle/>
          <a:p>
            <a:r>
              <a:rPr lang="es-MX" sz="2400" b="1" dirty="0" smtClean="0">
                <a:solidFill>
                  <a:schemeClr val="bg1"/>
                </a:solidFill>
              </a:rPr>
              <a:t>Capítulo III</a:t>
            </a:r>
            <a:br>
              <a:rPr lang="es-MX" sz="2400" b="1" dirty="0" smtClean="0">
                <a:solidFill>
                  <a:schemeClr val="bg1"/>
                </a:solidFill>
              </a:rPr>
            </a:br>
            <a:r>
              <a:rPr lang="es-MX" sz="2400" b="1" dirty="0" smtClean="0">
                <a:solidFill>
                  <a:schemeClr val="bg1"/>
                </a:solidFill>
              </a:rPr>
              <a:t>Prevención del hostigamiento sexual</a:t>
            </a:r>
            <a:endParaRPr lang="es-CR" sz="2400" b="1" dirty="0">
              <a:solidFill>
                <a:schemeClr val="bg1"/>
              </a:solidFill>
            </a:endParaRPr>
          </a:p>
        </p:txBody>
      </p:sp>
      <p:sp>
        <p:nvSpPr>
          <p:cNvPr id="3" name="2 Marcador de contenido"/>
          <p:cNvSpPr>
            <a:spLocks noGrp="1"/>
          </p:cNvSpPr>
          <p:nvPr>
            <p:ph idx="1"/>
          </p:nvPr>
        </p:nvSpPr>
        <p:spPr>
          <a:xfrm>
            <a:off x="467544" y="1628800"/>
            <a:ext cx="8229600" cy="4525963"/>
          </a:xfrm>
        </p:spPr>
        <p:txBody>
          <a:bodyPr>
            <a:normAutofit/>
          </a:bodyPr>
          <a:lstStyle/>
          <a:p>
            <a:pPr marL="0" indent="0" algn="ctr">
              <a:buNone/>
            </a:pPr>
            <a:r>
              <a:rPr lang="es-MX" sz="2000" b="1" dirty="0" smtClean="0">
                <a:solidFill>
                  <a:schemeClr val="bg1"/>
                </a:solidFill>
              </a:rPr>
              <a:t>Programa de atención integral a la víctima</a:t>
            </a:r>
          </a:p>
          <a:p>
            <a:pPr marL="0" indent="0" algn="just">
              <a:buNone/>
            </a:pPr>
            <a:endParaRPr lang="es-MX" sz="2000" b="1" dirty="0" smtClean="0">
              <a:solidFill>
                <a:schemeClr val="bg1"/>
              </a:solidFill>
            </a:endParaRPr>
          </a:p>
          <a:p>
            <a:pPr marL="0" indent="0" algn="just">
              <a:buNone/>
            </a:pPr>
            <a:r>
              <a:rPr lang="es-MX" sz="2000" dirty="0" smtClean="0">
                <a:solidFill>
                  <a:schemeClr val="bg1"/>
                </a:solidFill>
              </a:rPr>
              <a:t>Se definirá un programa de atención a la víctima, con el fin de que la persona que haya sufrido acoso u hostigamiento sexual tenga derecho a que la institución le proporcione, de manera expedita, una atención integral con la finalidad de contribuir a su recuperación por la afectación sufrida, para lo cual, la jefatura coordinará con la Dirección de Bienestar Laboral con el fin de que la víctima reciba la atención en el centro médico que se determine</a:t>
            </a:r>
            <a:r>
              <a:rPr lang="es-MX" sz="2400" dirty="0" smtClean="0">
                <a:solidFill>
                  <a:schemeClr val="bg1"/>
                </a:solidFill>
              </a:rPr>
              <a:t>.</a:t>
            </a:r>
          </a:p>
          <a:p>
            <a:pPr marL="0" indent="0" algn="just">
              <a:buNone/>
            </a:pPr>
            <a:endParaRPr lang="es-MX" sz="2400" dirty="0">
              <a:solidFill>
                <a:schemeClr val="bg1"/>
              </a:solidFill>
            </a:endParaRPr>
          </a:p>
          <a:p>
            <a:pPr marL="0" indent="0" algn="just">
              <a:buNone/>
            </a:pPr>
            <a:endParaRPr lang="es-MX" sz="2000" dirty="0">
              <a:solidFill>
                <a:schemeClr val="bg1"/>
              </a:solidFill>
            </a:endParaRPr>
          </a:p>
          <a:p>
            <a:pPr marL="0" indent="0" algn="just">
              <a:buNone/>
            </a:pPr>
            <a:endParaRPr lang="es-MX" sz="2000" dirty="0" smtClean="0">
              <a:solidFill>
                <a:schemeClr val="bg1"/>
              </a:solidFill>
            </a:endParaRPr>
          </a:p>
          <a:p>
            <a:pPr marL="0" indent="0" algn="r">
              <a:buNone/>
            </a:pPr>
            <a:r>
              <a:rPr lang="es-MX" sz="1600" dirty="0" smtClean="0">
                <a:solidFill>
                  <a:schemeClr val="bg1"/>
                </a:solidFill>
              </a:rPr>
              <a:t>Artículos 169 y 170</a:t>
            </a:r>
            <a:endParaRPr lang="es-CR" sz="1600" dirty="0">
              <a:solidFill>
                <a:schemeClr val="bg1"/>
              </a:solidFill>
            </a:endParaRPr>
          </a:p>
        </p:txBody>
      </p:sp>
    </p:spTree>
    <p:extLst>
      <p:ext uri="{BB962C8B-B14F-4D97-AF65-F5344CB8AC3E}">
        <p14:creationId xmlns="" xmlns:p14="http://schemas.microsoft.com/office/powerpoint/2010/main" val="421903602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MX" sz="2400" b="1" dirty="0" smtClean="0">
                <a:solidFill>
                  <a:schemeClr val="bg1"/>
                </a:solidFill>
              </a:rPr>
              <a:t>Capítulo III</a:t>
            </a:r>
            <a:br>
              <a:rPr lang="es-MX" sz="2400" b="1" dirty="0" smtClean="0">
                <a:solidFill>
                  <a:schemeClr val="bg1"/>
                </a:solidFill>
              </a:rPr>
            </a:br>
            <a:r>
              <a:rPr lang="es-MX" sz="2400" b="1" dirty="0" smtClean="0">
                <a:solidFill>
                  <a:schemeClr val="bg1"/>
                </a:solidFill>
              </a:rPr>
              <a:t>Prevención del hostigamiento sexual</a:t>
            </a:r>
            <a:endParaRPr lang="es-CR" sz="2400" b="1" dirty="0">
              <a:solidFill>
                <a:schemeClr val="bg1"/>
              </a:solidFill>
            </a:endParaRPr>
          </a:p>
        </p:txBody>
      </p:sp>
      <p:sp>
        <p:nvSpPr>
          <p:cNvPr id="3" name="2 Marcador de contenido"/>
          <p:cNvSpPr>
            <a:spLocks noGrp="1"/>
          </p:cNvSpPr>
          <p:nvPr>
            <p:ph idx="1"/>
          </p:nvPr>
        </p:nvSpPr>
        <p:spPr/>
        <p:txBody>
          <a:bodyPr>
            <a:normAutofit fontScale="92500" lnSpcReduction="10000"/>
          </a:bodyPr>
          <a:lstStyle/>
          <a:p>
            <a:pPr marL="0" indent="0" algn="ctr">
              <a:buNone/>
            </a:pPr>
            <a:r>
              <a:rPr lang="es-MX" sz="2000" b="1" dirty="0">
                <a:solidFill>
                  <a:schemeClr val="bg1"/>
                </a:solidFill>
              </a:rPr>
              <a:t>Mecanismos de divulgación a utilizar por la Dirección de Bienestar </a:t>
            </a:r>
            <a:r>
              <a:rPr lang="es-MX" sz="2000" b="1" dirty="0" smtClean="0">
                <a:solidFill>
                  <a:schemeClr val="bg1"/>
                </a:solidFill>
              </a:rPr>
              <a:t>Laboral</a:t>
            </a:r>
          </a:p>
          <a:p>
            <a:pPr marL="0" indent="0" algn="just">
              <a:buNone/>
            </a:pPr>
            <a:endParaRPr lang="es-MX" sz="2000" b="1" dirty="0">
              <a:solidFill>
                <a:schemeClr val="bg1"/>
              </a:solidFill>
            </a:endParaRPr>
          </a:p>
          <a:p>
            <a:pPr marL="0" indent="0" algn="just">
              <a:buNone/>
            </a:pPr>
            <a:r>
              <a:rPr lang="es-MX" sz="2000" dirty="0">
                <a:solidFill>
                  <a:schemeClr val="bg1"/>
                </a:solidFill>
              </a:rPr>
              <a:t>Colocación en lugares visibles de cada centro un ejemplar de este procedimiento</a:t>
            </a:r>
            <a:r>
              <a:rPr lang="es-MX" sz="2000" dirty="0" smtClean="0">
                <a:solidFill>
                  <a:schemeClr val="bg1"/>
                </a:solidFill>
              </a:rPr>
              <a:t>.</a:t>
            </a:r>
          </a:p>
          <a:p>
            <a:pPr marL="0" indent="0" algn="just">
              <a:buNone/>
            </a:pPr>
            <a:endParaRPr lang="es-MX" sz="2000" dirty="0">
              <a:solidFill>
                <a:schemeClr val="bg1"/>
              </a:solidFill>
            </a:endParaRPr>
          </a:p>
          <a:p>
            <a:pPr marL="0" indent="0" algn="just">
              <a:buNone/>
            </a:pPr>
            <a:r>
              <a:rPr lang="es-MX" sz="2000" dirty="0">
                <a:solidFill>
                  <a:schemeClr val="bg1"/>
                </a:solidFill>
              </a:rPr>
              <a:t>Incorporar programas de capacitación</a:t>
            </a:r>
            <a:r>
              <a:rPr lang="es-MX" sz="2000" dirty="0" smtClean="0">
                <a:solidFill>
                  <a:schemeClr val="bg1"/>
                </a:solidFill>
              </a:rPr>
              <a:t>.</a:t>
            </a:r>
          </a:p>
          <a:p>
            <a:pPr marL="0" indent="0" algn="just">
              <a:buNone/>
            </a:pPr>
            <a:endParaRPr lang="es-MX" sz="2000" dirty="0">
              <a:solidFill>
                <a:schemeClr val="bg1"/>
              </a:solidFill>
            </a:endParaRPr>
          </a:p>
          <a:p>
            <a:pPr marL="0" indent="0" algn="just">
              <a:buNone/>
            </a:pPr>
            <a:r>
              <a:rPr lang="es-MX" sz="2000" dirty="0">
                <a:solidFill>
                  <a:schemeClr val="bg1"/>
                </a:solidFill>
              </a:rPr>
              <a:t>Elaborar materiales informativos que fomenten el respeto entre el personal y personas usuarias</a:t>
            </a:r>
            <a:r>
              <a:rPr lang="es-MX" sz="2000" dirty="0" smtClean="0">
                <a:solidFill>
                  <a:schemeClr val="bg1"/>
                </a:solidFill>
              </a:rPr>
              <a:t>.</a:t>
            </a:r>
          </a:p>
          <a:p>
            <a:pPr marL="0" indent="0" algn="just">
              <a:buNone/>
            </a:pPr>
            <a:endParaRPr lang="es-MX" sz="2000" dirty="0">
              <a:solidFill>
                <a:schemeClr val="bg1"/>
              </a:solidFill>
            </a:endParaRPr>
          </a:p>
          <a:p>
            <a:pPr marL="0" indent="0" algn="just">
              <a:buNone/>
            </a:pPr>
            <a:r>
              <a:rPr lang="es-MX" sz="2000" dirty="0">
                <a:solidFill>
                  <a:schemeClr val="bg1"/>
                </a:solidFill>
              </a:rPr>
              <a:t>Contemplar en los cursos de inducción la información sobre este procedimiento</a:t>
            </a:r>
            <a:r>
              <a:rPr lang="es-MX" sz="2000" dirty="0" smtClean="0">
                <a:solidFill>
                  <a:schemeClr val="bg1"/>
                </a:solidFill>
              </a:rPr>
              <a:t>.</a:t>
            </a:r>
          </a:p>
          <a:p>
            <a:pPr marL="0" indent="0" algn="just">
              <a:buNone/>
            </a:pPr>
            <a:endParaRPr lang="es-MX" sz="2000" dirty="0">
              <a:solidFill>
                <a:schemeClr val="bg1"/>
              </a:solidFill>
            </a:endParaRPr>
          </a:p>
          <a:p>
            <a:pPr marL="0" indent="0" algn="just">
              <a:buNone/>
            </a:pPr>
            <a:endParaRPr lang="es-MX" sz="2000" dirty="0" smtClean="0">
              <a:solidFill>
                <a:schemeClr val="bg1"/>
              </a:solidFill>
            </a:endParaRPr>
          </a:p>
          <a:p>
            <a:pPr marL="0" indent="0" algn="just">
              <a:buNone/>
            </a:pPr>
            <a:endParaRPr lang="es-MX" sz="2000" dirty="0">
              <a:solidFill>
                <a:schemeClr val="bg1"/>
              </a:solidFill>
            </a:endParaRPr>
          </a:p>
          <a:p>
            <a:pPr marL="0" indent="0" algn="r">
              <a:buNone/>
            </a:pPr>
            <a:r>
              <a:rPr lang="es-MX" sz="1600" dirty="0" smtClean="0">
                <a:solidFill>
                  <a:schemeClr val="bg1"/>
                </a:solidFill>
              </a:rPr>
              <a:t>Artículos 169 y 170</a:t>
            </a:r>
            <a:endParaRPr lang="es-MX" sz="1600" dirty="0">
              <a:solidFill>
                <a:schemeClr val="bg1"/>
              </a:solidFill>
            </a:endParaRPr>
          </a:p>
          <a:p>
            <a:pPr marL="0" indent="0">
              <a:buNone/>
            </a:pPr>
            <a:endParaRPr lang="es-CR" sz="2000" dirty="0">
              <a:solidFill>
                <a:schemeClr val="bg1"/>
              </a:solidFill>
            </a:endParaRPr>
          </a:p>
        </p:txBody>
      </p:sp>
    </p:spTree>
    <p:extLst>
      <p:ext uri="{BB962C8B-B14F-4D97-AF65-F5344CB8AC3E}">
        <p14:creationId xmlns="" xmlns:p14="http://schemas.microsoft.com/office/powerpoint/2010/main" val="254033211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67544" y="764704"/>
            <a:ext cx="8229600" cy="1143000"/>
          </a:xfrm>
        </p:spPr>
        <p:txBody>
          <a:bodyPr>
            <a:normAutofit fontScale="90000"/>
          </a:bodyPr>
          <a:lstStyle/>
          <a:p>
            <a:r>
              <a:rPr lang="es-MX" sz="2400" b="1" dirty="0" smtClean="0">
                <a:solidFill>
                  <a:schemeClr val="bg1"/>
                </a:solidFill>
              </a:rPr>
              <a:t>Capítulo IV</a:t>
            </a:r>
            <a:br>
              <a:rPr lang="es-MX" sz="2400" b="1" dirty="0" smtClean="0">
                <a:solidFill>
                  <a:schemeClr val="bg1"/>
                </a:solidFill>
              </a:rPr>
            </a:br>
            <a:r>
              <a:rPr lang="es-MX" sz="2400" b="1" dirty="0" smtClean="0">
                <a:solidFill>
                  <a:schemeClr val="bg1"/>
                </a:solidFill>
              </a:rPr>
              <a:t>Disposiciones </a:t>
            </a:r>
            <a:r>
              <a:rPr lang="es-MX" sz="2700" b="1" dirty="0" smtClean="0">
                <a:solidFill>
                  <a:schemeClr val="bg1"/>
                </a:solidFill>
              </a:rPr>
              <a:t>generales</a:t>
            </a:r>
            <a:r>
              <a:rPr lang="es-MX" sz="2400" b="1" dirty="0" smtClean="0">
                <a:solidFill>
                  <a:schemeClr val="bg1"/>
                </a:solidFill>
              </a:rPr>
              <a:t/>
            </a:r>
            <a:br>
              <a:rPr lang="es-MX" sz="2400" b="1" dirty="0" smtClean="0">
                <a:solidFill>
                  <a:schemeClr val="bg1"/>
                </a:solidFill>
              </a:rPr>
            </a:br>
            <a:endParaRPr lang="es-CR" sz="2400" b="1" dirty="0">
              <a:solidFill>
                <a:schemeClr val="bg1"/>
              </a:solidFill>
            </a:endParaRPr>
          </a:p>
        </p:txBody>
      </p:sp>
      <p:sp>
        <p:nvSpPr>
          <p:cNvPr id="3" name="2 Marcador de contenido"/>
          <p:cNvSpPr>
            <a:spLocks noGrp="1"/>
          </p:cNvSpPr>
          <p:nvPr>
            <p:ph idx="1"/>
          </p:nvPr>
        </p:nvSpPr>
        <p:spPr>
          <a:xfrm>
            <a:off x="539552" y="1988840"/>
            <a:ext cx="8229600" cy="4525963"/>
          </a:xfrm>
        </p:spPr>
        <p:txBody>
          <a:bodyPr>
            <a:normAutofit fontScale="77500" lnSpcReduction="20000"/>
          </a:bodyPr>
          <a:lstStyle/>
          <a:p>
            <a:pPr marL="0" indent="0">
              <a:buNone/>
            </a:pPr>
            <a:r>
              <a:rPr lang="es-MX" sz="2400" dirty="0" smtClean="0">
                <a:solidFill>
                  <a:schemeClr val="bg1"/>
                </a:solidFill>
              </a:rPr>
              <a:t>Deber de colaboración de las diferentes unidades de la Caja.</a:t>
            </a:r>
          </a:p>
          <a:p>
            <a:pPr marL="0" indent="0">
              <a:buNone/>
            </a:pPr>
            <a:endParaRPr lang="es-MX" sz="2400" dirty="0" smtClean="0">
              <a:solidFill>
                <a:schemeClr val="bg1"/>
              </a:solidFill>
            </a:endParaRPr>
          </a:p>
          <a:p>
            <a:pPr marL="0" indent="0">
              <a:buNone/>
            </a:pPr>
            <a:r>
              <a:rPr lang="es-MX" sz="2400" dirty="0" smtClean="0">
                <a:solidFill>
                  <a:schemeClr val="bg1"/>
                </a:solidFill>
              </a:rPr>
              <a:t>Obligación de las personas trabajadoras de denunciar.</a:t>
            </a:r>
          </a:p>
          <a:p>
            <a:pPr marL="0" indent="0">
              <a:buNone/>
            </a:pPr>
            <a:endParaRPr lang="es-MX" sz="2400" dirty="0" smtClean="0">
              <a:solidFill>
                <a:schemeClr val="bg1"/>
              </a:solidFill>
            </a:endParaRPr>
          </a:p>
          <a:p>
            <a:pPr marL="0" indent="0">
              <a:buNone/>
            </a:pPr>
            <a:r>
              <a:rPr lang="es-MX" sz="2400" dirty="0" smtClean="0">
                <a:solidFill>
                  <a:schemeClr val="bg1"/>
                </a:solidFill>
              </a:rPr>
              <a:t>Garantía para la persona denunciante, ofendido(a) y los(as) testigos.</a:t>
            </a:r>
          </a:p>
          <a:p>
            <a:pPr marL="0" indent="0">
              <a:buNone/>
            </a:pPr>
            <a:endParaRPr lang="es-MX" sz="2400" dirty="0" smtClean="0">
              <a:solidFill>
                <a:schemeClr val="bg1"/>
              </a:solidFill>
            </a:endParaRPr>
          </a:p>
          <a:p>
            <a:pPr marL="0" indent="0">
              <a:buNone/>
            </a:pPr>
            <a:r>
              <a:rPr lang="es-MX" sz="2400" dirty="0" smtClean="0">
                <a:solidFill>
                  <a:schemeClr val="bg1"/>
                </a:solidFill>
              </a:rPr>
              <a:t>Confidencialidad y privacidad del procedimiento.</a:t>
            </a:r>
          </a:p>
          <a:p>
            <a:pPr marL="0" indent="0">
              <a:buNone/>
            </a:pPr>
            <a:endParaRPr lang="es-MX" sz="2400" dirty="0" smtClean="0">
              <a:solidFill>
                <a:schemeClr val="bg1"/>
              </a:solidFill>
            </a:endParaRPr>
          </a:p>
          <a:p>
            <a:pPr marL="0" indent="0">
              <a:buNone/>
            </a:pPr>
            <a:r>
              <a:rPr lang="es-MX" sz="2400" dirty="0" smtClean="0">
                <a:solidFill>
                  <a:schemeClr val="bg1"/>
                </a:solidFill>
              </a:rPr>
              <a:t>Participación de profesionales de diferentes disciplinas.</a:t>
            </a:r>
          </a:p>
          <a:p>
            <a:pPr marL="0" indent="0">
              <a:buNone/>
            </a:pPr>
            <a:endParaRPr lang="es-MX" sz="2400" dirty="0" smtClean="0">
              <a:solidFill>
                <a:schemeClr val="bg1"/>
              </a:solidFill>
            </a:endParaRPr>
          </a:p>
          <a:p>
            <a:pPr marL="0" indent="0">
              <a:buNone/>
            </a:pPr>
            <a:endParaRPr lang="es-MX" sz="2000" dirty="0" smtClean="0"/>
          </a:p>
          <a:p>
            <a:pPr marL="0" indent="0">
              <a:buNone/>
            </a:pPr>
            <a:endParaRPr lang="es-MX" sz="2000" dirty="0"/>
          </a:p>
          <a:p>
            <a:pPr marL="0" indent="0">
              <a:buNone/>
            </a:pPr>
            <a:endParaRPr lang="es-MX" sz="2000" dirty="0" smtClean="0"/>
          </a:p>
          <a:p>
            <a:pPr marL="0" indent="0">
              <a:buNone/>
            </a:pPr>
            <a:endParaRPr lang="es-MX" sz="2000" dirty="0"/>
          </a:p>
          <a:p>
            <a:pPr marL="0" indent="0">
              <a:buNone/>
            </a:pPr>
            <a:endParaRPr lang="es-MX" sz="2000" dirty="0" smtClean="0"/>
          </a:p>
          <a:p>
            <a:pPr marL="0" indent="0" algn="r">
              <a:buNone/>
            </a:pPr>
            <a:r>
              <a:rPr lang="es-MX" sz="2100" dirty="0" smtClean="0">
                <a:solidFill>
                  <a:schemeClr val="bg1"/>
                </a:solidFill>
              </a:rPr>
              <a:t>Artículos 171, 172, 173 y 174</a:t>
            </a:r>
            <a:endParaRPr lang="es-CR" sz="2100" dirty="0">
              <a:solidFill>
                <a:schemeClr val="bg1"/>
              </a:solidFill>
            </a:endParaRPr>
          </a:p>
        </p:txBody>
      </p:sp>
    </p:spTree>
    <p:extLst>
      <p:ext uri="{BB962C8B-B14F-4D97-AF65-F5344CB8AC3E}">
        <p14:creationId xmlns="" xmlns:p14="http://schemas.microsoft.com/office/powerpoint/2010/main" val="272705903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MX" sz="2400" b="1" dirty="0" smtClean="0">
                <a:solidFill>
                  <a:schemeClr val="bg1"/>
                </a:solidFill>
              </a:rPr>
              <a:t>Capítulo IV</a:t>
            </a:r>
            <a:br>
              <a:rPr lang="es-MX" sz="2400" b="1" dirty="0" smtClean="0">
                <a:solidFill>
                  <a:schemeClr val="bg1"/>
                </a:solidFill>
              </a:rPr>
            </a:br>
            <a:r>
              <a:rPr lang="es-MX" sz="2400" b="1" dirty="0" smtClean="0">
                <a:solidFill>
                  <a:schemeClr val="bg1"/>
                </a:solidFill>
              </a:rPr>
              <a:t>Disposiciones generales</a:t>
            </a:r>
            <a:endParaRPr lang="es-CR" sz="2400" b="1" dirty="0">
              <a:solidFill>
                <a:schemeClr val="bg1"/>
              </a:solidFill>
            </a:endParaRPr>
          </a:p>
        </p:txBody>
      </p:sp>
      <p:sp>
        <p:nvSpPr>
          <p:cNvPr id="3" name="2 Marcador de contenido"/>
          <p:cNvSpPr>
            <a:spLocks noGrp="1"/>
          </p:cNvSpPr>
          <p:nvPr>
            <p:ph idx="1"/>
          </p:nvPr>
        </p:nvSpPr>
        <p:spPr>
          <a:xfrm>
            <a:off x="251520" y="1484784"/>
            <a:ext cx="8229600" cy="4320480"/>
          </a:xfrm>
        </p:spPr>
        <p:txBody>
          <a:bodyPr>
            <a:normAutofit/>
          </a:bodyPr>
          <a:lstStyle/>
          <a:p>
            <a:pPr marL="0" indent="0" algn="ctr">
              <a:buNone/>
            </a:pPr>
            <a:r>
              <a:rPr lang="es-MX" sz="2000" b="1" dirty="0" smtClean="0">
                <a:solidFill>
                  <a:schemeClr val="bg1"/>
                </a:solidFill>
              </a:rPr>
              <a:t>Plazos ordenatorios en el procedimiento*</a:t>
            </a:r>
          </a:p>
          <a:p>
            <a:pPr marL="0" indent="0" algn="ctr">
              <a:buNone/>
            </a:pPr>
            <a:endParaRPr lang="es-MX" sz="2000" b="1" dirty="0" smtClean="0">
              <a:solidFill>
                <a:schemeClr val="bg1"/>
              </a:solidFill>
            </a:endParaRPr>
          </a:p>
          <a:p>
            <a:pPr marL="0" indent="0" algn="just">
              <a:buNone/>
            </a:pPr>
            <a:r>
              <a:rPr lang="es-MX" sz="2000" b="1" dirty="0" smtClean="0">
                <a:solidFill>
                  <a:schemeClr val="bg1"/>
                </a:solidFill>
              </a:rPr>
              <a:t>Para interponer la denuncia*:</a:t>
            </a:r>
            <a:r>
              <a:rPr lang="es-MX" sz="2000" dirty="0" smtClean="0">
                <a:solidFill>
                  <a:schemeClr val="bg1"/>
                </a:solidFill>
              </a:rPr>
              <a:t> dos años computados a partir del último hecho constitutivo del supuesto hostigamiento sexual o a partir del cese de la causa justificada que le impidió denunciar.</a:t>
            </a:r>
          </a:p>
          <a:p>
            <a:pPr marL="0" indent="0" algn="just">
              <a:buNone/>
            </a:pPr>
            <a:endParaRPr lang="es-MX" sz="2000" dirty="0" smtClean="0">
              <a:solidFill>
                <a:schemeClr val="bg1"/>
              </a:solidFill>
            </a:endParaRPr>
          </a:p>
          <a:p>
            <a:pPr marL="0" indent="0" algn="just">
              <a:buNone/>
            </a:pPr>
            <a:r>
              <a:rPr lang="es-MX" sz="2000" b="1" dirty="0" smtClean="0">
                <a:solidFill>
                  <a:schemeClr val="bg1"/>
                </a:solidFill>
              </a:rPr>
              <a:t>De la prescripción de la potestad disciplinaria*: </a:t>
            </a:r>
            <a:r>
              <a:rPr lang="es-MX" sz="2000" dirty="0">
                <a:solidFill>
                  <a:schemeClr val="bg1"/>
                </a:solidFill>
              </a:rPr>
              <a:t>u</a:t>
            </a:r>
            <a:r>
              <a:rPr lang="es-MX" sz="2000" dirty="0" smtClean="0">
                <a:solidFill>
                  <a:schemeClr val="bg1"/>
                </a:solidFill>
              </a:rPr>
              <a:t>n mes a partir del conocimiento de la denuncia ( artículo 603 Código de Trabajo). Plazo se interrumpe con efectos continuos con la comunicación del acto de apertura.</a:t>
            </a:r>
          </a:p>
          <a:p>
            <a:pPr marL="0" indent="0" algn="just">
              <a:buNone/>
            </a:pPr>
            <a:endParaRPr lang="es-MX" sz="2000" dirty="0" smtClean="0">
              <a:solidFill>
                <a:schemeClr val="bg1"/>
              </a:solidFill>
            </a:endParaRPr>
          </a:p>
          <a:p>
            <a:pPr marL="0" indent="0" algn="r">
              <a:buNone/>
            </a:pPr>
            <a:r>
              <a:rPr lang="es-MX" sz="1700" dirty="0" smtClean="0">
                <a:solidFill>
                  <a:schemeClr val="bg1"/>
                </a:solidFill>
              </a:rPr>
              <a:t>Artículo 176</a:t>
            </a:r>
          </a:p>
          <a:p>
            <a:pPr marL="0" indent="0" algn="just">
              <a:buNone/>
            </a:pPr>
            <a:endParaRPr lang="es-CR" sz="2000" b="1" dirty="0">
              <a:solidFill>
                <a:schemeClr val="bg1"/>
              </a:solidFill>
            </a:endParaRPr>
          </a:p>
        </p:txBody>
      </p:sp>
    </p:spTree>
    <p:extLst>
      <p:ext uri="{BB962C8B-B14F-4D97-AF65-F5344CB8AC3E}">
        <p14:creationId xmlns="" xmlns:p14="http://schemas.microsoft.com/office/powerpoint/2010/main" val="421679486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MX" sz="2400" b="1" dirty="0" smtClean="0">
                <a:solidFill>
                  <a:schemeClr val="bg1"/>
                </a:solidFill>
                <a:cs typeface="Arial" pitchFamily="34" charset="0"/>
              </a:rPr>
              <a:t>Capítulo I</a:t>
            </a:r>
            <a:r>
              <a:rPr lang="es-MX" sz="2400" b="1" dirty="0">
                <a:solidFill>
                  <a:schemeClr val="bg1"/>
                </a:solidFill>
                <a:cs typeface="Arial" pitchFamily="34" charset="0"/>
              </a:rPr>
              <a:t/>
            </a:r>
            <a:br>
              <a:rPr lang="es-MX" sz="2400" b="1" dirty="0">
                <a:solidFill>
                  <a:schemeClr val="bg1"/>
                </a:solidFill>
                <a:cs typeface="Arial" pitchFamily="34" charset="0"/>
              </a:rPr>
            </a:br>
            <a:r>
              <a:rPr lang="es-MX" sz="2400" b="1" dirty="0" smtClean="0">
                <a:solidFill>
                  <a:schemeClr val="bg1"/>
                </a:solidFill>
                <a:cs typeface="Arial" pitchFamily="34" charset="0"/>
              </a:rPr>
              <a:t>Fundamento y ámbito de aplicación</a:t>
            </a:r>
            <a:endParaRPr lang="es-CR" sz="2400" b="1" dirty="0">
              <a:solidFill>
                <a:schemeClr val="bg1"/>
              </a:solidFill>
              <a:cs typeface="Arial" pitchFamily="34" charset="0"/>
            </a:endParaRPr>
          </a:p>
        </p:txBody>
      </p:sp>
      <p:sp>
        <p:nvSpPr>
          <p:cNvPr id="3" name="2 Marcador de contenido"/>
          <p:cNvSpPr>
            <a:spLocks noGrp="1"/>
          </p:cNvSpPr>
          <p:nvPr>
            <p:ph idx="1"/>
          </p:nvPr>
        </p:nvSpPr>
        <p:spPr>
          <a:xfrm>
            <a:off x="467544" y="1340768"/>
            <a:ext cx="8229600" cy="4525963"/>
          </a:xfrm>
        </p:spPr>
        <p:txBody>
          <a:bodyPr>
            <a:normAutofit lnSpcReduction="10000"/>
          </a:bodyPr>
          <a:lstStyle/>
          <a:p>
            <a:pPr marL="0" indent="0" algn="ctr">
              <a:buNone/>
            </a:pPr>
            <a:endParaRPr lang="es-MX" sz="2400" b="1" dirty="0" smtClean="0"/>
          </a:p>
          <a:p>
            <a:pPr marL="0" indent="0" algn="ctr">
              <a:buNone/>
            </a:pPr>
            <a:r>
              <a:rPr lang="es-MX" sz="2400" b="1" dirty="0" smtClean="0">
                <a:solidFill>
                  <a:schemeClr val="bg1"/>
                </a:solidFill>
              </a:rPr>
              <a:t>Principios regentes</a:t>
            </a:r>
          </a:p>
          <a:p>
            <a:pPr marL="0" indent="0">
              <a:buNone/>
            </a:pPr>
            <a:r>
              <a:rPr lang="es-MX" sz="2000" dirty="0" smtClean="0">
                <a:solidFill>
                  <a:schemeClr val="bg1"/>
                </a:solidFill>
              </a:rPr>
              <a:t>Respeto por la libertad y la dignidad humana.</a:t>
            </a:r>
          </a:p>
          <a:p>
            <a:pPr marL="0" indent="0">
              <a:buNone/>
            </a:pPr>
            <a:r>
              <a:rPr lang="es-MX" sz="2000" dirty="0" smtClean="0">
                <a:solidFill>
                  <a:schemeClr val="bg1"/>
                </a:solidFill>
              </a:rPr>
              <a:t>Derecho al trabajo.</a:t>
            </a:r>
          </a:p>
          <a:p>
            <a:pPr marL="0" indent="0">
              <a:buNone/>
            </a:pPr>
            <a:r>
              <a:rPr lang="es-MX" sz="2000" dirty="0" smtClean="0">
                <a:solidFill>
                  <a:schemeClr val="bg1"/>
                </a:solidFill>
              </a:rPr>
              <a:t>Principio de igualdad ante la ley. </a:t>
            </a:r>
          </a:p>
          <a:p>
            <a:pPr marL="0" indent="0" algn="ctr">
              <a:buNone/>
            </a:pPr>
            <a:endParaRPr lang="es-MX" sz="2400" b="1" dirty="0" smtClean="0"/>
          </a:p>
          <a:p>
            <a:pPr marL="0" indent="0" algn="ctr">
              <a:buNone/>
            </a:pPr>
            <a:r>
              <a:rPr lang="es-MX" sz="2400" b="1" dirty="0" smtClean="0">
                <a:solidFill>
                  <a:schemeClr val="bg1"/>
                </a:solidFill>
              </a:rPr>
              <a:t>Ámbito de aplicación</a:t>
            </a:r>
          </a:p>
          <a:p>
            <a:pPr marL="0" indent="0" algn="just">
              <a:buNone/>
            </a:pPr>
            <a:r>
              <a:rPr lang="es-MX" sz="2000" dirty="0" smtClean="0">
                <a:solidFill>
                  <a:schemeClr val="bg1"/>
                </a:solidFill>
              </a:rPr>
              <a:t>Para todas las personas que presten servicios en la Caja actualmente y a futuro y sobre los que tiene competencia para ejercer el régimen disciplinario, independientemente de su contratación.</a:t>
            </a:r>
          </a:p>
          <a:p>
            <a:pPr marL="0" indent="0" algn="ctr">
              <a:buNone/>
            </a:pPr>
            <a:endParaRPr lang="es-MX" sz="2400" b="1" dirty="0" smtClean="0">
              <a:solidFill>
                <a:schemeClr val="bg1"/>
              </a:solidFill>
            </a:endParaRPr>
          </a:p>
          <a:p>
            <a:pPr marL="0" indent="0" algn="r">
              <a:buNone/>
            </a:pPr>
            <a:r>
              <a:rPr lang="es-MX" sz="1600" dirty="0" smtClean="0">
                <a:solidFill>
                  <a:schemeClr val="bg1"/>
                </a:solidFill>
              </a:rPr>
              <a:t>Artículos 159 y 160.</a:t>
            </a:r>
            <a:endParaRPr lang="es-CR" sz="1600" dirty="0">
              <a:solidFill>
                <a:schemeClr val="bg1"/>
              </a:solidFill>
            </a:endParaRPr>
          </a:p>
        </p:txBody>
      </p:sp>
    </p:spTree>
    <p:extLst>
      <p:ext uri="{BB962C8B-B14F-4D97-AF65-F5344CB8AC3E}">
        <p14:creationId xmlns="" xmlns:p14="http://schemas.microsoft.com/office/powerpoint/2010/main" val="60640940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MX" sz="2400" b="1" dirty="0" smtClean="0">
                <a:solidFill>
                  <a:schemeClr val="bg1"/>
                </a:solidFill>
              </a:rPr>
              <a:t>Capítulo IV</a:t>
            </a:r>
            <a:br>
              <a:rPr lang="es-MX" sz="2400" b="1" dirty="0" smtClean="0">
                <a:solidFill>
                  <a:schemeClr val="bg1"/>
                </a:solidFill>
              </a:rPr>
            </a:br>
            <a:r>
              <a:rPr lang="es-MX" sz="2400" b="1" dirty="0" smtClean="0">
                <a:solidFill>
                  <a:schemeClr val="bg1"/>
                </a:solidFill>
              </a:rPr>
              <a:t>Disposiciones generales</a:t>
            </a:r>
            <a:endParaRPr lang="es-CR" sz="2400" b="1" dirty="0">
              <a:solidFill>
                <a:schemeClr val="bg1"/>
              </a:solidFill>
            </a:endParaRPr>
          </a:p>
        </p:txBody>
      </p:sp>
      <p:sp>
        <p:nvSpPr>
          <p:cNvPr id="3" name="2 Marcador de contenido"/>
          <p:cNvSpPr>
            <a:spLocks noGrp="1"/>
          </p:cNvSpPr>
          <p:nvPr>
            <p:ph idx="1"/>
          </p:nvPr>
        </p:nvSpPr>
        <p:spPr>
          <a:xfrm>
            <a:off x="467544" y="1412776"/>
            <a:ext cx="8229600" cy="4525963"/>
          </a:xfrm>
        </p:spPr>
        <p:txBody>
          <a:bodyPr>
            <a:normAutofit fontScale="62500" lnSpcReduction="20000"/>
          </a:bodyPr>
          <a:lstStyle/>
          <a:p>
            <a:pPr marL="0" indent="0" algn="ctr">
              <a:buNone/>
            </a:pPr>
            <a:r>
              <a:rPr lang="es-MX" b="1" dirty="0" smtClean="0">
                <a:solidFill>
                  <a:schemeClr val="bg1"/>
                </a:solidFill>
              </a:rPr>
              <a:t>Plazos ordenatorios en el procedimiento*</a:t>
            </a:r>
          </a:p>
          <a:p>
            <a:pPr marL="0" indent="0" algn="just">
              <a:buNone/>
            </a:pPr>
            <a:endParaRPr lang="es-MX" b="1" dirty="0">
              <a:solidFill>
                <a:schemeClr val="bg1"/>
              </a:solidFill>
            </a:endParaRPr>
          </a:p>
          <a:p>
            <a:pPr marL="0" indent="0" algn="just">
              <a:buNone/>
            </a:pPr>
            <a:r>
              <a:rPr lang="es-MX" sz="2900" b="1" dirty="0">
                <a:solidFill>
                  <a:schemeClr val="bg1"/>
                </a:solidFill>
              </a:rPr>
              <a:t>Para concluir el procedimiento administrativo*: </a:t>
            </a:r>
            <a:r>
              <a:rPr lang="es-MX" sz="2900" dirty="0">
                <a:solidFill>
                  <a:schemeClr val="bg1"/>
                </a:solidFill>
              </a:rPr>
              <a:t>tres meses contados a partir de la notificación del traslado de cargos.</a:t>
            </a:r>
          </a:p>
          <a:p>
            <a:pPr marL="0" indent="0" algn="just">
              <a:buNone/>
            </a:pPr>
            <a:endParaRPr lang="es-MX" sz="2900" b="1" dirty="0" smtClean="0">
              <a:solidFill>
                <a:schemeClr val="bg1"/>
              </a:solidFill>
            </a:endParaRPr>
          </a:p>
          <a:p>
            <a:pPr marL="0" indent="0" algn="just">
              <a:buNone/>
            </a:pPr>
            <a:r>
              <a:rPr lang="es-MX" sz="2900" b="1" dirty="0" smtClean="0">
                <a:solidFill>
                  <a:schemeClr val="bg1"/>
                </a:solidFill>
              </a:rPr>
              <a:t>De las medidas cautelares*: </a:t>
            </a:r>
            <a:r>
              <a:rPr lang="es-MX" sz="2900" dirty="0" smtClean="0">
                <a:solidFill>
                  <a:schemeClr val="bg1"/>
                </a:solidFill>
              </a:rPr>
              <a:t>tres meses pudiendo prorrogarse. </a:t>
            </a:r>
          </a:p>
          <a:p>
            <a:pPr marL="0" indent="0" algn="just">
              <a:buNone/>
            </a:pPr>
            <a:endParaRPr lang="es-MX" sz="2900" b="1" dirty="0" smtClean="0">
              <a:solidFill>
                <a:schemeClr val="bg1"/>
              </a:solidFill>
            </a:endParaRPr>
          </a:p>
          <a:p>
            <a:pPr marL="0" indent="0" algn="just">
              <a:buNone/>
            </a:pPr>
            <a:r>
              <a:rPr lang="es-MX" sz="2900" b="1" dirty="0" smtClean="0">
                <a:solidFill>
                  <a:schemeClr val="bg1"/>
                </a:solidFill>
              </a:rPr>
              <a:t>Análisis de la Junta de Relaciones Laborales: </a:t>
            </a:r>
            <a:r>
              <a:rPr lang="es-MX" sz="2900" dirty="0" smtClean="0">
                <a:solidFill>
                  <a:schemeClr val="bg1"/>
                </a:solidFill>
              </a:rPr>
              <a:t>cinco días  (obligatorio).</a:t>
            </a:r>
          </a:p>
          <a:p>
            <a:pPr marL="0" indent="0" algn="just">
              <a:buNone/>
            </a:pPr>
            <a:endParaRPr lang="es-MX" sz="2900" b="1" dirty="0" smtClean="0">
              <a:solidFill>
                <a:schemeClr val="bg1"/>
              </a:solidFill>
            </a:endParaRPr>
          </a:p>
          <a:p>
            <a:pPr marL="0" indent="0" algn="just">
              <a:buNone/>
            </a:pPr>
            <a:r>
              <a:rPr lang="es-MX" sz="2900" b="1" dirty="0" smtClean="0">
                <a:solidFill>
                  <a:schemeClr val="bg1"/>
                </a:solidFill>
              </a:rPr>
              <a:t>Comunicación de la propuesta de sanción*:</a:t>
            </a:r>
            <a:r>
              <a:rPr lang="es-MX" sz="2900" dirty="0" smtClean="0">
                <a:solidFill>
                  <a:schemeClr val="bg1"/>
                </a:solidFill>
              </a:rPr>
              <a:t> un mes a partir del recibo expediente.</a:t>
            </a:r>
          </a:p>
          <a:p>
            <a:pPr marL="0" indent="0" algn="just">
              <a:buNone/>
            </a:pPr>
            <a:endParaRPr lang="es-MX" sz="2900" b="1" dirty="0" smtClean="0">
              <a:solidFill>
                <a:schemeClr val="bg1"/>
              </a:solidFill>
            </a:endParaRPr>
          </a:p>
          <a:p>
            <a:pPr marL="0" indent="0" algn="just">
              <a:buNone/>
            </a:pPr>
            <a:r>
              <a:rPr lang="es-MX" sz="2900" b="1" dirty="0" smtClean="0">
                <a:solidFill>
                  <a:schemeClr val="bg1"/>
                </a:solidFill>
              </a:rPr>
              <a:t>Ejecución del acto final: </a:t>
            </a:r>
            <a:r>
              <a:rPr lang="es-MX" sz="2900" dirty="0" smtClean="0">
                <a:solidFill>
                  <a:schemeClr val="bg1"/>
                </a:solidFill>
              </a:rPr>
              <a:t>un mes.</a:t>
            </a:r>
            <a:endParaRPr lang="es-MX" sz="2900" b="1" dirty="0" smtClean="0">
              <a:solidFill>
                <a:schemeClr val="bg1"/>
              </a:solidFill>
            </a:endParaRPr>
          </a:p>
          <a:p>
            <a:pPr marL="0" indent="0">
              <a:buNone/>
            </a:pPr>
            <a:endParaRPr lang="es-MX" sz="2900" dirty="0" smtClean="0"/>
          </a:p>
          <a:p>
            <a:pPr marL="0" indent="0">
              <a:buNone/>
            </a:pPr>
            <a:endParaRPr lang="es-MX" sz="2000" dirty="0"/>
          </a:p>
          <a:p>
            <a:pPr marL="0" indent="0">
              <a:buNone/>
            </a:pPr>
            <a:endParaRPr lang="es-MX" sz="2000" dirty="0" smtClean="0"/>
          </a:p>
          <a:p>
            <a:pPr marL="0" indent="0">
              <a:buNone/>
            </a:pPr>
            <a:endParaRPr lang="es-MX" sz="2000" dirty="0"/>
          </a:p>
          <a:p>
            <a:pPr marL="0" indent="0" algn="r">
              <a:buNone/>
            </a:pPr>
            <a:r>
              <a:rPr lang="es-MX" sz="2600" dirty="0" smtClean="0"/>
              <a:t>Artículo 176</a:t>
            </a:r>
            <a:endParaRPr lang="es-CR" sz="2600" dirty="0"/>
          </a:p>
        </p:txBody>
      </p:sp>
    </p:spTree>
    <p:extLst>
      <p:ext uri="{BB962C8B-B14F-4D97-AF65-F5344CB8AC3E}">
        <p14:creationId xmlns="" xmlns:p14="http://schemas.microsoft.com/office/powerpoint/2010/main" val="372352960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MX" sz="2400" b="1" dirty="0" smtClean="0">
                <a:solidFill>
                  <a:schemeClr val="bg1"/>
                </a:solidFill>
              </a:rPr>
              <a:t>Capítulo V</a:t>
            </a:r>
            <a:br>
              <a:rPr lang="es-MX" sz="2400" b="1" dirty="0" smtClean="0">
                <a:solidFill>
                  <a:schemeClr val="bg1"/>
                </a:solidFill>
              </a:rPr>
            </a:br>
            <a:r>
              <a:rPr lang="es-MX" sz="2400" b="1" dirty="0" smtClean="0">
                <a:solidFill>
                  <a:schemeClr val="bg1"/>
                </a:solidFill>
              </a:rPr>
              <a:t>Etapa procedimental</a:t>
            </a:r>
            <a:endParaRPr lang="es-CR" sz="2400" b="1" dirty="0">
              <a:solidFill>
                <a:schemeClr val="bg1"/>
              </a:solidFill>
            </a:endParaRPr>
          </a:p>
        </p:txBody>
      </p:sp>
      <p:sp>
        <p:nvSpPr>
          <p:cNvPr id="3" name="2 Marcador de contenido"/>
          <p:cNvSpPr>
            <a:spLocks noGrp="1"/>
          </p:cNvSpPr>
          <p:nvPr>
            <p:ph idx="1"/>
          </p:nvPr>
        </p:nvSpPr>
        <p:spPr>
          <a:xfrm>
            <a:off x="539552" y="1844824"/>
            <a:ext cx="8229600" cy="4525963"/>
          </a:xfrm>
        </p:spPr>
        <p:txBody>
          <a:bodyPr>
            <a:normAutofit fontScale="92500" lnSpcReduction="10000"/>
          </a:bodyPr>
          <a:lstStyle/>
          <a:p>
            <a:pPr marL="0" indent="0" algn="ctr">
              <a:buNone/>
            </a:pPr>
            <a:r>
              <a:rPr lang="es-MX" sz="2000" b="1" dirty="0">
                <a:solidFill>
                  <a:schemeClr val="bg1"/>
                </a:solidFill>
              </a:rPr>
              <a:t>I</a:t>
            </a:r>
            <a:r>
              <a:rPr lang="es-MX" sz="2000" b="1" dirty="0" smtClean="0">
                <a:solidFill>
                  <a:schemeClr val="bg1"/>
                </a:solidFill>
              </a:rPr>
              <a:t>nterposición de la denuncia</a:t>
            </a:r>
          </a:p>
          <a:p>
            <a:pPr marL="895350" indent="-355600">
              <a:buNone/>
            </a:pPr>
            <a:endParaRPr lang="es-MX" sz="2000" b="1" dirty="0" smtClean="0">
              <a:solidFill>
                <a:schemeClr val="bg1"/>
              </a:solidFill>
            </a:endParaRPr>
          </a:p>
          <a:p>
            <a:pPr marL="539750" indent="0" algn="just">
              <a:buNone/>
            </a:pPr>
            <a:r>
              <a:rPr lang="es-MX" sz="2200" dirty="0" smtClean="0">
                <a:solidFill>
                  <a:schemeClr val="bg1"/>
                </a:solidFill>
              </a:rPr>
              <a:t>Por escrito, ante la jefatura del denunciado o bien en forma verbal, para lo cual se elaborará un acta firmada por el denunciante y por la persona que la levantó. </a:t>
            </a:r>
          </a:p>
          <a:p>
            <a:pPr marL="539750" indent="0" algn="just">
              <a:buNone/>
            </a:pPr>
            <a:endParaRPr lang="es-MX" sz="2200" dirty="0" smtClean="0">
              <a:solidFill>
                <a:schemeClr val="bg1"/>
              </a:solidFill>
            </a:endParaRPr>
          </a:p>
          <a:p>
            <a:pPr marL="895350" indent="-355600" algn="just">
              <a:buNone/>
            </a:pPr>
            <a:r>
              <a:rPr lang="es-MX" sz="2200" dirty="0" smtClean="0">
                <a:solidFill>
                  <a:schemeClr val="bg1"/>
                </a:solidFill>
              </a:rPr>
              <a:t>Se podrá interponer por medio de un tercero ante la Dirección de</a:t>
            </a:r>
          </a:p>
          <a:p>
            <a:pPr marL="895350" indent="-355600" algn="just">
              <a:buNone/>
            </a:pPr>
            <a:r>
              <a:rPr lang="es-MX" sz="2200" dirty="0" smtClean="0">
                <a:solidFill>
                  <a:schemeClr val="bg1"/>
                </a:solidFill>
              </a:rPr>
              <a:t>Bienestar Laboral o ante la jefatura del denunciado. </a:t>
            </a:r>
          </a:p>
          <a:p>
            <a:pPr marL="895350" indent="-355600" algn="just">
              <a:buNone/>
            </a:pPr>
            <a:r>
              <a:rPr lang="es-MX" sz="2200" dirty="0" smtClean="0">
                <a:solidFill>
                  <a:schemeClr val="bg1"/>
                </a:solidFill>
              </a:rPr>
              <a:t>	</a:t>
            </a:r>
          </a:p>
          <a:p>
            <a:pPr marL="895350" indent="-355600" algn="just">
              <a:buNone/>
            </a:pPr>
            <a:endParaRPr lang="es-MX" sz="2200" dirty="0"/>
          </a:p>
          <a:p>
            <a:pPr marL="895350" indent="-355600" algn="just">
              <a:buNone/>
            </a:pPr>
            <a:endParaRPr lang="es-MX" sz="2000" dirty="0" smtClean="0"/>
          </a:p>
          <a:p>
            <a:pPr marL="895350" indent="-355600" algn="just">
              <a:buNone/>
            </a:pPr>
            <a:endParaRPr lang="es-MX" sz="2000" dirty="0"/>
          </a:p>
          <a:p>
            <a:pPr marL="895350" indent="-355600" algn="just">
              <a:buNone/>
            </a:pPr>
            <a:endParaRPr lang="es-MX" sz="2000" dirty="0" smtClean="0"/>
          </a:p>
          <a:p>
            <a:pPr marL="895350" indent="-355600" algn="r">
              <a:buNone/>
            </a:pPr>
            <a:r>
              <a:rPr lang="es-MX" sz="1600" dirty="0" smtClean="0">
                <a:solidFill>
                  <a:schemeClr val="bg1"/>
                </a:solidFill>
              </a:rPr>
              <a:t>Artículo 177</a:t>
            </a:r>
          </a:p>
          <a:p>
            <a:pPr marL="895350" indent="-355600" algn="just">
              <a:buNone/>
            </a:pPr>
            <a:endParaRPr lang="es-MX" sz="2000" dirty="0" smtClean="0">
              <a:solidFill>
                <a:schemeClr val="bg1"/>
              </a:solidFill>
            </a:endParaRPr>
          </a:p>
        </p:txBody>
      </p:sp>
    </p:spTree>
    <p:extLst>
      <p:ext uri="{BB962C8B-B14F-4D97-AF65-F5344CB8AC3E}">
        <p14:creationId xmlns="" xmlns:p14="http://schemas.microsoft.com/office/powerpoint/2010/main" val="126923288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MX" sz="2400" b="1" dirty="0" smtClean="0">
                <a:solidFill>
                  <a:schemeClr val="bg1"/>
                </a:solidFill>
              </a:rPr>
              <a:t>Capítulo V</a:t>
            </a:r>
            <a:br>
              <a:rPr lang="es-MX" sz="2400" b="1" dirty="0" smtClean="0">
                <a:solidFill>
                  <a:schemeClr val="bg1"/>
                </a:solidFill>
              </a:rPr>
            </a:br>
            <a:r>
              <a:rPr lang="es-MX" sz="2400" b="1" dirty="0" smtClean="0">
                <a:solidFill>
                  <a:schemeClr val="bg1"/>
                </a:solidFill>
              </a:rPr>
              <a:t>Etapa procedimental</a:t>
            </a:r>
            <a:endParaRPr lang="es-CR" sz="2400" b="1" dirty="0">
              <a:solidFill>
                <a:schemeClr val="bg1"/>
              </a:solidFill>
            </a:endParaRPr>
          </a:p>
        </p:txBody>
      </p:sp>
      <p:sp>
        <p:nvSpPr>
          <p:cNvPr id="3" name="2 Marcador de contenido"/>
          <p:cNvSpPr>
            <a:spLocks noGrp="1"/>
          </p:cNvSpPr>
          <p:nvPr>
            <p:ph idx="1"/>
          </p:nvPr>
        </p:nvSpPr>
        <p:spPr/>
        <p:txBody>
          <a:bodyPr>
            <a:normAutofit/>
          </a:bodyPr>
          <a:lstStyle/>
          <a:p>
            <a:pPr marL="0" indent="0" algn="ctr">
              <a:buNone/>
            </a:pPr>
            <a:r>
              <a:rPr lang="es-MX" sz="2000" b="1" dirty="0" smtClean="0">
                <a:solidFill>
                  <a:schemeClr val="bg1"/>
                </a:solidFill>
              </a:rPr>
              <a:t>Interposición de la denuncia</a:t>
            </a:r>
          </a:p>
          <a:p>
            <a:pPr marL="0" indent="0" algn="ctr">
              <a:buNone/>
            </a:pPr>
            <a:endParaRPr lang="es-MX" sz="2000" b="1" dirty="0"/>
          </a:p>
          <a:p>
            <a:pPr marL="895350" indent="-355600" algn="just">
              <a:buNone/>
            </a:pPr>
            <a:r>
              <a:rPr lang="es-MX" sz="2000" dirty="0">
                <a:solidFill>
                  <a:schemeClr val="bg1"/>
                </a:solidFill>
              </a:rPr>
              <a:t> </a:t>
            </a:r>
            <a:r>
              <a:rPr lang="es-MX" sz="2000" dirty="0" smtClean="0">
                <a:solidFill>
                  <a:schemeClr val="bg1"/>
                </a:solidFill>
              </a:rPr>
              <a:t>     Cuando el denunciante no es parte en el procedimiento, existe la obligación de informarle sobre: la etapa en que éste se encuentra   y del acto final, sin entrar en detalles sobre el mismo.</a:t>
            </a:r>
          </a:p>
          <a:p>
            <a:pPr marL="452438" indent="-452438" algn="just">
              <a:buNone/>
            </a:pPr>
            <a:r>
              <a:rPr lang="es-MX" sz="2000" dirty="0" smtClean="0">
                <a:solidFill>
                  <a:schemeClr val="bg1"/>
                </a:solidFill>
              </a:rPr>
              <a:t> </a:t>
            </a:r>
          </a:p>
          <a:p>
            <a:pPr marL="895350" indent="-452438" algn="just">
              <a:buNone/>
            </a:pPr>
            <a:r>
              <a:rPr lang="es-MX" sz="2000" dirty="0" smtClean="0">
                <a:solidFill>
                  <a:schemeClr val="bg1"/>
                </a:solidFill>
              </a:rPr>
              <a:t>        Los defectos u omisiones que pudiera contener la denuncia, no darán       lugar para su rechazo procediendo con su traslado al CIPA.</a:t>
            </a:r>
          </a:p>
          <a:p>
            <a:pPr marL="0" indent="0" algn="just">
              <a:buNone/>
            </a:pPr>
            <a:endParaRPr lang="es-MX" sz="2000" dirty="0">
              <a:solidFill>
                <a:schemeClr val="bg1"/>
              </a:solidFill>
            </a:endParaRPr>
          </a:p>
          <a:p>
            <a:pPr marL="895350" indent="-539750" algn="just" defTabSz="895350">
              <a:buNone/>
            </a:pPr>
            <a:r>
              <a:rPr lang="es-MX" sz="2000" dirty="0" smtClean="0">
                <a:solidFill>
                  <a:schemeClr val="bg1"/>
                </a:solidFill>
              </a:rPr>
              <a:t>          Ante una omisión sustancial, se prevendrá a la persona denunciante   en el plazo de dos días.</a:t>
            </a:r>
          </a:p>
          <a:p>
            <a:pPr marL="895350" indent="-539750" algn="just" defTabSz="895350">
              <a:buNone/>
            </a:pPr>
            <a:endParaRPr lang="es-MX" sz="2000" dirty="0">
              <a:solidFill>
                <a:schemeClr val="bg1"/>
              </a:solidFill>
            </a:endParaRPr>
          </a:p>
          <a:p>
            <a:pPr marL="895350" indent="-539750" algn="r" defTabSz="895350">
              <a:buNone/>
            </a:pPr>
            <a:r>
              <a:rPr lang="es-MX" sz="1600" dirty="0" smtClean="0">
                <a:solidFill>
                  <a:schemeClr val="bg1"/>
                </a:solidFill>
              </a:rPr>
              <a:t>Artículo 177</a:t>
            </a:r>
            <a:endParaRPr lang="es-CR" sz="1600" dirty="0">
              <a:solidFill>
                <a:schemeClr val="bg1"/>
              </a:solidFill>
            </a:endParaRPr>
          </a:p>
        </p:txBody>
      </p:sp>
    </p:spTree>
    <p:extLst>
      <p:ext uri="{BB962C8B-B14F-4D97-AF65-F5344CB8AC3E}">
        <p14:creationId xmlns="" xmlns:p14="http://schemas.microsoft.com/office/powerpoint/2010/main" val="365793312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MX" sz="2400" b="1" dirty="0" smtClean="0">
                <a:solidFill>
                  <a:schemeClr val="bg1"/>
                </a:solidFill>
              </a:rPr>
              <a:t>Capítulo V</a:t>
            </a:r>
            <a:br>
              <a:rPr lang="es-MX" sz="2400" b="1" dirty="0" smtClean="0">
                <a:solidFill>
                  <a:schemeClr val="bg1"/>
                </a:solidFill>
              </a:rPr>
            </a:br>
            <a:r>
              <a:rPr lang="es-MX" sz="2400" b="1" dirty="0" smtClean="0">
                <a:solidFill>
                  <a:schemeClr val="bg1"/>
                </a:solidFill>
              </a:rPr>
              <a:t>Etapa procedimental</a:t>
            </a:r>
            <a:endParaRPr lang="es-CR" sz="2400" b="1" dirty="0">
              <a:solidFill>
                <a:schemeClr val="bg1"/>
              </a:solidFill>
            </a:endParaRPr>
          </a:p>
        </p:txBody>
      </p:sp>
      <p:sp>
        <p:nvSpPr>
          <p:cNvPr id="3" name="2 Marcador de contenido"/>
          <p:cNvSpPr>
            <a:spLocks noGrp="1"/>
          </p:cNvSpPr>
          <p:nvPr>
            <p:ph idx="1"/>
          </p:nvPr>
        </p:nvSpPr>
        <p:spPr>
          <a:xfrm>
            <a:off x="467544" y="1412776"/>
            <a:ext cx="8229600" cy="4525963"/>
          </a:xfrm>
        </p:spPr>
        <p:txBody>
          <a:bodyPr>
            <a:normAutofit fontScale="92500" lnSpcReduction="10000"/>
          </a:bodyPr>
          <a:lstStyle/>
          <a:p>
            <a:pPr marL="0" indent="0" algn="ctr">
              <a:buNone/>
            </a:pPr>
            <a:r>
              <a:rPr lang="es-MX" sz="2200" b="1" dirty="0" smtClean="0">
                <a:solidFill>
                  <a:schemeClr val="bg1"/>
                </a:solidFill>
              </a:rPr>
              <a:t>Información contenida en la denuncia</a:t>
            </a:r>
          </a:p>
          <a:p>
            <a:pPr marL="0" indent="0" algn="ctr">
              <a:buNone/>
            </a:pPr>
            <a:endParaRPr lang="es-MX" sz="2000" b="1" dirty="0" smtClean="0">
              <a:solidFill>
                <a:schemeClr val="bg1"/>
              </a:solidFill>
            </a:endParaRPr>
          </a:p>
          <a:p>
            <a:pPr marL="0" indent="0" algn="just">
              <a:buNone/>
            </a:pPr>
            <a:r>
              <a:rPr lang="es-MX" sz="2000" dirty="0" smtClean="0">
                <a:solidFill>
                  <a:schemeClr val="bg1"/>
                </a:solidFill>
              </a:rPr>
              <a:t>Nombre, dirección, lugar de trabajo, cargo que ocupa el denunciante y denunciado(a) o bien alguna referencia si desconoce las calidades.</a:t>
            </a:r>
          </a:p>
          <a:p>
            <a:pPr marL="457200" indent="-457200" algn="just">
              <a:buAutoNum type="arabicPeriod"/>
            </a:pPr>
            <a:endParaRPr lang="es-MX" sz="2000" dirty="0" smtClean="0">
              <a:solidFill>
                <a:schemeClr val="bg1"/>
              </a:solidFill>
            </a:endParaRPr>
          </a:p>
          <a:p>
            <a:pPr marL="0" indent="0" algn="just">
              <a:buNone/>
            </a:pPr>
            <a:r>
              <a:rPr lang="es-MX" sz="2000" dirty="0" smtClean="0">
                <a:solidFill>
                  <a:schemeClr val="bg1"/>
                </a:solidFill>
              </a:rPr>
              <a:t>Descripción clara de todos aquellos hechos o conductas.</a:t>
            </a:r>
          </a:p>
          <a:p>
            <a:pPr marL="457200" indent="-457200" algn="just">
              <a:buAutoNum type="arabicPeriod"/>
            </a:pPr>
            <a:endParaRPr lang="es-MX" sz="2000" dirty="0" smtClean="0">
              <a:solidFill>
                <a:schemeClr val="bg1"/>
              </a:solidFill>
            </a:endParaRPr>
          </a:p>
          <a:p>
            <a:pPr marL="0" indent="0" algn="just">
              <a:buNone/>
            </a:pPr>
            <a:r>
              <a:rPr lang="es-MX" sz="2000" dirty="0" smtClean="0">
                <a:solidFill>
                  <a:schemeClr val="bg1"/>
                </a:solidFill>
              </a:rPr>
              <a:t>Mención aproximada de la fecha y lugar en que ocurrieron.</a:t>
            </a:r>
          </a:p>
          <a:p>
            <a:pPr marL="87313" indent="0" algn="just">
              <a:buNone/>
            </a:pPr>
            <a:endParaRPr lang="es-MX" sz="2000" dirty="0">
              <a:solidFill>
                <a:schemeClr val="bg1"/>
              </a:solidFill>
            </a:endParaRPr>
          </a:p>
          <a:p>
            <a:pPr marL="87313" indent="0" algn="just">
              <a:buNone/>
            </a:pPr>
            <a:r>
              <a:rPr lang="es-MX" sz="2000" dirty="0" smtClean="0">
                <a:solidFill>
                  <a:schemeClr val="bg1"/>
                </a:solidFill>
              </a:rPr>
              <a:t>Ante </a:t>
            </a:r>
            <a:r>
              <a:rPr lang="es-MX" sz="2000" dirty="0">
                <a:solidFill>
                  <a:schemeClr val="bg1"/>
                </a:solidFill>
              </a:rPr>
              <a:t>denuncia anónima proceder con las medidas de seguridad y así evitar  el uso indebido de la información.</a:t>
            </a:r>
          </a:p>
          <a:p>
            <a:pPr marL="87313" indent="0" algn="just">
              <a:buNone/>
            </a:pPr>
            <a:endParaRPr lang="es-MX" sz="2000" dirty="0" smtClean="0">
              <a:solidFill>
                <a:schemeClr val="bg1"/>
              </a:solidFill>
            </a:endParaRPr>
          </a:p>
          <a:p>
            <a:pPr marL="87313" indent="0" algn="just">
              <a:buNone/>
            </a:pPr>
            <a:endParaRPr lang="es-MX" sz="2000" dirty="0" smtClean="0">
              <a:solidFill>
                <a:schemeClr val="bg1"/>
              </a:solidFill>
            </a:endParaRPr>
          </a:p>
          <a:p>
            <a:pPr marL="0" indent="0" algn="r">
              <a:buNone/>
            </a:pPr>
            <a:r>
              <a:rPr lang="es-MX" sz="1600" dirty="0" smtClean="0">
                <a:solidFill>
                  <a:schemeClr val="bg1"/>
                </a:solidFill>
              </a:rPr>
              <a:t>Artículo 178</a:t>
            </a:r>
            <a:endParaRPr lang="es-CR" sz="1600" dirty="0">
              <a:solidFill>
                <a:schemeClr val="bg1"/>
              </a:solidFill>
            </a:endParaRPr>
          </a:p>
        </p:txBody>
      </p:sp>
    </p:spTree>
    <p:extLst>
      <p:ext uri="{BB962C8B-B14F-4D97-AF65-F5344CB8AC3E}">
        <p14:creationId xmlns="" xmlns:p14="http://schemas.microsoft.com/office/powerpoint/2010/main" val="167191016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MX" sz="2400" b="1" dirty="0" smtClean="0">
                <a:solidFill>
                  <a:schemeClr val="bg1"/>
                </a:solidFill>
              </a:rPr>
              <a:t>Capítulo V</a:t>
            </a:r>
            <a:br>
              <a:rPr lang="es-MX" sz="2400" b="1" dirty="0" smtClean="0">
                <a:solidFill>
                  <a:schemeClr val="bg1"/>
                </a:solidFill>
              </a:rPr>
            </a:br>
            <a:r>
              <a:rPr lang="es-MX" sz="2400" b="1" dirty="0" smtClean="0">
                <a:solidFill>
                  <a:schemeClr val="bg1"/>
                </a:solidFill>
              </a:rPr>
              <a:t>Etapa procedimental</a:t>
            </a:r>
            <a:endParaRPr lang="es-CR" sz="2400" b="1" dirty="0">
              <a:solidFill>
                <a:schemeClr val="bg1"/>
              </a:solidFill>
            </a:endParaRPr>
          </a:p>
        </p:txBody>
      </p:sp>
      <p:sp>
        <p:nvSpPr>
          <p:cNvPr id="3" name="2 Marcador de contenido"/>
          <p:cNvSpPr>
            <a:spLocks noGrp="1"/>
          </p:cNvSpPr>
          <p:nvPr>
            <p:ph idx="1"/>
          </p:nvPr>
        </p:nvSpPr>
        <p:spPr>
          <a:xfrm>
            <a:off x="539552" y="1628800"/>
            <a:ext cx="8229600" cy="4525963"/>
          </a:xfrm>
        </p:spPr>
        <p:txBody>
          <a:bodyPr>
            <a:normAutofit fontScale="55000" lnSpcReduction="20000"/>
          </a:bodyPr>
          <a:lstStyle/>
          <a:p>
            <a:pPr marL="0" indent="0" algn="ctr">
              <a:buNone/>
            </a:pPr>
            <a:r>
              <a:rPr lang="es-MX" sz="3600" b="1" dirty="0" smtClean="0">
                <a:solidFill>
                  <a:schemeClr val="bg1"/>
                </a:solidFill>
              </a:rPr>
              <a:t>Información contenida en la denuncia</a:t>
            </a:r>
          </a:p>
          <a:p>
            <a:pPr marL="0" indent="0" algn="ctr">
              <a:buNone/>
            </a:pPr>
            <a:endParaRPr lang="es-MX" sz="2000" b="1" dirty="0" smtClean="0">
              <a:solidFill>
                <a:schemeClr val="bg1"/>
              </a:solidFill>
            </a:endParaRPr>
          </a:p>
          <a:p>
            <a:pPr marL="457200" indent="-457200" algn="just">
              <a:buAutoNum type="arabicPeriod"/>
            </a:pPr>
            <a:endParaRPr lang="es-MX" sz="2000" dirty="0" smtClean="0">
              <a:solidFill>
                <a:schemeClr val="bg1"/>
              </a:solidFill>
            </a:endParaRPr>
          </a:p>
          <a:p>
            <a:pPr marL="0" indent="0" algn="just">
              <a:buNone/>
            </a:pPr>
            <a:r>
              <a:rPr lang="es-MX" sz="3600" dirty="0" smtClean="0">
                <a:solidFill>
                  <a:schemeClr val="bg1"/>
                </a:solidFill>
              </a:rPr>
              <a:t>Referencia </a:t>
            </a:r>
            <a:r>
              <a:rPr lang="es-MX" sz="3600" dirty="0">
                <a:solidFill>
                  <a:schemeClr val="bg1"/>
                </a:solidFill>
              </a:rPr>
              <a:t>de pruebas indiciarias o directas y su localización, sin perjuicio de que se presenten en la audiencia. Sobre prueba testimonial, deberá indicar el nombre y lugar donde se podrá ubicar a la persona </a:t>
            </a:r>
            <a:r>
              <a:rPr lang="es-MX" sz="3600" dirty="0" smtClean="0">
                <a:solidFill>
                  <a:schemeClr val="bg1"/>
                </a:solidFill>
              </a:rPr>
              <a:t>señalada.</a:t>
            </a:r>
          </a:p>
          <a:p>
            <a:pPr marL="0" indent="0" algn="just">
              <a:buNone/>
            </a:pPr>
            <a:endParaRPr lang="es-MX" sz="3600" dirty="0">
              <a:solidFill>
                <a:schemeClr val="bg1"/>
              </a:solidFill>
            </a:endParaRPr>
          </a:p>
          <a:p>
            <a:pPr marL="269875" indent="-269875" algn="just">
              <a:buNone/>
            </a:pPr>
            <a:r>
              <a:rPr lang="es-MX" sz="3600" dirty="0" smtClean="0">
                <a:solidFill>
                  <a:schemeClr val="bg1"/>
                </a:solidFill>
              </a:rPr>
              <a:t>Señalamiento de lugar y/o medios legales para notificaciones.</a:t>
            </a:r>
          </a:p>
          <a:p>
            <a:pPr marL="269875" indent="-269875" algn="just">
              <a:buNone/>
            </a:pPr>
            <a:endParaRPr lang="es-MX" sz="3600" dirty="0" smtClean="0">
              <a:solidFill>
                <a:schemeClr val="bg1"/>
              </a:solidFill>
            </a:endParaRPr>
          </a:p>
          <a:p>
            <a:pPr marL="0" indent="0" algn="just">
              <a:buNone/>
            </a:pPr>
            <a:r>
              <a:rPr lang="es-MX" sz="3600" dirty="0" smtClean="0">
                <a:solidFill>
                  <a:schemeClr val="bg1"/>
                </a:solidFill>
              </a:rPr>
              <a:t>Lugar y fecha de la denuncia</a:t>
            </a:r>
            <a:r>
              <a:rPr lang="es-MX" sz="3600" dirty="0">
                <a:solidFill>
                  <a:schemeClr val="bg1"/>
                </a:solidFill>
              </a:rPr>
              <a:t>. Firma de la persona denunciante.</a:t>
            </a:r>
          </a:p>
          <a:p>
            <a:pPr marL="0" indent="0" algn="just">
              <a:buNone/>
            </a:pPr>
            <a:endParaRPr lang="es-MX" sz="3600" dirty="0" smtClean="0">
              <a:solidFill>
                <a:schemeClr val="bg1"/>
              </a:solidFill>
            </a:endParaRPr>
          </a:p>
          <a:p>
            <a:pPr marL="457200" indent="-457200" algn="just">
              <a:buAutoNum type="arabicPeriod" startAt="7"/>
            </a:pPr>
            <a:endParaRPr lang="es-MX" dirty="0" smtClean="0">
              <a:solidFill>
                <a:schemeClr val="bg1"/>
              </a:solidFill>
            </a:endParaRPr>
          </a:p>
          <a:p>
            <a:pPr algn="just"/>
            <a:endParaRPr lang="es-MX" dirty="0" smtClean="0">
              <a:solidFill>
                <a:schemeClr val="bg1"/>
              </a:solidFill>
            </a:endParaRPr>
          </a:p>
          <a:p>
            <a:pPr algn="just"/>
            <a:endParaRPr lang="es-MX" dirty="0">
              <a:solidFill>
                <a:schemeClr val="bg1"/>
              </a:solidFill>
            </a:endParaRPr>
          </a:p>
          <a:p>
            <a:pPr marL="0" indent="0" algn="r">
              <a:buNone/>
            </a:pPr>
            <a:endParaRPr lang="es-MX" sz="1600" dirty="0" smtClean="0">
              <a:solidFill>
                <a:schemeClr val="bg1"/>
              </a:solidFill>
            </a:endParaRPr>
          </a:p>
          <a:p>
            <a:pPr marL="0" indent="0" algn="r">
              <a:buNone/>
            </a:pPr>
            <a:endParaRPr lang="es-MX" sz="1600" dirty="0">
              <a:solidFill>
                <a:schemeClr val="bg1"/>
              </a:solidFill>
            </a:endParaRPr>
          </a:p>
          <a:p>
            <a:pPr marL="0" indent="0" algn="r">
              <a:buNone/>
            </a:pPr>
            <a:endParaRPr lang="es-MX" sz="1600" dirty="0" smtClean="0">
              <a:solidFill>
                <a:schemeClr val="bg1"/>
              </a:solidFill>
            </a:endParaRPr>
          </a:p>
          <a:p>
            <a:pPr marL="0" indent="0" algn="r">
              <a:buNone/>
            </a:pPr>
            <a:r>
              <a:rPr lang="es-MX" sz="2900" dirty="0" smtClean="0">
                <a:solidFill>
                  <a:schemeClr val="bg1"/>
                </a:solidFill>
              </a:rPr>
              <a:t>Artículo 178</a:t>
            </a:r>
          </a:p>
          <a:p>
            <a:endParaRPr lang="es-CR" dirty="0">
              <a:solidFill>
                <a:schemeClr val="bg1"/>
              </a:solidFill>
            </a:endParaRPr>
          </a:p>
        </p:txBody>
      </p:sp>
    </p:spTree>
    <p:extLst>
      <p:ext uri="{BB962C8B-B14F-4D97-AF65-F5344CB8AC3E}">
        <p14:creationId xmlns="" xmlns:p14="http://schemas.microsoft.com/office/powerpoint/2010/main" val="360002605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827584" y="332656"/>
            <a:ext cx="7772400" cy="1470025"/>
          </a:xfrm>
        </p:spPr>
        <p:txBody>
          <a:bodyPr>
            <a:normAutofit/>
          </a:bodyPr>
          <a:lstStyle/>
          <a:p>
            <a:r>
              <a:rPr lang="es-MX" sz="2400" b="1" dirty="0" smtClean="0">
                <a:solidFill>
                  <a:schemeClr val="bg1"/>
                </a:solidFill>
              </a:rPr>
              <a:t>Capítulo V</a:t>
            </a:r>
            <a:br>
              <a:rPr lang="es-MX" sz="2400" b="1" dirty="0" smtClean="0">
                <a:solidFill>
                  <a:schemeClr val="bg1"/>
                </a:solidFill>
              </a:rPr>
            </a:br>
            <a:r>
              <a:rPr lang="es-MX" sz="2400" b="1" dirty="0" smtClean="0">
                <a:solidFill>
                  <a:schemeClr val="bg1"/>
                </a:solidFill>
              </a:rPr>
              <a:t>Etapa procedimental</a:t>
            </a:r>
            <a:endParaRPr lang="es-CR" sz="2400" b="1" dirty="0">
              <a:solidFill>
                <a:schemeClr val="bg1"/>
              </a:solidFill>
            </a:endParaRPr>
          </a:p>
        </p:txBody>
      </p:sp>
      <p:sp>
        <p:nvSpPr>
          <p:cNvPr id="3" name="2 Subtítulo"/>
          <p:cNvSpPr>
            <a:spLocks noGrp="1"/>
          </p:cNvSpPr>
          <p:nvPr>
            <p:ph type="subTitle" idx="1"/>
          </p:nvPr>
        </p:nvSpPr>
        <p:spPr>
          <a:xfrm>
            <a:off x="467544" y="1772816"/>
            <a:ext cx="8208912" cy="4464496"/>
          </a:xfrm>
        </p:spPr>
        <p:txBody>
          <a:bodyPr>
            <a:noAutofit/>
          </a:bodyPr>
          <a:lstStyle/>
          <a:p>
            <a:r>
              <a:rPr lang="es-MX" sz="2000" b="1" dirty="0" smtClean="0">
                <a:solidFill>
                  <a:schemeClr val="bg1"/>
                </a:solidFill>
              </a:rPr>
              <a:t>Información a la Defensoría de los Habitantes</a:t>
            </a:r>
            <a:endParaRPr lang="es-MX" sz="2000" dirty="0" smtClean="0">
              <a:solidFill>
                <a:schemeClr val="bg1"/>
              </a:solidFill>
            </a:endParaRPr>
          </a:p>
          <a:p>
            <a:pPr algn="just"/>
            <a:r>
              <a:rPr lang="es-MX" sz="2000" dirty="0" smtClean="0">
                <a:solidFill>
                  <a:schemeClr val="bg1"/>
                </a:solidFill>
              </a:rPr>
              <a:t>Asunto: denuncia por hostigamiento sexual, con base en la Ley contra el hostigamiento sexual en el empleo y la docencia, N° 7476 y la Normativa de Relaciones Laborales de la Caja Costarricense de Seguro Social.</a:t>
            </a:r>
          </a:p>
          <a:p>
            <a:pPr algn="just"/>
            <a:endParaRPr lang="es-MX" sz="2000" dirty="0" smtClean="0">
              <a:solidFill>
                <a:schemeClr val="bg1"/>
              </a:solidFill>
            </a:endParaRPr>
          </a:p>
          <a:p>
            <a:pPr marL="457200" indent="-457200" algn="just">
              <a:buAutoNum type="arabicPeriod"/>
            </a:pPr>
            <a:r>
              <a:rPr lang="es-MX" sz="2000" dirty="0" smtClean="0">
                <a:solidFill>
                  <a:schemeClr val="bg1"/>
                </a:solidFill>
              </a:rPr>
              <a:t>Nombre y apellidos del (de la) denunciado(a) y ofendido(a).</a:t>
            </a:r>
          </a:p>
          <a:p>
            <a:pPr marL="457200" indent="-457200" algn="just">
              <a:buAutoNum type="arabicPeriod"/>
            </a:pPr>
            <a:r>
              <a:rPr lang="es-MX" sz="2000" dirty="0" smtClean="0">
                <a:solidFill>
                  <a:schemeClr val="bg1"/>
                </a:solidFill>
              </a:rPr>
              <a:t>Nombre y apellidos del (de la ) denunciante.</a:t>
            </a:r>
          </a:p>
          <a:p>
            <a:pPr marL="457200" indent="-457200" algn="just">
              <a:buAutoNum type="arabicPeriod"/>
            </a:pPr>
            <a:r>
              <a:rPr lang="es-MX" sz="2000" dirty="0" smtClean="0">
                <a:solidFill>
                  <a:schemeClr val="bg1"/>
                </a:solidFill>
              </a:rPr>
              <a:t>Lugar de trabajo o servicio al que pertenece el (la) denunciado(a).</a:t>
            </a:r>
          </a:p>
          <a:p>
            <a:pPr marL="457200" indent="-457200" algn="just">
              <a:buAutoNum type="arabicPeriod"/>
            </a:pPr>
            <a:r>
              <a:rPr lang="es-MX" sz="2000" dirty="0" smtClean="0">
                <a:solidFill>
                  <a:schemeClr val="bg1"/>
                </a:solidFill>
              </a:rPr>
              <a:t>Lugar y fecha en donde se dieron los hechos.</a:t>
            </a:r>
          </a:p>
          <a:p>
            <a:pPr marL="457200" indent="-457200" algn="just">
              <a:buAutoNum type="arabicPeriod"/>
            </a:pPr>
            <a:r>
              <a:rPr lang="es-MX" sz="2000" dirty="0" smtClean="0">
                <a:solidFill>
                  <a:schemeClr val="bg1"/>
                </a:solidFill>
              </a:rPr>
              <a:t>Documentación recibida.</a:t>
            </a:r>
          </a:p>
          <a:p>
            <a:pPr marL="457200" indent="-457200" algn="just">
              <a:buAutoNum type="arabicPeriod"/>
            </a:pPr>
            <a:r>
              <a:rPr lang="es-MX" sz="2000" dirty="0" smtClean="0">
                <a:solidFill>
                  <a:schemeClr val="bg1"/>
                </a:solidFill>
              </a:rPr>
              <a:t>Fecha de inicio del procedimiento.</a:t>
            </a:r>
          </a:p>
          <a:p>
            <a:pPr marL="457200" indent="-457200" algn="just">
              <a:buAutoNum type="arabicPeriod"/>
            </a:pPr>
            <a:r>
              <a:rPr lang="es-MX" sz="2000" dirty="0" smtClean="0">
                <a:solidFill>
                  <a:schemeClr val="bg1"/>
                </a:solidFill>
              </a:rPr>
              <a:t>Comunicación del acto final.</a:t>
            </a:r>
          </a:p>
          <a:p>
            <a:pPr algn="r"/>
            <a:r>
              <a:rPr lang="es-MX" sz="1600" dirty="0" smtClean="0">
                <a:solidFill>
                  <a:schemeClr val="bg1"/>
                </a:solidFill>
              </a:rPr>
              <a:t>Artículo 179</a:t>
            </a:r>
            <a:endParaRPr lang="es-CR" sz="1600" dirty="0">
              <a:solidFill>
                <a:schemeClr val="bg1"/>
              </a:solidFill>
            </a:endParaRPr>
          </a:p>
        </p:txBody>
      </p:sp>
    </p:spTree>
    <p:extLst>
      <p:ext uri="{BB962C8B-B14F-4D97-AF65-F5344CB8AC3E}">
        <p14:creationId xmlns="" xmlns:p14="http://schemas.microsoft.com/office/powerpoint/2010/main" val="196604954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67544" y="548680"/>
            <a:ext cx="8229600" cy="1143000"/>
          </a:xfrm>
        </p:spPr>
        <p:txBody>
          <a:bodyPr>
            <a:normAutofit/>
          </a:bodyPr>
          <a:lstStyle/>
          <a:p>
            <a:r>
              <a:rPr lang="es-MX" sz="2400" b="1" dirty="0" smtClean="0">
                <a:solidFill>
                  <a:schemeClr val="bg1"/>
                </a:solidFill>
              </a:rPr>
              <a:t>Capítulo V</a:t>
            </a:r>
            <a:br>
              <a:rPr lang="es-MX" sz="2400" b="1" dirty="0" smtClean="0">
                <a:solidFill>
                  <a:schemeClr val="bg1"/>
                </a:solidFill>
              </a:rPr>
            </a:br>
            <a:r>
              <a:rPr lang="es-MX" sz="2400" b="1" dirty="0" smtClean="0">
                <a:solidFill>
                  <a:schemeClr val="bg1"/>
                </a:solidFill>
              </a:rPr>
              <a:t>Etapa procedimental</a:t>
            </a:r>
            <a:endParaRPr lang="es-CR" sz="2400" b="1" dirty="0">
              <a:solidFill>
                <a:schemeClr val="bg1"/>
              </a:solidFill>
            </a:endParaRPr>
          </a:p>
        </p:txBody>
      </p:sp>
      <p:sp>
        <p:nvSpPr>
          <p:cNvPr id="3" name="2 Marcador de contenido"/>
          <p:cNvSpPr>
            <a:spLocks noGrp="1"/>
          </p:cNvSpPr>
          <p:nvPr>
            <p:ph idx="1"/>
          </p:nvPr>
        </p:nvSpPr>
        <p:spPr>
          <a:xfrm>
            <a:off x="539552" y="1844824"/>
            <a:ext cx="8229600" cy="4525963"/>
          </a:xfrm>
        </p:spPr>
        <p:txBody>
          <a:bodyPr>
            <a:normAutofit fontScale="92500" lnSpcReduction="10000"/>
          </a:bodyPr>
          <a:lstStyle/>
          <a:p>
            <a:pPr marL="0" indent="0" algn="ctr">
              <a:buNone/>
            </a:pPr>
            <a:r>
              <a:rPr lang="es-MX" sz="2000" b="1" dirty="0" smtClean="0">
                <a:solidFill>
                  <a:schemeClr val="bg1"/>
                </a:solidFill>
              </a:rPr>
              <a:t>Competencia del Órgano Decisor </a:t>
            </a:r>
          </a:p>
          <a:p>
            <a:pPr marL="0" indent="0">
              <a:buNone/>
            </a:pPr>
            <a:endParaRPr lang="es-MX" sz="2000" dirty="0" smtClean="0">
              <a:solidFill>
                <a:schemeClr val="bg1"/>
              </a:solidFill>
            </a:endParaRPr>
          </a:p>
          <a:p>
            <a:pPr marL="0" indent="0">
              <a:buNone/>
            </a:pPr>
            <a:r>
              <a:rPr lang="es-MX" sz="2000" dirty="0" smtClean="0">
                <a:solidFill>
                  <a:schemeClr val="bg1"/>
                </a:solidFill>
              </a:rPr>
              <a:t> Trámite inmediato.</a:t>
            </a:r>
          </a:p>
          <a:p>
            <a:pPr marL="0" indent="0">
              <a:buNone/>
            </a:pPr>
            <a:r>
              <a:rPr lang="es-MX" sz="2000" dirty="0" smtClean="0">
                <a:solidFill>
                  <a:schemeClr val="bg1"/>
                </a:solidFill>
              </a:rPr>
              <a:t> Traslado al CIPA (copia a la DBL), todo en el término de 48 horas.</a:t>
            </a:r>
          </a:p>
          <a:p>
            <a:pPr marL="0" indent="0">
              <a:buNone/>
            </a:pPr>
            <a:r>
              <a:rPr lang="es-MX" sz="2000" dirty="0" smtClean="0">
                <a:solidFill>
                  <a:schemeClr val="bg1"/>
                </a:solidFill>
              </a:rPr>
              <a:t> Imposibilidad de ratificación.</a:t>
            </a:r>
          </a:p>
          <a:p>
            <a:pPr marL="0" indent="0">
              <a:buNone/>
            </a:pPr>
            <a:r>
              <a:rPr lang="es-MX" sz="2000" dirty="0" smtClean="0">
                <a:solidFill>
                  <a:schemeClr val="bg1"/>
                </a:solidFill>
              </a:rPr>
              <a:t> Procedimiento continúa a pesar de desvinculación laboral.</a:t>
            </a:r>
          </a:p>
          <a:p>
            <a:pPr marL="0" indent="0">
              <a:buNone/>
            </a:pPr>
            <a:r>
              <a:rPr lang="es-MX" sz="2000" dirty="0">
                <a:solidFill>
                  <a:schemeClr val="bg1"/>
                </a:solidFill>
              </a:rPr>
              <a:t> </a:t>
            </a:r>
            <a:r>
              <a:rPr lang="es-MX" sz="2000" dirty="0" smtClean="0">
                <a:solidFill>
                  <a:schemeClr val="bg1"/>
                </a:solidFill>
              </a:rPr>
              <a:t>Resolver cualquier aspecto de fondo.</a:t>
            </a:r>
          </a:p>
          <a:p>
            <a:pPr marL="0" indent="0">
              <a:buNone/>
            </a:pPr>
            <a:r>
              <a:rPr lang="es-MX" sz="2000" dirty="0" smtClean="0">
                <a:solidFill>
                  <a:schemeClr val="bg1"/>
                </a:solidFill>
              </a:rPr>
              <a:t> Dictado del acto final e incorporación al expediente.</a:t>
            </a:r>
          </a:p>
          <a:p>
            <a:pPr marL="0" indent="0">
              <a:buNone/>
            </a:pPr>
            <a:endParaRPr lang="es-MX" sz="2000" dirty="0">
              <a:solidFill>
                <a:schemeClr val="bg1"/>
              </a:solidFill>
            </a:endParaRPr>
          </a:p>
          <a:p>
            <a:pPr marL="0" indent="0">
              <a:buNone/>
            </a:pPr>
            <a:endParaRPr lang="es-MX" sz="2000" dirty="0" smtClean="0">
              <a:solidFill>
                <a:schemeClr val="bg1"/>
              </a:solidFill>
            </a:endParaRPr>
          </a:p>
          <a:p>
            <a:pPr marL="0" indent="0">
              <a:buNone/>
            </a:pPr>
            <a:endParaRPr lang="es-MX" sz="2000" dirty="0">
              <a:solidFill>
                <a:schemeClr val="bg1"/>
              </a:solidFill>
            </a:endParaRPr>
          </a:p>
          <a:p>
            <a:pPr marL="0" indent="0">
              <a:buNone/>
            </a:pPr>
            <a:endParaRPr lang="es-MX" sz="2000" dirty="0" smtClean="0">
              <a:solidFill>
                <a:schemeClr val="bg1"/>
              </a:solidFill>
            </a:endParaRPr>
          </a:p>
          <a:p>
            <a:pPr marL="0" indent="0">
              <a:buNone/>
            </a:pPr>
            <a:endParaRPr lang="es-MX" sz="2000" dirty="0">
              <a:solidFill>
                <a:schemeClr val="bg1"/>
              </a:solidFill>
            </a:endParaRPr>
          </a:p>
          <a:p>
            <a:pPr marL="0" indent="0" algn="r">
              <a:buNone/>
            </a:pPr>
            <a:r>
              <a:rPr lang="es-MX" sz="1600" dirty="0" smtClean="0">
                <a:solidFill>
                  <a:schemeClr val="bg1"/>
                </a:solidFill>
              </a:rPr>
              <a:t>Artículo 180</a:t>
            </a:r>
          </a:p>
          <a:p>
            <a:pPr marL="0" indent="0">
              <a:buNone/>
            </a:pPr>
            <a:endParaRPr lang="es-MX" sz="2000" dirty="0" smtClean="0">
              <a:solidFill>
                <a:schemeClr val="bg1"/>
              </a:solidFill>
            </a:endParaRPr>
          </a:p>
          <a:p>
            <a:pPr marL="0" indent="0">
              <a:buNone/>
            </a:pPr>
            <a:endParaRPr lang="es-CR" sz="2000" dirty="0">
              <a:solidFill>
                <a:schemeClr val="bg1"/>
              </a:solidFill>
            </a:endParaRPr>
          </a:p>
        </p:txBody>
      </p:sp>
    </p:spTree>
    <p:extLst>
      <p:ext uri="{BB962C8B-B14F-4D97-AF65-F5344CB8AC3E}">
        <p14:creationId xmlns="" xmlns:p14="http://schemas.microsoft.com/office/powerpoint/2010/main" val="165485465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67544" y="476672"/>
            <a:ext cx="8229600" cy="1143000"/>
          </a:xfrm>
        </p:spPr>
        <p:txBody>
          <a:bodyPr>
            <a:normAutofit fontScale="90000"/>
          </a:bodyPr>
          <a:lstStyle/>
          <a:p>
            <a:r>
              <a:rPr lang="es-MX" sz="2400" dirty="0" smtClean="0"/>
              <a:t/>
            </a:r>
            <a:br>
              <a:rPr lang="es-MX" sz="2400" dirty="0" smtClean="0"/>
            </a:br>
            <a:r>
              <a:rPr lang="es-MX" sz="2700" b="1" dirty="0" smtClean="0">
                <a:solidFill>
                  <a:schemeClr val="bg1"/>
                </a:solidFill>
              </a:rPr>
              <a:t>Capítulo V</a:t>
            </a:r>
            <a:br>
              <a:rPr lang="es-MX" sz="2700" b="1" dirty="0" smtClean="0">
                <a:solidFill>
                  <a:schemeClr val="bg1"/>
                </a:solidFill>
              </a:rPr>
            </a:br>
            <a:r>
              <a:rPr lang="es-MX" sz="2700" b="1" dirty="0" smtClean="0">
                <a:solidFill>
                  <a:schemeClr val="bg1"/>
                </a:solidFill>
              </a:rPr>
              <a:t>Etapa procedimental</a:t>
            </a:r>
            <a:r>
              <a:rPr lang="es-MX" sz="2400" dirty="0" smtClean="0">
                <a:solidFill>
                  <a:schemeClr val="bg1"/>
                </a:solidFill>
              </a:rPr>
              <a:t/>
            </a:r>
            <a:br>
              <a:rPr lang="es-MX" sz="2400" dirty="0" smtClean="0">
                <a:solidFill>
                  <a:schemeClr val="bg1"/>
                </a:solidFill>
              </a:rPr>
            </a:br>
            <a:r>
              <a:rPr lang="es-MX" sz="2400" dirty="0" smtClean="0">
                <a:solidFill>
                  <a:schemeClr val="bg1"/>
                </a:solidFill>
              </a:rPr>
              <a:t/>
            </a:r>
            <a:br>
              <a:rPr lang="es-MX" sz="2400" dirty="0" smtClean="0">
                <a:solidFill>
                  <a:schemeClr val="bg1"/>
                </a:solidFill>
              </a:rPr>
            </a:br>
            <a:endParaRPr lang="es-CR" sz="2400" dirty="0">
              <a:solidFill>
                <a:schemeClr val="bg1"/>
              </a:solidFill>
            </a:endParaRPr>
          </a:p>
        </p:txBody>
      </p:sp>
      <p:sp>
        <p:nvSpPr>
          <p:cNvPr id="3" name="2 Marcador de contenido"/>
          <p:cNvSpPr>
            <a:spLocks noGrp="1"/>
          </p:cNvSpPr>
          <p:nvPr>
            <p:ph idx="1"/>
          </p:nvPr>
        </p:nvSpPr>
        <p:spPr/>
        <p:txBody>
          <a:bodyPr>
            <a:normAutofit lnSpcReduction="10000"/>
          </a:bodyPr>
          <a:lstStyle/>
          <a:p>
            <a:pPr marL="0" indent="0" algn="ctr">
              <a:buNone/>
            </a:pPr>
            <a:r>
              <a:rPr lang="es-MX" sz="2000" b="1" dirty="0" smtClean="0">
                <a:solidFill>
                  <a:schemeClr val="bg1"/>
                </a:solidFill>
              </a:rPr>
              <a:t>Competencia </a:t>
            </a:r>
            <a:r>
              <a:rPr lang="es-MX" sz="2000" b="1" dirty="0">
                <a:solidFill>
                  <a:schemeClr val="bg1"/>
                </a:solidFill>
              </a:rPr>
              <a:t>del Órgano </a:t>
            </a:r>
            <a:r>
              <a:rPr lang="es-MX" sz="2000" b="1" dirty="0" smtClean="0">
                <a:solidFill>
                  <a:schemeClr val="bg1"/>
                </a:solidFill>
              </a:rPr>
              <a:t>Director (CIPA)</a:t>
            </a:r>
          </a:p>
          <a:p>
            <a:pPr marL="0" indent="0" algn="ctr">
              <a:buNone/>
            </a:pPr>
            <a:endParaRPr lang="es-MX" sz="2000" b="1" dirty="0" smtClean="0">
              <a:solidFill>
                <a:schemeClr val="bg1"/>
              </a:solidFill>
            </a:endParaRPr>
          </a:p>
          <a:p>
            <a:pPr marL="0" indent="0" algn="just">
              <a:buNone/>
            </a:pPr>
            <a:r>
              <a:rPr lang="es-MX" sz="2000" dirty="0" smtClean="0">
                <a:solidFill>
                  <a:schemeClr val="bg1"/>
                </a:solidFill>
              </a:rPr>
              <a:t>Si la víctima es menor de edad, debe darse parte a los padres y al Patronato Nacional de la Infancia.</a:t>
            </a:r>
          </a:p>
          <a:p>
            <a:pPr marL="0" indent="0" algn="just">
              <a:buNone/>
            </a:pPr>
            <a:r>
              <a:rPr lang="es-MX" sz="2000" dirty="0" smtClean="0">
                <a:solidFill>
                  <a:schemeClr val="bg1"/>
                </a:solidFill>
              </a:rPr>
              <a:t>Integrado por tres personas con representación de ambos géneros, sin relación de consanguinidad </a:t>
            </a:r>
            <a:r>
              <a:rPr lang="es-MX" sz="2000" dirty="0">
                <a:solidFill>
                  <a:schemeClr val="bg1"/>
                </a:solidFill>
              </a:rPr>
              <a:t>o</a:t>
            </a:r>
            <a:r>
              <a:rPr lang="es-MX" sz="2000" dirty="0" smtClean="0">
                <a:solidFill>
                  <a:schemeClr val="bg1"/>
                </a:solidFill>
              </a:rPr>
              <a:t> afinidad, ni de subordinación directa con el denunciado,  denunciante u ofendido.</a:t>
            </a:r>
          </a:p>
          <a:p>
            <a:pPr marL="0" indent="0" algn="just">
              <a:buNone/>
            </a:pPr>
            <a:r>
              <a:rPr lang="es-MX" sz="2000" dirty="0" smtClean="0">
                <a:solidFill>
                  <a:schemeClr val="bg1"/>
                </a:solidFill>
              </a:rPr>
              <a:t>Notificación del traslado de cargos dentro de los cinco días posteriores al recibo del expediente en forma personal o por los medios legales respectivos.</a:t>
            </a:r>
          </a:p>
          <a:p>
            <a:pPr marL="0" indent="0" algn="just">
              <a:buNone/>
            </a:pPr>
            <a:endParaRPr lang="es-MX" sz="2000" dirty="0" smtClean="0">
              <a:solidFill>
                <a:schemeClr val="bg1"/>
              </a:solidFill>
            </a:endParaRPr>
          </a:p>
          <a:p>
            <a:pPr marL="0" indent="0" algn="just">
              <a:buNone/>
            </a:pPr>
            <a:endParaRPr lang="es-MX" sz="2000" dirty="0">
              <a:solidFill>
                <a:schemeClr val="bg1"/>
              </a:solidFill>
            </a:endParaRPr>
          </a:p>
          <a:p>
            <a:pPr marL="0" indent="0" algn="just">
              <a:buNone/>
            </a:pPr>
            <a:endParaRPr lang="es-MX" sz="2000" dirty="0" smtClean="0">
              <a:solidFill>
                <a:schemeClr val="bg1"/>
              </a:solidFill>
            </a:endParaRPr>
          </a:p>
          <a:p>
            <a:pPr marL="0" indent="0" algn="just">
              <a:buNone/>
            </a:pPr>
            <a:endParaRPr lang="es-MX" sz="2000" dirty="0">
              <a:solidFill>
                <a:schemeClr val="bg1"/>
              </a:solidFill>
            </a:endParaRPr>
          </a:p>
          <a:p>
            <a:pPr marL="0" indent="0" algn="r">
              <a:buNone/>
            </a:pPr>
            <a:r>
              <a:rPr lang="es-MX" sz="1600" dirty="0" smtClean="0">
                <a:solidFill>
                  <a:schemeClr val="bg1"/>
                </a:solidFill>
              </a:rPr>
              <a:t>Artículo 181</a:t>
            </a:r>
            <a:endParaRPr lang="es-CR" sz="1600" dirty="0">
              <a:solidFill>
                <a:schemeClr val="bg1"/>
              </a:solidFill>
            </a:endParaRPr>
          </a:p>
        </p:txBody>
      </p:sp>
    </p:spTree>
    <p:extLst>
      <p:ext uri="{BB962C8B-B14F-4D97-AF65-F5344CB8AC3E}">
        <p14:creationId xmlns="" xmlns:p14="http://schemas.microsoft.com/office/powerpoint/2010/main" val="329140771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MX" sz="2400" b="1" dirty="0" smtClean="0"/>
              <a:t/>
            </a:r>
            <a:br>
              <a:rPr lang="es-MX" sz="2400" b="1" dirty="0" smtClean="0"/>
            </a:br>
            <a:r>
              <a:rPr lang="es-MX" sz="2400" b="1" dirty="0" smtClean="0">
                <a:solidFill>
                  <a:schemeClr val="bg1"/>
                </a:solidFill>
              </a:rPr>
              <a:t>Capítulo V</a:t>
            </a:r>
            <a:br>
              <a:rPr lang="es-MX" sz="2400" b="1" dirty="0" smtClean="0">
                <a:solidFill>
                  <a:schemeClr val="bg1"/>
                </a:solidFill>
              </a:rPr>
            </a:br>
            <a:r>
              <a:rPr lang="es-MX" sz="2400" b="1" dirty="0" smtClean="0">
                <a:solidFill>
                  <a:schemeClr val="bg1"/>
                </a:solidFill>
              </a:rPr>
              <a:t>Etapa procedimental</a:t>
            </a:r>
            <a:endParaRPr lang="es-CR" sz="2400" b="1" dirty="0">
              <a:solidFill>
                <a:schemeClr val="bg1"/>
              </a:solidFill>
            </a:endParaRPr>
          </a:p>
        </p:txBody>
      </p:sp>
      <p:sp>
        <p:nvSpPr>
          <p:cNvPr id="3" name="2 Marcador de contenido"/>
          <p:cNvSpPr>
            <a:spLocks noGrp="1"/>
          </p:cNvSpPr>
          <p:nvPr>
            <p:ph idx="1"/>
          </p:nvPr>
        </p:nvSpPr>
        <p:spPr/>
        <p:txBody>
          <a:bodyPr>
            <a:normAutofit lnSpcReduction="10000"/>
          </a:bodyPr>
          <a:lstStyle/>
          <a:p>
            <a:pPr marL="0" indent="0" algn="ctr">
              <a:buNone/>
            </a:pPr>
            <a:r>
              <a:rPr lang="es-MX" sz="2000" b="1" dirty="0" smtClean="0">
                <a:solidFill>
                  <a:schemeClr val="bg1"/>
                </a:solidFill>
              </a:rPr>
              <a:t>Competencia del Órgano Director</a:t>
            </a:r>
          </a:p>
          <a:p>
            <a:pPr marL="0" indent="0" algn="ctr">
              <a:buNone/>
            </a:pPr>
            <a:endParaRPr lang="es-MX" sz="2000" b="1" dirty="0">
              <a:solidFill>
                <a:schemeClr val="bg1"/>
              </a:solidFill>
            </a:endParaRPr>
          </a:p>
          <a:p>
            <a:pPr marL="0" indent="0" algn="just">
              <a:buNone/>
            </a:pPr>
            <a:r>
              <a:rPr lang="es-MX" sz="2000" dirty="0" smtClean="0">
                <a:solidFill>
                  <a:schemeClr val="bg1"/>
                </a:solidFill>
              </a:rPr>
              <a:t>Una </a:t>
            </a:r>
            <a:r>
              <a:rPr lang="es-MX" sz="2000" dirty="0">
                <a:solidFill>
                  <a:schemeClr val="bg1"/>
                </a:solidFill>
              </a:rPr>
              <a:t>comparecencia. Imposibilidad de ratificación de la denuncia. Solo para aclaración en caso de omisión sustancial y aportación de pruebas.</a:t>
            </a:r>
          </a:p>
          <a:p>
            <a:pPr marL="0" indent="0" algn="just">
              <a:buNone/>
            </a:pPr>
            <a:r>
              <a:rPr lang="es-MX" sz="2000" dirty="0">
                <a:solidFill>
                  <a:schemeClr val="bg1"/>
                </a:solidFill>
              </a:rPr>
              <a:t>Comparecencia de testigos en forma separada.</a:t>
            </a:r>
          </a:p>
          <a:p>
            <a:pPr marL="0" indent="0" algn="just">
              <a:buNone/>
            </a:pPr>
            <a:r>
              <a:rPr lang="es-MX" sz="2000" dirty="0">
                <a:solidFill>
                  <a:schemeClr val="bg1"/>
                </a:solidFill>
              </a:rPr>
              <a:t>Valoración de la prueba.</a:t>
            </a:r>
          </a:p>
          <a:p>
            <a:pPr marL="0" indent="0" algn="just">
              <a:buNone/>
            </a:pPr>
            <a:r>
              <a:rPr lang="es-MX" sz="2000" dirty="0">
                <a:solidFill>
                  <a:schemeClr val="bg1"/>
                </a:solidFill>
              </a:rPr>
              <a:t>Emisión de un informe final  con expediente. </a:t>
            </a:r>
            <a:endParaRPr lang="es-MX" sz="2000" dirty="0" smtClean="0">
              <a:solidFill>
                <a:schemeClr val="bg1"/>
              </a:solidFill>
            </a:endParaRPr>
          </a:p>
          <a:p>
            <a:pPr marL="0" indent="0" algn="just">
              <a:buNone/>
            </a:pPr>
            <a:endParaRPr lang="es-MX" sz="2000" dirty="0">
              <a:solidFill>
                <a:schemeClr val="bg1"/>
              </a:solidFill>
            </a:endParaRPr>
          </a:p>
          <a:p>
            <a:pPr marL="0" indent="0" algn="just">
              <a:buNone/>
            </a:pPr>
            <a:endParaRPr lang="es-MX" sz="2000" dirty="0" smtClean="0">
              <a:solidFill>
                <a:schemeClr val="bg1"/>
              </a:solidFill>
            </a:endParaRPr>
          </a:p>
          <a:p>
            <a:pPr marL="0" indent="0" algn="just">
              <a:buNone/>
            </a:pPr>
            <a:endParaRPr lang="es-MX" sz="2000" dirty="0">
              <a:solidFill>
                <a:schemeClr val="bg1"/>
              </a:solidFill>
            </a:endParaRPr>
          </a:p>
          <a:p>
            <a:pPr marL="0" indent="0" algn="just">
              <a:buNone/>
            </a:pPr>
            <a:endParaRPr lang="es-MX" sz="2000" dirty="0" smtClean="0">
              <a:solidFill>
                <a:schemeClr val="bg1"/>
              </a:solidFill>
            </a:endParaRPr>
          </a:p>
          <a:p>
            <a:pPr marL="0" indent="0" algn="just">
              <a:buNone/>
            </a:pPr>
            <a:endParaRPr lang="es-MX" sz="2000" dirty="0">
              <a:solidFill>
                <a:schemeClr val="bg1"/>
              </a:solidFill>
            </a:endParaRPr>
          </a:p>
          <a:p>
            <a:pPr marL="0" indent="0" algn="r">
              <a:buNone/>
            </a:pPr>
            <a:r>
              <a:rPr lang="es-MX" sz="1600" dirty="0" smtClean="0">
                <a:solidFill>
                  <a:schemeClr val="bg1"/>
                </a:solidFill>
              </a:rPr>
              <a:t>Artículo 181</a:t>
            </a:r>
            <a:r>
              <a:rPr lang="es-MX" sz="2000" dirty="0" smtClean="0">
                <a:solidFill>
                  <a:schemeClr val="bg1"/>
                </a:solidFill>
              </a:rPr>
              <a:t>  </a:t>
            </a:r>
            <a:endParaRPr lang="es-MX" sz="2000" dirty="0">
              <a:solidFill>
                <a:schemeClr val="bg1"/>
              </a:solidFill>
            </a:endParaRPr>
          </a:p>
          <a:p>
            <a:endParaRPr lang="es-CR" sz="2000" dirty="0">
              <a:solidFill>
                <a:schemeClr val="bg1"/>
              </a:solidFill>
            </a:endParaRPr>
          </a:p>
        </p:txBody>
      </p:sp>
    </p:spTree>
    <p:extLst>
      <p:ext uri="{BB962C8B-B14F-4D97-AF65-F5344CB8AC3E}">
        <p14:creationId xmlns="" xmlns:p14="http://schemas.microsoft.com/office/powerpoint/2010/main" val="239603065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MX" sz="2400" b="1" dirty="0" smtClean="0">
                <a:solidFill>
                  <a:schemeClr val="bg1"/>
                </a:solidFill>
              </a:rPr>
              <a:t>Capítulo V</a:t>
            </a:r>
            <a:br>
              <a:rPr lang="es-MX" sz="2400" b="1" dirty="0" smtClean="0">
                <a:solidFill>
                  <a:schemeClr val="bg1"/>
                </a:solidFill>
              </a:rPr>
            </a:br>
            <a:r>
              <a:rPr lang="es-MX" sz="2400" b="1" dirty="0" smtClean="0">
                <a:solidFill>
                  <a:schemeClr val="bg1"/>
                </a:solidFill>
              </a:rPr>
              <a:t>Etapa procedimental</a:t>
            </a:r>
            <a:endParaRPr lang="es-CR" sz="2400" b="1" dirty="0">
              <a:solidFill>
                <a:schemeClr val="bg1"/>
              </a:solidFill>
            </a:endParaRPr>
          </a:p>
        </p:txBody>
      </p:sp>
      <p:sp>
        <p:nvSpPr>
          <p:cNvPr id="3" name="2 Marcador de contenido"/>
          <p:cNvSpPr>
            <a:spLocks noGrp="1"/>
          </p:cNvSpPr>
          <p:nvPr>
            <p:ph idx="1"/>
          </p:nvPr>
        </p:nvSpPr>
        <p:spPr/>
        <p:txBody>
          <a:bodyPr>
            <a:normAutofit fontScale="92500" lnSpcReduction="20000"/>
          </a:bodyPr>
          <a:lstStyle/>
          <a:p>
            <a:pPr marL="0" indent="0" algn="ctr">
              <a:buNone/>
            </a:pPr>
            <a:r>
              <a:rPr lang="es-MX" sz="2000" b="1" dirty="0" smtClean="0">
                <a:solidFill>
                  <a:schemeClr val="bg1"/>
                </a:solidFill>
              </a:rPr>
              <a:t>Requisitos indispensables en la Resolución Inicial</a:t>
            </a:r>
          </a:p>
          <a:p>
            <a:pPr marL="0" indent="0" algn="ctr">
              <a:buNone/>
            </a:pPr>
            <a:endParaRPr lang="es-MX" sz="2000" b="1" dirty="0" smtClean="0">
              <a:solidFill>
                <a:schemeClr val="bg1"/>
              </a:solidFill>
            </a:endParaRPr>
          </a:p>
          <a:p>
            <a:pPr marL="0" indent="0" algn="just">
              <a:buNone/>
            </a:pPr>
            <a:r>
              <a:rPr lang="es-MX" sz="2000" dirty="0" smtClean="0">
                <a:solidFill>
                  <a:schemeClr val="bg1"/>
                </a:solidFill>
              </a:rPr>
              <a:t>Encabezado: tipo, fin y carácter del procedimiento, número expediente, lugar, hora y fecha.</a:t>
            </a:r>
          </a:p>
          <a:p>
            <a:pPr marL="0" indent="0" algn="just">
              <a:buNone/>
            </a:pPr>
            <a:endParaRPr lang="es-MX" sz="2000" dirty="0" smtClean="0">
              <a:solidFill>
                <a:schemeClr val="bg1"/>
              </a:solidFill>
            </a:endParaRPr>
          </a:p>
          <a:p>
            <a:pPr marL="0" indent="0" algn="just">
              <a:buNone/>
            </a:pPr>
            <a:r>
              <a:rPr lang="es-MX" sz="2000" dirty="0" smtClean="0">
                <a:solidFill>
                  <a:schemeClr val="bg1"/>
                </a:solidFill>
              </a:rPr>
              <a:t>Identificación de los integrantes del Órgano Director incluido el coordinador.</a:t>
            </a:r>
          </a:p>
          <a:p>
            <a:pPr marL="0" indent="0" algn="just">
              <a:buNone/>
            </a:pPr>
            <a:endParaRPr lang="es-MX" sz="2000" dirty="0" smtClean="0">
              <a:solidFill>
                <a:schemeClr val="bg1"/>
              </a:solidFill>
            </a:endParaRPr>
          </a:p>
          <a:p>
            <a:pPr marL="0" indent="0" algn="just">
              <a:buNone/>
            </a:pPr>
            <a:r>
              <a:rPr lang="es-MX" sz="2000" dirty="0" smtClean="0">
                <a:solidFill>
                  <a:schemeClr val="bg1"/>
                </a:solidFill>
              </a:rPr>
              <a:t>Identificación de las partes, puesto que ocupan, lugar de trabajo y calidades.</a:t>
            </a:r>
          </a:p>
          <a:p>
            <a:pPr marL="0" indent="0" algn="just">
              <a:buNone/>
            </a:pPr>
            <a:endParaRPr lang="es-MX" sz="2000" dirty="0" smtClean="0">
              <a:solidFill>
                <a:schemeClr val="bg1"/>
              </a:solidFill>
            </a:endParaRPr>
          </a:p>
          <a:p>
            <a:pPr marL="0" indent="0" algn="just">
              <a:buNone/>
            </a:pPr>
            <a:r>
              <a:rPr lang="es-MX" sz="2000" dirty="0" smtClean="0">
                <a:solidFill>
                  <a:schemeClr val="bg1"/>
                </a:solidFill>
              </a:rPr>
              <a:t>Descripción en forma precisa</a:t>
            </a:r>
            <a:r>
              <a:rPr lang="es-MX" sz="2000" dirty="0">
                <a:solidFill>
                  <a:schemeClr val="bg1"/>
                </a:solidFill>
              </a:rPr>
              <a:t> </a:t>
            </a:r>
            <a:r>
              <a:rPr lang="es-MX" sz="2000" dirty="0" smtClean="0">
                <a:solidFill>
                  <a:schemeClr val="bg1"/>
                </a:solidFill>
              </a:rPr>
              <a:t>y clara de los presuntos hechos irregulares y presuntas faltas por imputar, incluidas las circunstancias de modo, tiempo y lugar.</a:t>
            </a:r>
          </a:p>
          <a:p>
            <a:pPr marL="0" indent="0" algn="just">
              <a:buNone/>
            </a:pPr>
            <a:endParaRPr lang="es-MX" sz="2000" dirty="0" smtClean="0">
              <a:solidFill>
                <a:schemeClr val="bg1"/>
              </a:solidFill>
            </a:endParaRPr>
          </a:p>
          <a:p>
            <a:pPr marL="0" indent="0" algn="just">
              <a:buNone/>
            </a:pPr>
            <a:endParaRPr lang="es-MX" sz="2000" dirty="0">
              <a:solidFill>
                <a:schemeClr val="bg1"/>
              </a:solidFill>
            </a:endParaRPr>
          </a:p>
          <a:p>
            <a:pPr marL="0" indent="0" algn="just">
              <a:buNone/>
            </a:pPr>
            <a:endParaRPr lang="es-MX" sz="2000" dirty="0" smtClean="0">
              <a:solidFill>
                <a:schemeClr val="bg1"/>
              </a:solidFill>
            </a:endParaRPr>
          </a:p>
          <a:p>
            <a:pPr marL="0" indent="0" algn="just">
              <a:buNone/>
            </a:pPr>
            <a:endParaRPr lang="es-MX" sz="2000" dirty="0">
              <a:solidFill>
                <a:schemeClr val="bg1"/>
              </a:solidFill>
            </a:endParaRPr>
          </a:p>
          <a:p>
            <a:pPr marL="0" indent="0" algn="r">
              <a:buNone/>
            </a:pPr>
            <a:r>
              <a:rPr lang="es-MX" sz="1600" dirty="0" smtClean="0">
                <a:solidFill>
                  <a:schemeClr val="bg1"/>
                </a:solidFill>
              </a:rPr>
              <a:t>Artículo 182</a:t>
            </a:r>
            <a:endParaRPr lang="es-CR" sz="1600" dirty="0">
              <a:solidFill>
                <a:schemeClr val="bg1"/>
              </a:solidFill>
            </a:endParaRPr>
          </a:p>
        </p:txBody>
      </p:sp>
    </p:spTree>
    <p:extLst>
      <p:ext uri="{BB962C8B-B14F-4D97-AF65-F5344CB8AC3E}">
        <p14:creationId xmlns="" xmlns:p14="http://schemas.microsoft.com/office/powerpoint/2010/main" val="175921343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395536" y="404664"/>
            <a:ext cx="8229600" cy="1143000"/>
          </a:xfrm>
        </p:spPr>
        <p:txBody>
          <a:bodyPr>
            <a:normAutofit/>
          </a:bodyPr>
          <a:lstStyle/>
          <a:p>
            <a:r>
              <a:rPr lang="es-MX" sz="2400" b="1" dirty="0" smtClean="0">
                <a:solidFill>
                  <a:schemeClr val="bg1"/>
                </a:solidFill>
              </a:rPr>
              <a:t>Capítulo I</a:t>
            </a:r>
            <a:br>
              <a:rPr lang="es-MX" sz="2400" b="1" dirty="0" smtClean="0">
                <a:solidFill>
                  <a:schemeClr val="bg1"/>
                </a:solidFill>
              </a:rPr>
            </a:br>
            <a:r>
              <a:rPr lang="es-MX" sz="2400" b="1" dirty="0" smtClean="0">
                <a:solidFill>
                  <a:schemeClr val="bg1"/>
                </a:solidFill>
              </a:rPr>
              <a:t>Fundamento y ámbito de aplicación</a:t>
            </a:r>
            <a:endParaRPr lang="es-CR" sz="2400" b="1" dirty="0">
              <a:solidFill>
                <a:schemeClr val="bg1"/>
              </a:solidFill>
            </a:endParaRPr>
          </a:p>
        </p:txBody>
      </p:sp>
      <p:sp>
        <p:nvSpPr>
          <p:cNvPr id="3" name="2 Marcador de contenido"/>
          <p:cNvSpPr>
            <a:spLocks noGrp="1"/>
          </p:cNvSpPr>
          <p:nvPr>
            <p:ph idx="1"/>
          </p:nvPr>
        </p:nvSpPr>
        <p:spPr>
          <a:xfrm>
            <a:off x="539552" y="1484784"/>
            <a:ext cx="8229600" cy="4525963"/>
          </a:xfrm>
        </p:spPr>
        <p:txBody>
          <a:bodyPr>
            <a:normAutofit fontScale="25000" lnSpcReduction="20000"/>
          </a:bodyPr>
          <a:lstStyle/>
          <a:p>
            <a:pPr marL="0" indent="0" algn="ctr">
              <a:buNone/>
            </a:pPr>
            <a:endParaRPr lang="es-MX" sz="2000" b="1" dirty="0" smtClean="0"/>
          </a:p>
          <a:p>
            <a:pPr marL="0" indent="0" algn="ctr">
              <a:buNone/>
            </a:pPr>
            <a:r>
              <a:rPr lang="es-MX" sz="8000" b="1" dirty="0" smtClean="0">
                <a:solidFill>
                  <a:schemeClr val="bg1"/>
                </a:solidFill>
              </a:rPr>
              <a:t>Colectividad vulnerable</a:t>
            </a:r>
          </a:p>
          <a:p>
            <a:pPr marL="0" indent="0" algn="ctr">
              <a:buNone/>
            </a:pPr>
            <a:endParaRPr lang="es-MX" sz="5000" b="1" dirty="0" smtClean="0"/>
          </a:p>
          <a:p>
            <a:pPr marL="0" indent="0" algn="ctr">
              <a:buNone/>
            </a:pPr>
            <a:endParaRPr lang="es-MX" sz="2000" b="1" dirty="0" smtClean="0"/>
          </a:p>
          <a:p>
            <a:pPr marL="0" indent="0" algn="just">
              <a:buNone/>
            </a:pPr>
            <a:r>
              <a:rPr lang="es-MX" sz="8000" dirty="0">
                <a:solidFill>
                  <a:schemeClr val="bg1"/>
                </a:solidFill>
              </a:rPr>
              <a:t>S</a:t>
            </a:r>
            <a:r>
              <a:rPr lang="es-MX" sz="8000" dirty="0" smtClean="0">
                <a:solidFill>
                  <a:schemeClr val="bg1"/>
                </a:solidFill>
              </a:rPr>
              <a:t>e garantizará la protección de la víctima </a:t>
            </a:r>
            <a:r>
              <a:rPr lang="es-MX" sz="8000" dirty="0">
                <a:solidFill>
                  <a:schemeClr val="bg1"/>
                </a:solidFill>
              </a:rPr>
              <a:t>y</a:t>
            </a:r>
            <a:r>
              <a:rPr lang="es-MX" sz="8000" dirty="0" smtClean="0">
                <a:solidFill>
                  <a:schemeClr val="bg1"/>
                </a:solidFill>
              </a:rPr>
              <a:t> las facilidades y recursos técnicos necesarios a: los niños(as), adolescentes, adultos (as) mayores, población indígena, personas discapacitadas, sordas, ciegas y otros con situación especial. </a:t>
            </a:r>
          </a:p>
          <a:p>
            <a:pPr marL="0" indent="0" algn="just">
              <a:buNone/>
            </a:pPr>
            <a:endParaRPr lang="es-MX" sz="8000" dirty="0">
              <a:solidFill>
                <a:schemeClr val="bg1"/>
              </a:solidFill>
            </a:endParaRPr>
          </a:p>
          <a:p>
            <a:pPr marL="0" indent="0" algn="just">
              <a:buNone/>
            </a:pPr>
            <a:r>
              <a:rPr lang="es-MX" sz="8000" dirty="0" smtClean="0">
                <a:solidFill>
                  <a:schemeClr val="bg1"/>
                </a:solidFill>
              </a:rPr>
              <a:t>Evitar la exposición a situaciones que afecten el equilibrio emocional de la víctima.</a:t>
            </a:r>
          </a:p>
          <a:p>
            <a:pPr marL="0" indent="0" algn="just">
              <a:buNone/>
            </a:pPr>
            <a:endParaRPr lang="es-MX" sz="8000" dirty="0">
              <a:solidFill>
                <a:schemeClr val="bg1"/>
              </a:solidFill>
            </a:endParaRPr>
          </a:p>
          <a:p>
            <a:pPr marL="0" indent="0" algn="just">
              <a:buNone/>
            </a:pPr>
            <a:r>
              <a:rPr lang="es-MX" sz="8000" dirty="0" smtClean="0">
                <a:solidFill>
                  <a:schemeClr val="bg1"/>
                </a:solidFill>
              </a:rPr>
              <a:t>Intérprete lenguaje LESCO.</a:t>
            </a:r>
          </a:p>
          <a:p>
            <a:pPr marL="0" indent="0" algn="just">
              <a:buNone/>
            </a:pPr>
            <a:endParaRPr lang="es-MX" sz="6200" dirty="0" smtClean="0"/>
          </a:p>
          <a:p>
            <a:pPr marL="0" indent="0" algn="just">
              <a:buNone/>
            </a:pPr>
            <a:endParaRPr lang="es-MX" sz="6200" dirty="0"/>
          </a:p>
          <a:p>
            <a:pPr marL="0" indent="0" algn="just">
              <a:buNone/>
            </a:pPr>
            <a:endParaRPr lang="es-MX" sz="6200" dirty="0" smtClean="0"/>
          </a:p>
          <a:p>
            <a:pPr marL="0" indent="0" algn="r">
              <a:buNone/>
            </a:pPr>
            <a:r>
              <a:rPr lang="es-MX" sz="6200" dirty="0" smtClean="0">
                <a:solidFill>
                  <a:schemeClr val="bg1"/>
                </a:solidFill>
              </a:rPr>
              <a:t>Artículo 161</a:t>
            </a:r>
            <a:endParaRPr lang="es-MX" sz="6200" dirty="0">
              <a:solidFill>
                <a:schemeClr val="bg1"/>
              </a:solidFill>
            </a:endParaRPr>
          </a:p>
          <a:p>
            <a:pPr marL="0" indent="0" algn="just">
              <a:buNone/>
            </a:pPr>
            <a:endParaRPr lang="es-MX" sz="6200" dirty="0" smtClean="0"/>
          </a:p>
          <a:p>
            <a:pPr marL="0" indent="0" algn="r">
              <a:buNone/>
            </a:pPr>
            <a:endParaRPr lang="es-MX" sz="6200" dirty="0" smtClean="0"/>
          </a:p>
          <a:p>
            <a:pPr marL="0" indent="0" algn="r">
              <a:buNone/>
            </a:pPr>
            <a:endParaRPr lang="es-MX" sz="6200" dirty="0"/>
          </a:p>
          <a:p>
            <a:pPr marL="0" indent="0" algn="r">
              <a:buNone/>
            </a:pPr>
            <a:endParaRPr lang="es-MX" sz="6200" dirty="0" smtClean="0"/>
          </a:p>
          <a:p>
            <a:pPr marL="0" indent="0" algn="r">
              <a:buNone/>
            </a:pPr>
            <a:endParaRPr lang="es-MX" sz="6200" dirty="0"/>
          </a:p>
          <a:p>
            <a:pPr marL="0" indent="0" algn="r">
              <a:buNone/>
            </a:pPr>
            <a:r>
              <a:rPr lang="es-MX" sz="2900" dirty="0" smtClean="0"/>
              <a:t>Artículo 161.</a:t>
            </a:r>
            <a:endParaRPr lang="es-CR" sz="2900" dirty="0"/>
          </a:p>
        </p:txBody>
      </p:sp>
    </p:spTree>
    <p:extLst>
      <p:ext uri="{BB962C8B-B14F-4D97-AF65-F5344CB8AC3E}">
        <p14:creationId xmlns="" xmlns:p14="http://schemas.microsoft.com/office/powerpoint/2010/main" val="269066867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MX" sz="2400" b="1" dirty="0" smtClean="0">
                <a:solidFill>
                  <a:schemeClr val="bg1"/>
                </a:solidFill>
              </a:rPr>
              <a:t>Capítulo V</a:t>
            </a:r>
            <a:br>
              <a:rPr lang="es-MX" sz="2400" b="1" dirty="0" smtClean="0">
                <a:solidFill>
                  <a:schemeClr val="bg1"/>
                </a:solidFill>
              </a:rPr>
            </a:br>
            <a:r>
              <a:rPr lang="es-MX" sz="2400" b="1" dirty="0" smtClean="0">
                <a:solidFill>
                  <a:schemeClr val="bg1"/>
                </a:solidFill>
              </a:rPr>
              <a:t>Etapa procedimental</a:t>
            </a:r>
            <a:endParaRPr lang="es-CR" sz="2400" b="1" dirty="0">
              <a:solidFill>
                <a:schemeClr val="bg1"/>
              </a:solidFill>
            </a:endParaRPr>
          </a:p>
        </p:txBody>
      </p:sp>
      <p:sp>
        <p:nvSpPr>
          <p:cNvPr id="3" name="2 Marcador de contenido"/>
          <p:cNvSpPr>
            <a:spLocks noGrp="1"/>
          </p:cNvSpPr>
          <p:nvPr>
            <p:ph idx="1"/>
          </p:nvPr>
        </p:nvSpPr>
        <p:spPr/>
        <p:txBody>
          <a:bodyPr>
            <a:normAutofit/>
          </a:bodyPr>
          <a:lstStyle/>
          <a:p>
            <a:pPr marL="0" indent="0" algn="ctr">
              <a:buNone/>
            </a:pPr>
            <a:r>
              <a:rPr lang="es-MX" sz="2000" b="1" dirty="0" smtClean="0">
                <a:solidFill>
                  <a:schemeClr val="bg1"/>
                </a:solidFill>
              </a:rPr>
              <a:t>Requisitos indispensables en la Resolución Inicial</a:t>
            </a:r>
          </a:p>
          <a:p>
            <a:pPr marL="0" indent="0" algn="ctr">
              <a:buNone/>
            </a:pPr>
            <a:endParaRPr lang="es-MX" sz="2000" b="1" dirty="0" smtClean="0">
              <a:solidFill>
                <a:schemeClr val="bg1"/>
              </a:solidFill>
            </a:endParaRPr>
          </a:p>
          <a:p>
            <a:pPr marL="0" indent="0" algn="just">
              <a:buNone/>
            </a:pPr>
            <a:r>
              <a:rPr lang="es-MX" sz="2000" dirty="0">
                <a:solidFill>
                  <a:schemeClr val="bg1"/>
                </a:solidFill>
              </a:rPr>
              <a:t>Descripción del elenco probatorio.</a:t>
            </a:r>
          </a:p>
          <a:p>
            <a:pPr marL="0" indent="0" algn="just">
              <a:buNone/>
            </a:pPr>
            <a:r>
              <a:rPr lang="es-MX" sz="2000" dirty="0">
                <a:solidFill>
                  <a:schemeClr val="bg1"/>
                </a:solidFill>
              </a:rPr>
              <a:t>Medidas cautelares.</a:t>
            </a:r>
          </a:p>
          <a:p>
            <a:pPr marL="0" indent="0" algn="just">
              <a:buNone/>
            </a:pPr>
            <a:r>
              <a:rPr lang="es-MX" sz="2000" dirty="0">
                <a:solidFill>
                  <a:schemeClr val="bg1"/>
                </a:solidFill>
              </a:rPr>
              <a:t>Fundamento legal de la imputación. </a:t>
            </a:r>
          </a:p>
          <a:p>
            <a:pPr marL="0" indent="0" algn="just">
              <a:buNone/>
            </a:pPr>
            <a:r>
              <a:rPr lang="es-MX" sz="2000" dirty="0">
                <a:solidFill>
                  <a:schemeClr val="bg1"/>
                </a:solidFill>
              </a:rPr>
              <a:t>Descripción de los </a:t>
            </a:r>
            <a:r>
              <a:rPr lang="es-MX" sz="2000" dirty="0" smtClean="0">
                <a:solidFill>
                  <a:schemeClr val="bg1"/>
                </a:solidFill>
              </a:rPr>
              <a:t>derechos que le asisten. </a:t>
            </a:r>
            <a:endParaRPr lang="es-MX" sz="2000" dirty="0">
              <a:solidFill>
                <a:schemeClr val="bg1"/>
              </a:solidFill>
            </a:endParaRPr>
          </a:p>
          <a:p>
            <a:pPr marL="0" indent="0">
              <a:buNone/>
            </a:pPr>
            <a:endParaRPr lang="es-MX" sz="2000" dirty="0" smtClean="0">
              <a:solidFill>
                <a:schemeClr val="bg1"/>
              </a:solidFill>
            </a:endParaRPr>
          </a:p>
          <a:p>
            <a:pPr marL="0" indent="0">
              <a:buNone/>
            </a:pPr>
            <a:endParaRPr lang="es-MX" sz="2000" dirty="0">
              <a:solidFill>
                <a:schemeClr val="bg1"/>
              </a:solidFill>
            </a:endParaRPr>
          </a:p>
          <a:p>
            <a:pPr marL="0" indent="0">
              <a:buNone/>
            </a:pPr>
            <a:endParaRPr lang="es-MX" sz="2000" dirty="0" smtClean="0">
              <a:solidFill>
                <a:schemeClr val="bg1"/>
              </a:solidFill>
            </a:endParaRPr>
          </a:p>
          <a:p>
            <a:pPr marL="0" indent="0">
              <a:buNone/>
            </a:pPr>
            <a:endParaRPr lang="es-MX" sz="2000" dirty="0">
              <a:solidFill>
                <a:schemeClr val="bg1"/>
              </a:solidFill>
            </a:endParaRPr>
          </a:p>
          <a:p>
            <a:pPr marL="0" indent="0">
              <a:buNone/>
            </a:pPr>
            <a:endParaRPr lang="es-MX" sz="2000" dirty="0" smtClean="0">
              <a:solidFill>
                <a:schemeClr val="bg1"/>
              </a:solidFill>
            </a:endParaRPr>
          </a:p>
          <a:p>
            <a:pPr marL="0" indent="0" algn="r">
              <a:buNone/>
            </a:pPr>
            <a:r>
              <a:rPr lang="es-MX" sz="1600" dirty="0" smtClean="0">
                <a:solidFill>
                  <a:schemeClr val="bg1"/>
                </a:solidFill>
              </a:rPr>
              <a:t>Artículo 182</a:t>
            </a:r>
            <a:endParaRPr lang="es-CR" sz="1600" dirty="0">
              <a:solidFill>
                <a:schemeClr val="bg1"/>
              </a:solidFill>
            </a:endParaRPr>
          </a:p>
        </p:txBody>
      </p:sp>
    </p:spTree>
    <p:extLst>
      <p:ext uri="{BB962C8B-B14F-4D97-AF65-F5344CB8AC3E}">
        <p14:creationId xmlns="" xmlns:p14="http://schemas.microsoft.com/office/powerpoint/2010/main" val="164006071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MX" sz="2400" b="1" dirty="0" smtClean="0">
                <a:solidFill>
                  <a:schemeClr val="bg1"/>
                </a:solidFill>
              </a:rPr>
              <a:t>Capítulo V</a:t>
            </a:r>
            <a:br>
              <a:rPr lang="es-MX" sz="2400" b="1" dirty="0" smtClean="0">
                <a:solidFill>
                  <a:schemeClr val="bg1"/>
                </a:solidFill>
              </a:rPr>
            </a:br>
            <a:r>
              <a:rPr lang="es-MX" sz="2400" b="1" dirty="0" smtClean="0">
                <a:solidFill>
                  <a:schemeClr val="bg1"/>
                </a:solidFill>
              </a:rPr>
              <a:t>Etapa procedimental</a:t>
            </a:r>
            <a:endParaRPr lang="es-CR" sz="2400" b="1" dirty="0">
              <a:solidFill>
                <a:schemeClr val="bg1"/>
              </a:solidFill>
            </a:endParaRPr>
          </a:p>
        </p:txBody>
      </p:sp>
      <p:sp>
        <p:nvSpPr>
          <p:cNvPr id="3" name="2 Marcador de contenido"/>
          <p:cNvSpPr>
            <a:spLocks noGrp="1"/>
          </p:cNvSpPr>
          <p:nvPr>
            <p:ph idx="1"/>
          </p:nvPr>
        </p:nvSpPr>
        <p:spPr/>
        <p:txBody>
          <a:bodyPr>
            <a:normAutofit fontScale="92500" lnSpcReduction="20000"/>
          </a:bodyPr>
          <a:lstStyle/>
          <a:p>
            <a:pPr marL="0" indent="0" algn="ctr">
              <a:buNone/>
            </a:pPr>
            <a:r>
              <a:rPr lang="es-MX" sz="2000" b="1" dirty="0">
                <a:solidFill>
                  <a:schemeClr val="bg1"/>
                </a:solidFill>
              </a:rPr>
              <a:t>M</a:t>
            </a:r>
            <a:r>
              <a:rPr lang="es-MX" sz="2000" b="1" dirty="0" smtClean="0">
                <a:solidFill>
                  <a:schemeClr val="bg1"/>
                </a:solidFill>
              </a:rPr>
              <a:t>edidas cautelares</a:t>
            </a:r>
          </a:p>
          <a:p>
            <a:pPr marL="0" indent="0">
              <a:buNone/>
            </a:pPr>
            <a:endParaRPr lang="es-MX" sz="2000" b="1" dirty="0" smtClean="0">
              <a:solidFill>
                <a:schemeClr val="bg1"/>
              </a:solidFill>
            </a:endParaRPr>
          </a:p>
          <a:p>
            <a:pPr marL="0" indent="0">
              <a:buNone/>
            </a:pPr>
            <a:r>
              <a:rPr lang="es-MX" sz="2200" dirty="0">
                <a:solidFill>
                  <a:schemeClr val="bg1"/>
                </a:solidFill>
              </a:rPr>
              <a:t>C</a:t>
            </a:r>
            <a:r>
              <a:rPr lang="es-MX" sz="2200" dirty="0" smtClean="0">
                <a:solidFill>
                  <a:schemeClr val="bg1"/>
                </a:solidFill>
              </a:rPr>
              <a:t>ompetencia del Órgano Decisor. Acto administrativo fundamentado.</a:t>
            </a:r>
          </a:p>
          <a:p>
            <a:pPr marL="0" indent="0" algn="just">
              <a:buNone/>
            </a:pPr>
            <a:r>
              <a:rPr lang="es-MX" sz="2200" dirty="0" smtClean="0">
                <a:solidFill>
                  <a:schemeClr val="bg1"/>
                </a:solidFill>
              </a:rPr>
              <a:t>Separación del puesto con goce de salario.</a:t>
            </a:r>
          </a:p>
          <a:p>
            <a:pPr marL="0" indent="0" algn="just">
              <a:buNone/>
            </a:pPr>
            <a:r>
              <a:rPr lang="es-MX" sz="2200" dirty="0" smtClean="0">
                <a:solidFill>
                  <a:schemeClr val="bg1"/>
                </a:solidFill>
              </a:rPr>
              <a:t>Traslado.</a:t>
            </a:r>
          </a:p>
          <a:p>
            <a:pPr marL="0" indent="0" algn="just">
              <a:buNone/>
            </a:pPr>
            <a:r>
              <a:rPr lang="es-MX" sz="2200" dirty="0" smtClean="0">
                <a:solidFill>
                  <a:schemeClr val="bg1"/>
                </a:solidFill>
              </a:rPr>
              <a:t>Prevención de no acercarse ni comunicarse con denunciante ni testigos.</a:t>
            </a:r>
          </a:p>
          <a:p>
            <a:pPr marL="0" indent="0" algn="just">
              <a:buNone/>
            </a:pPr>
            <a:r>
              <a:rPr lang="es-MX" sz="2200" dirty="0" smtClean="0">
                <a:solidFill>
                  <a:schemeClr val="bg1"/>
                </a:solidFill>
              </a:rPr>
              <a:t>Ofendido(a) podrá solicitar aplicación de medida cautelar.</a:t>
            </a:r>
          </a:p>
          <a:p>
            <a:pPr marL="0" indent="0" algn="just">
              <a:buNone/>
            </a:pPr>
            <a:r>
              <a:rPr lang="es-MX" sz="2200" dirty="0">
                <a:solidFill>
                  <a:schemeClr val="bg1"/>
                </a:solidFill>
              </a:rPr>
              <a:t>Solo admite adición y aclaración</a:t>
            </a:r>
            <a:r>
              <a:rPr lang="es-MX" sz="2200" dirty="0" smtClean="0">
                <a:solidFill>
                  <a:schemeClr val="bg1"/>
                </a:solidFill>
              </a:rPr>
              <a:t>.</a:t>
            </a:r>
          </a:p>
          <a:p>
            <a:pPr marL="0" indent="0" algn="just">
              <a:buNone/>
            </a:pPr>
            <a:endParaRPr lang="es-MX" sz="2200" dirty="0" smtClean="0">
              <a:solidFill>
                <a:schemeClr val="bg1"/>
              </a:solidFill>
            </a:endParaRPr>
          </a:p>
          <a:p>
            <a:pPr marL="0" indent="0" algn="just">
              <a:buNone/>
            </a:pPr>
            <a:r>
              <a:rPr lang="es-MX" sz="2200" dirty="0" smtClean="0">
                <a:solidFill>
                  <a:schemeClr val="bg1"/>
                </a:solidFill>
              </a:rPr>
              <a:t>La medida puede solicitarse antes y durante la tramitación del procedimiento.</a:t>
            </a:r>
          </a:p>
          <a:p>
            <a:pPr marL="0" indent="0" algn="just">
              <a:buNone/>
            </a:pPr>
            <a:endParaRPr lang="es-MX" sz="2200" dirty="0" smtClean="0">
              <a:solidFill>
                <a:schemeClr val="bg1"/>
              </a:solidFill>
            </a:endParaRPr>
          </a:p>
          <a:p>
            <a:pPr marL="0" indent="0" algn="just">
              <a:buNone/>
            </a:pPr>
            <a:endParaRPr lang="es-MX" sz="2200" dirty="0" smtClean="0">
              <a:solidFill>
                <a:schemeClr val="bg1"/>
              </a:solidFill>
            </a:endParaRPr>
          </a:p>
          <a:p>
            <a:pPr marL="0" indent="0" algn="just">
              <a:buNone/>
            </a:pPr>
            <a:endParaRPr lang="es-MX" sz="2200" dirty="0" smtClean="0">
              <a:solidFill>
                <a:schemeClr val="bg1"/>
              </a:solidFill>
            </a:endParaRPr>
          </a:p>
          <a:p>
            <a:pPr marL="0" indent="0" algn="r">
              <a:buNone/>
            </a:pPr>
            <a:r>
              <a:rPr lang="es-MX" sz="2200" dirty="0" smtClean="0">
                <a:solidFill>
                  <a:schemeClr val="bg1"/>
                </a:solidFill>
              </a:rPr>
              <a:t> </a:t>
            </a:r>
            <a:r>
              <a:rPr lang="es-MX" sz="1700" dirty="0" smtClean="0">
                <a:solidFill>
                  <a:schemeClr val="bg1"/>
                </a:solidFill>
              </a:rPr>
              <a:t>Artículo 183</a:t>
            </a:r>
            <a:endParaRPr lang="es-CR" sz="1700" dirty="0">
              <a:solidFill>
                <a:schemeClr val="bg1"/>
              </a:solidFill>
            </a:endParaRPr>
          </a:p>
        </p:txBody>
      </p:sp>
    </p:spTree>
    <p:extLst>
      <p:ext uri="{BB962C8B-B14F-4D97-AF65-F5344CB8AC3E}">
        <p14:creationId xmlns="" xmlns:p14="http://schemas.microsoft.com/office/powerpoint/2010/main" val="397288321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MX" sz="2400" b="1" dirty="0" smtClean="0">
                <a:solidFill>
                  <a:schemeClr val="bg1"/>
                </a:solidFill>
              </a:rPr>
              <a:t>Capítulo V</a:t>
            </a:r>
            <a:br>
              <a:rPr lang="es-MX" sz="2400" b="1" dirty="0" smtClean="0">
                <a:solidFill>
                  <a:schemeClr val="bg1"/>
                </a:solidFill>
              </a:rPr>
            </a:br>
            <a:r>
              <a:rPr lang="es-MX" sz="2400" b="1" dirty="0" smtClean="0">
                <a:solidFill>
                  <a:schemeClr val="bg1"/>
                </a:solidFill>
              </a:rPr>
              <a:t>Etapa procedimental</a:t>
            </a:r>
            <a:endParaRPr lang="es-CR" sz="2400" b="1" dirty="0">
              <a:solidFill>
                <a:schemeClr val="bg1"/>
              </a:solidFill>
            </a:endParaRPr>
          </a:p>
        </p:txBody>
      </p:sp>
      <p:sp>
        <p:nvSpPr>
          <p:cNvPr id="3" name="2 Marcador de contenido"/>
          <p:cNvSpPr>
            <a:spLocks noGrp="1"/>
          </p:cNvSpPr>
          <p:nvPr>
            <p:ph idx="1"/>
          </p:nvPr>
        </p:nvSpPr>
        <p:spPr>
          <a:xfrm>
            <a:off x="467544" y="1988840"/>
            <a:ext cx="8229600" cy="4525963"/>
          </a:xfrm>
        </p:spPr>
        <p:txBody>
          <a:bodyPr>
            <a:normAutofit/>
          </a:bodyPr>
          <a:lstStyle/>
          <a:p>
            <a:pPr marL="0" indent="0" algn="ctr">
              <a:buNone/>
            </a:pPr>
            <a:r>
              <a:rPr lang="es-MX" sz="2000" b="1" dirty="0">
                <a:solidFill>
                  <a:schemeClr val="bg1"/>
                </a:solidFill>
              </a:rPr>
              <a:t>A</a:t>
            </a:r>
            <a:r>
              <a:rPr lang="es-MX" sz="2000" b="1" dirty="0" smtClean="0">
                <a:solidFill>
                  <a:schemeClr val="bg1"/>
                </a:solidFill>
              </a:rPr>
              <a:t>cto de apertura</a:t>
            </a:r>
          </a:p>
          <a:p>
            <a:pPr marL="0" indent="0" algn="ctr">
              <a:buNone/>
            </a:pPr>
            <a:endParaRPr lang="es-MX" sz="2000" b="1" dirty="0" smtClean="0">
              <a:solidFill>
                <a:schemeClr val="bg1"/>
              </a:solidFill>
            </a:endParaRPr>
          </a:p>
          <a:p>
            <a:pPr marL="0" indent="0">
              <a:buNone/>
            </a:pPr>
            <a:r>
              <a:rPr lang="es-MX" sz="2000" dirty="0" smtClean="0">
                <a:solidFill>
                  <a:schemeClr val="bg1"/>
                </a:solidFill>
              </a:rPr>
              <a:t>Notificación personal y privada.</a:t>
            </a:r>
          </a:p>
          <a:p>
            <a:pPr marL="0" indent="0">
              <a:buNone/>
            </a:pPr>
            <a:r>
              <a:rPr lang="es-MX" sz="2000" dirty="0" smtClean="0">
                <a:solidFill>
                  <a:schemeClr val="bg1"/>
                </a:solidFill>
              </a:rPr>
              <a:t>Comparecencia oral y privada con quince días de antelación.</a:t>
            </a:r>
          </a:p>
          <a:p>
            <a:pPr marL="0" indent="0">
              <a:buNone/>
            </a:pPr>
            <a:r>
              <a:rPr lang="es-MX" sz="2000" dirty="0" smtClean="0">
                <a:solidFill>
                  <a:schemeClr val="bg1"/>
                </a:solidFill>
              </a:rPr>
              <a:t>Si existe una incapacidad: Suspende de oficio los términos y comparecencia.</a:t>
            </a:r>
          </a:p>
          <a:p>
            <a:pPr marL="0" indent="0">
              <a:buNone/>
            </a:pPr>
            <a:endParaRPr lang="es-MX" sz="2000" dirty="0">
              <a:solidFill>
                <a:schemeClr val="bg1"/>
              </a:solidFill>
            </a:endParaRPr>
          </a:p>
          <a:p>
            <a:pPr marL="0" indent="0">
              <a:buNone/>
            </a:pPr>
            <a:endParaRPr lang="es-MX" sz="2000" dirty="0" smtClean="0">
              <a:solidFill>
                <a:schemeClr val="bg1"/>
              </a:solidFill>
            </a:endParaRPr>
          </a:p>
          <a:p>
            <a:pPr marL="0" indent="0">
              <a:buNone/>
            </a:pPr>
            <a:endParaRPr lang="es-MX" sz="2000" dirty="0">
              <a:solidFill>
                <a:schemeClr val="bg1"/>
              </a:solidFill>
            </a:endParaRPr>
          </a:p>
          <a:p>
            <a:pPr marL="0" indent="0">
              <a:buNone/>
            </a:pPr>
            <a:endParaRPr lang="es-MX" sz="2000" dirty="0" smtClean="0">
              <a:solidFill>
                <a:schemeClr val="bg1"/>
              </a:solidFill>
            </a:endParaRPr>
          </a:p>
          <a:p>
            <a:pPr marL="0" indent="0">
              <a:buNone/>
            </a:pPr>
            <a:endParaRPr lang="es-MX" sz="2000" dirty="0">
              <a:solidFill>
                <a:schemeClr val="bg1"/>
              </a:solidFill>
            </a:endParaRPr>
          </a:p>
          <a:p>
            <a:pPr marL="0" indent="0">
              <a:buNone/>
            </a:pPr>
            <a:endParaRPr lang="es-MX" sz="2000" dirty="0" smtClean="0">
              <a:solidFill>
                <a:schemeClr val="bg1"/>
              </a:solidFill>
            </a:endParaRPr>
          </a:p>
          <a:p>
            <a:pPr marL="0" indent="0" algn="r">
              <a:buNone/>
            </a:pPr>
            <a:r>
              <a:rPr lang="es-MX" sz="1600" dirty="0" smtClean="0">
                <a:solidFill>
                  <a:schemeClr val="bg1"/>
                </a:solidFill>
              </a:rPr>
              <a:t>Artículo 184</a:t>
            </a:r>
          </a:p>
          <a:p>
            <a:pPr marL="0" indent="0">
              <a:buNone/>
            </a:pPr>
            <a:endParaRPr lang="es-CR" sz="2000" dirty="0">
              <a:solidFill>
                <a:schemeClr val="bg1"/>
              </a:solidFill>
            </a:endParaRPr>
          </a:p>
          <a:p>
            <a:pPr marL="0" indent="0">
              <a:buNone/>
            </a:pPr>
            <a:endParaRPr lang="es-CR" sz="2000" b="1" dirty="0">
              <a:solidFill>
                <a:schemeClr val="bg1"/>
              </a:solidFill>
            </a:endParaRPr>
          </a:p>
        </p:txBody>
      </p:sp>
    </p:spTree>
    <p:extLst>
      <p:ext uri="{BB962C8B-B14F-4D97-AF65-F5344CB8AC3E}">
        <p14:creationId xmlns="" xmlns:p14="http://schemas.microsoft.com/office/powerpoint/2010/main" val="158568203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MX" sz="2400" b="1" dirty="0" smtClean="0">
                <a:solidFill>
                  <a:schemeClr val="bg1"/>
                </a:solidFill>
              </a:rPr>
              <a:t>Capítulo V </a:t>
            </a:r>
            <a:br>
              <a:rPr lang="es-MX" sz="2400" b="1" dirty="0" smtClean="0">
                <a:solidFill>
                  <a:schemeClr val="bg1"/>
                </a:solidFill>
              </a:rPr>
            </a:br>
            <a:r>
              <a:rPr lang="es-MX" sz="2400" b="1" dirty="0" smtClean="0">
                <a:solidFill>
                  <a:schemeClr val="bg1"/>
                </a:solidFill>
              </a:rPr>
              <a:t>Etapa procedimental</a:t>
            </a:r>
            <a:endParaRPr lang="es-CR" sz="2400" b="1" dirty="0">
              <a:solidFill>
                <a:schemeClr val="bg1"/>
              </a:solidFill>
            </a:endParaRPr>
          </a:p>
        </p:txBody>
      </p:sp>
      <p:sp>
        <p:nvSpPr>
          <p:cNvPr id="3" name="2 Marcador de contenido"/>
          <p:cNvSpPr>
            <a:spLocks noGrp="1"/>
          </p:cNvSpPr>
          <p:nvPr>
            <p:ph idx="1"/>
          </p:nvPr>
        </p:nvSpPr>
        <p:spPr>
          <a:xfrm>
            <a:off x="539552" y="1484784"/>
            <a:ext cx="8229600" cy="4525963"/>
          </a:xfrm>
        </p:spPr>
        <p:txBody>
          <a:bodyPr>
            <a:normAutofit fontScale="70000" lnSpcReduction="20000"/>
          </a:bodyPr>
          <a:lstStyle/>
          <a:p>
            <a:pPr marL="0" indent="0" algn="just">
              <a:buNone/>
            </a:pPr>
            <a:r>
              <a:rPr lang="es-MX" sz="2300" b="1" dirty="0" smtClean="0">
                <a:solidFill>
                  <a:schemeClr val="bg1"/>
                </a:solidFill>
              </a:rPr>
              <a:t>Derechos del denunciante con carácter de ofendido. Parte.</a:t>
            </a:r>
          </a:p>
          <a:p>
            <a:pPr marL="0" indent="0" algn="just">
              <a:buNone/>
            </a:pPr>
            <a:endParaRPr lang="es-MX" sz="2300" b="1" dirty="0" smtClean="0">
              <a:solidFill>
                <a:schemeClr val="bg1"/>
              </a:solidFill>
            </a:endParaRPr>
          </a:p>
          <a:p>
            <a:pPr marL="0" indent="0" algn="just">
              <a:buNone/>
            </a:pPr>
            <a:r>
              <a:rPr lang="es-MX" sz="2300" b="1" dirty="0" smtClean="0">
                <a:solidFill>
                  <a:schemeClr val="bg1"/>
                </a:solidFill>
              </a:rPr>
              <a:t>Abstención y recusación: artículos 230 y siguientes LGAP, Código Procesal Civil y Ley Orgánica del Poder Judicial.</a:t>
            </a:r>
          </a:p>
          <a:p>
            <a:pPr marL="0" indent="0" algn="just">
              <a:buNone/>
            </a:pPr>
            <a:endParaRPr lang="es-MX" sz="2300" b="1" dirty="0" smtClean="0">
              <a:solidFill>
                <a:schemeClr val="bg1"/>
              </a:solidFill>
            </a:endParaRPr>
          </a:p>
          <a:p>
            <a:pPr marL="0" indent="0" algn="just">
              <a:buNone/>
            </a:pPr>
            <a:r>
              <a:rPr lang="es-MX" sz="2300" b="1" dirty="0" smtClean="0">
                <a:solidFill>
                  <a:schemeClr val="bg1"/>
                </a:solidFill>
              </a:rPr>
              <a:t>Conformación del expediente administrativo. Acceso. Documentos originales o copias certificadas.</a:t>
            </a:r>
          </a:p>
          <a:p>
            <a:pPr marL="0" indent="0" algn="just">
              <a:buNone/>
            </a:pPr>
            <a:endParaRPr lang="es-MX" sz="2300" b="1" dirty="0" smtClean="0">
              <a:solidFill>
                <a:schemeClr val="bg1"/>
              </a:solidFill>
            </a:endParaRPr>
          </a:p>
          <a:p>
            <a:pPr marL="0" indent="0" algn="just">
              <a:buNone/>
            </a:pPr>
            <a:r>
              <a:rPr lang="es-MX" sz="2300" b="1" dirty="0" smtClean="0">
                <a:solidFill>
                  <a:schemeClr val="bg1"/>
                </a:solidFill>
              </a:rPr>
              <a:t>Prueba se admite aunque no haya sido propuesta por las partes.</a:t>
            </a:r>
          </a:p>
          <a:p>
            <a:pPr marL="0" indent="0" algn="just">
              <a:buNone/>
            </a:pPr>
            <a:endParaRPr lang="es-MX" sz="2300" b="1" dirty="0" smtClean="0">
              <a:solidFill>
                <a:schemeClr val="bg1"/>
              </a:solidFill>
            </a:endParaRPr>
          </a:p>
          <a:p>
            <a:pPr marL="0" indent="0" algn="just">
              <a:buNone/>
            </a:pPr>
            <a:r>
              <a:rPr lang="es-MX" sz="2300" b="1" dirty="0">
                <a:solidFill>
                  <a:schemeClr val="bg1"/>
                </a:solidFill>
              </a:rPr>
              <a:t>A</a:t>
            </a:r>
            <a:r>
              <a:rPr lang="es-MX" sz="2300" b="1" dirty="0" smtClean="0">
                <a:solidFill>
                  <a:schemeClr val="bg1"/>
                </a:solidFill>
              </a:rPr>
              <a:t>legato de conclusiones.</a:t>
            </a:r>
          </a:p>
          <a:p>
            <a:pPr marL="0" indent="0" algn="just">
              <a:buNone/>
            </a:pPr>
            <a:endParaRPr lang="es-MX" sz="2300" b="1" dirty="0" smtClean="0">
              <a:solidFill>
                <a:schemeClr val="bg1"/>
              </a:solidFill>
            </a:endParaRPr>
          </a:p>
          <a:p>
            <a:pPr marL="0" indent="0" algn="just">
              <a:buNone/>
            </a:pPr>
            <a:r>
              <a:rPr lang="es-MX" sz="2300" b="1" dirty="0" smtClean="0">
                <a:solidFill>
                  <a:schemeClr val="bg1"/>
                </a:solidFill>
              </a:rPr>
              <a:t>Informe del Órgano Director: presentación 5 días hábiles, notificación a las partes, no admite impugnaciones.</a:t>
            </a:r>
          </a:p>
          <a:p>
            <a:pPr marL="0" indent="0" algn="just">
              <a:buNone/>
            </a:pPr>
            <a:endParaRPr lang="es-MX" sz="2300" b="1" dirty="0" smtClean="0">
              <a:solidFill>
                <a:schemeClr val="bg1"/>
              </a:solidFill>
            </a:endParaRPr>
          </a:p>
          <a:p>
            <a:pPr marL="0" indent="0" algn="ctr">
              <a:buNone/>
            </a:pPr>
            <a:endParaRPr lang="es-MX" sz="2000" b="1" dirty="0">
              <a:solidFill>
                <a:schemeClr val="bg1"/>
              </a:solidFill>
            </a:endParaRPr>
          </a:p>
          <a:p>
            <a:pPr marL="0" indent="0">
              <a:buNone/>
            </a:pPr>
            <a:r>
              <a:rPr lang="es-MX" sz="2000" dirty="0" smtClean="0">
                <a:solidFill>
                  <a:schemeClr val="bg1"/>
                </a:solidFill>
              </a:rPr>
              <a:t> </a:t>
            </a:r>
          </a:p>
          <a:p>
            <a:pPr marL="0" indent="0" algn="r">
              <a:buNone/>
            </a:pPr>
            <a:r>
              <a:rPr lang="es-MX" sz="2000" dirty="0" smtClean="0">
                <a:solidFill>
                  <a:schemeClr val="bg1"/>
                </a:solidFill>
              </a:rPr>
              <a:t>Artículos 185,186,187,188,189 y 190.</a:t>
            </a:r>
          </a:p>
          <a:p>
            <a:pPr marL="0" indent="0">
              <a:buNone/>
            </a:pPr>
            <a:endParaRPr lang="es-CR" sz="2000" dirty="0">
              <a:solidFill>
                <a:schemeClr val="bg1"/>
              </a:solidFill>
            </a:endParaRPr>
          </a:p>
        </p:txBody>
      </p:sp>
    </p:spTree>
    <p:extLst>
      <p:ext uri="{BB962C8B-B14F-4D97-AF65-F5344CB8AC3E}">
        <p14:creationId xmlns="" xmlns:p14="http://schemas.microsoft.com/office/powerpoint/2010/main" val="102497680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MX" sz="2400" b="1" dirty="0" smtClean="0">
                <a:solidFill>
                  <a:schemeClr val="bg1"/>
                </a:solidFill>
              </a:rPr>
              <a:t>Capítulo V</a:t>
            </a:r>
            <a:br>
              <a:rPr lang="es-MX" sz="2400" b="1" dirty="0" smtClean="0">
                <a:solidFill>
                  <a:schemeClr val="bg1"/>
                </a:solidFill>
              </a:rPr>
            </a:br>
            <a:r>
              <a:rPr lang="es-MX" sz="2400" b="1" dirty="0" smtClean="0">
                <a:solidFill>
                  <a:schemeClr val="bg1"/>
                </a:solidFill>
              </a:rPr>
              <a:t>Etapa procedimental</a:t>
            </a:r>
            <a:endParaRPr lang="es-CR" sz="2400" b="1" dirty="0">
              <a:solidFill>
                <a:schemeClr val="bg1"/>
              </a:solidFill>
            </a:endParaRPr>
          </a:p>
        </p:txBody>
      </p:sp>
      <p:sp>
        <p:nvSpPr>
          <p:cNvPr id="3" name="2 Marcador de contenido"/>
          <p:cNvSpPr>
            <a:spLocks noGrp="1"/>
          </p:cNvSpPr>
          <p:nvPr>
            <p:ph idx="1"/>
          </p:nvPr>
        </p:nvSpPr>
        <p:spPr/>
        <p:txBody>
          <a:bodyPr>
            <a:normAutofit/>
          </a:bodyPr>
          <a:lstStyle/>
          <a:p>
            <a:pPr marL="0" indent="0" algn="ctr">
              <a:buNone/>
            </a:pPr>
            <a:r>
              <a:rPr lang="es-MX" sz="2000" b="1" dirty="0" smtClean="0">
                <a:solidFill>
                  <a:schemeClr val="bg1"/>
                </a:solidFill>
              </a:rPr>
              <a:t>Resolución del Órgano Decisor </a:t>
            </a:r>
          </a:p>
          <a:p>
            <a:pPr marL="452438" indent="0">
              <a:buNone/>
            </a:pPr>
            <a:endParaRPr lang="es-MX" sz="2000" b="1" dirty="0">
              <a:solidFill>
                <a:schemeClr val="bg1"/>
              </a:solidFill>
            </a:endParaRPr>
          </a:p>
          <a:p>
            <a:pPr marL="452438" indent="0" algn="just">
              <a:buNone/>
            </a:pPr>
            <a:r>
              <a:rPr lang="es-MX" sz="2000" dirty="0" smtClean="0">
                <a:solidFill>
                  <a:schemeClr val="bg1"/>
                </a:solidFill>
              </a:rPr>
              <a:t>Propuesta de sanción disciplinaria (un mes posterior al  recibo   del informe del Órgano Director) con señalamiento expreso y preciso de las faltas imputadas, mención de las pruebas y oposición ante la Junta de Relaciones Laborales.</a:t>
            </a:r>
          </a:p>
          <a:p>
            <a:pPr marL="452438" indent="0" algn="just">
              <a:buNone/>
            </a:pPr>
            <a:r>
              <a:rPr lang="es-MX" sz="2000" dirty="0" smtClean="0">
                <a:solidFill>
                  <a:schemeClr val="bg1"/>
                </a:solidFill>
              </a:rPr>
              <a:t> </a:t>
            </a:r>
          </a:p>
          <a:p>
            <a:pPr marL="452438" indent="0" algn="just">
              <a:buNone/>
            </a:pPr>
            <a:r>
              <a:rPr lang="es-MX" sz="2000" dirty="0" smtClean="0">
                <a:solidFill>
                  <a:schemeClr val="bg1"/>
                </a:solidFill>
              </a:rPr>
              <a:t>Archivo del expediente (acto final: admite recursos ordinarios por parte del denunciante).</a:t>
            </a:r>
          </a:p>
          <a:p>
            <a:pPr marL="0" indent="0">
              <a:buNone/>
            </a:pPr>
            <a:endParaRPr lang="es-MX" sz="2000" dirty="0" smtClean="0">
              <a:solidFill>
                <a:schemeClr val="bg1"/>
              </a:solidFill>
            </a:endParaRPr>
          </a:p>
          <a:p>
            <a:pPr marL="0" indent="0">
              <a:buNone/>
            </a:pPr>
            <a:endParaRPr lang="es-MX" sz="2000" dirty="0">
              <a:solidFill>
                <a:schemeClr val="bg1"/>
              </a:solidFill>
            </a:endParaRPr>
          </a:p>
          <a:p>
            <a:pPr marL="0" indent="0">
              <a:buNone/>
            </a:pPr>
            <a:endParaRPr lang="es-MX" sz="2000" dirty="0" smtClean="0">
              <a:solidFill>
                <a:schemeClr val="bg1"/>
              </a:solidFill>
            </a:endParaRPr>
          </a:p>
          <a:p>
            <a:pPr marL="0" indent="0" algn="r">
              <a:buNone/>
            </a:pPr>
            <a:r>
              <a:rPr lang="es-MX" sz="1600" dirty="0" smtClean="0">
                <a:solidFill>
                  <a:schemeClr val="bg1"/>
                </a:solidFill>
              </a:rPr>
              <a:t>Artículo 192</a:t>
            </a:r>
            <a:endParaRPr lang="es-CR" sz="1600" dirty="0">
              <a:solidFill>
                <a:schemeClr val="bg1"/>
              </a:solidFill>
            </a:endParaRPr>
          </a:p>
        </p:txBody>
      </p:sp>
    </p:spTree>
    <p:extLst>
      <p:ext uri="{BB962C8B-B14F-4D97-AF65-F5344CB8AC3E}">
        <p14:creationId xmlns="" xmlns:p14="http://schemas.microsoft.com/office/powerpoint/2010/main" val="98523290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MX" sz="2400" b="1" dirty="0" smtClean="0">
                <a:solidFill>
                  <a:schemeClr val="bg1"/>
                </a:solidFill>
              </a:rPr>
              <a:t>Capítulo V</a:t>
            </a:r>
            <a:br>
              <a:rPr lang="es-MX" sz="2400" b="1" dirty="0" smtClean="0">
                <a:solidFill>
                  <a:schemeClr val="bg1"/>
                </a:solidFill>
              </a:rPr>
            </a:br>
            <a:r>
              <a:rPr lang="es-MX" sz="2400" b="1" dirty="0" smtClean="0">
                <a:solidFill>
                  <a:schemeClr val="bg1"/>
                </a:solidFill>
              </a:rPr>
              <a:t>Etapa procedimental</a:t>
            </a:r>
            <a:endParaRPr lang="es-CR" sz="2400" b="1" dirty="0">
              <a:solidFill>
                <a:schemeClr val="bg1"/>
              </a:solidFill>
            </a:endParaRPr>
          </a:p>
        </p:txBody>
      </p:sp>
      <p:sp>
        <p:nvSpPr>
          <p:cNvPr id="3" name="2 Marcador de contenido"/>
          <p:cNvSpPr>
            <a:spLocks noGrp="1"/>
          </p:cNvSpPr>
          <p:nvPr>
            <p:ph idx="1"/>
          </p:nvPr>
        </p:nvSpPr>
        <p:spPr/>
        <p:txBody>
          <a:bodyPr>
            <a:normAutofit fontScale="92500" lnSpcReduction="20000"/>
          </a:bodyPr>
          <a:lstStyle/>
          <a:p>
            <a:pPr marL="0" indent="0" algn="ctr">
              <a:buNone/>
            </a:pPr>
            <a:r>
              <a:rPr lang="es-MX" sz="2000" b="1" dirty="0" smtClean="0">
                <a:solidFill>
                  <a:schemeClr val="bg1"/>
                </a:solidFill>
              </a:rPr>
              <a:t>Oposición a la gestión disciplinaria</a:t>
            </a:r>
          </a:p>
          <a:p>
            <a:pPr marL="0" indent="0">
              <a:buNone/>
            </a:pPr>
            <a:endParaRPr lang="es-MX" sz="2000" b="1" dirty="0">
              <a:solidFill>
                <a:schemeClr val="bg1"/>
              </a:solidFill>
            </a:endParaRPr>
          </a:p>
          <a:p>
            <a:pPr marL="0" indent="0" algn="just">
              <a:buNone/>
            </a:pPr>
            <a:r>
              <a:rPr lang="es-MX" sz="2000" dirty="0" smtClean="0">
                <a:solidFill>
                  <a:schemeClr val="bg1"/>
                </a:solidFill>
              </a:rPr>
              <a:t>La propuesta de sanción admite, la oposición ante la Junta de Relaciones Laborales dentro de los tres días hábiles posteriores a su notificación.</a:t>
            </a:r>
          </a:p>
          <a:p>
            <a:pPr marL="0" indent="0" algn="just">
              <a:buNone/>
            </a:pPr>
            <a:endParaRPr lang="es-MX" sz="2000" dirty="0" smtClean="0">
              <a:solidFill>
                <a:schemeClr val="bg1"/>
              </a:solidFill>
            </a:endParaRPr>
          </a:p>
          <a:p>
            <a:pPr marL="0" indent="0" algn="just">
              <a:buNone/>
            </a:pPr>
            <a:r>
              <a:rPr lang="es-MX" sz="2000" dirty="0" smtClean="0">
                <a:solidFill>
                  <a:schemeClr val="bg1"/>
                </a:solidFill>
              </a:rPr>
              <a:t>Escrito razonado ante el Órgano Decisor.</a:t>
            </a:r>
          </a:p>
          <a:p>
            <a:pPr marL="0" indent="0" algn="just">
              <a:buNone/>
            </a:pPr>
            <a:endParaRPr lang="es-MX" sz="2000" dirty="0" smtClean="0">
              <a:solidFill>
                <a:schemeClr val="bg1"/>
              </a:solidFill>
            </a:endParaRPr>
          </a:p>
          <a:p>
            <a:pPr marL="0" indent="0" algn="just">
              <a:buNone/>
            </a:pPr>
            <a:r>
              <a:rPr lang="es-MX" sz="2000" dirty="0" smtClean="0">
                <a:solidFill>
                  <a:schemeClr val="bg1"/>
                </a:solidFill>
              </a:rPr>
              <a:t>Si vencido el plazo no existe oposición, la sanción queda en firme y se ejecuta por el Órgano Decisor. </a:t>
            </a:r>
          </a:p>
          <a:p>
            <a:pPr marL="0" indent="0" algn="just">
              <a:buNone/>
            </a:pPr>
            <a:endParaRPr lang="es-MX" sz="2000" dirty="0">
              <a:solidFill>
                <a:schemeClr val="bg1"/>
              </a:solidFill>
            </a:endParaRPr>
          </a:p>
          <a:p>
            <a:pPr marL="0" indent="0" algn="just">
              <a:buNone/>
            </a:pPr>
            <a:r>
              <a:rPr lang="es-MX" sz="2000" dirty="0" smtClean="0">
                <a:solidFill>
                  <a:schemeClr val="bg1"/>
                </a:solidFill>
              </a:rPr>
              <a:t>Acto final, admite los recursos ordinarios.</a:t>
            </a:r>
          </a:p>
          <a:p>
            <a:pPr marL="0" indent="0" algn="just">
              <a:buNone/>
            </a:pPr>
            <a:endParaRPr lang="es-MX" sz="2000" dirty="0">
              <a:solidFill>
                <a:schemeClr val="bg1"/>
              </a:solidFill>
            </a:endParaRPr>
          </a:p>
          <a:p>
            <a:pPr marL="0" indent="0" algn="just">
              <a:buNone/>
            </a:pPr>
            <a:endParaRPr lang="es-MX" sz="2000" dirty="0" smtClean="0">
              <a:solidFill>
                <a:schemeClr val="bg1"/>
              </a:solidFill>
            </a:endParaRPr>
          </a:p>
          <a:p>
            <a:pPr marL="0" indent="0" algn="just">
              <a:buNone/>
            </a:pPr>
            <a:endParaRPr lang="es-MX" sz="2000" dirty="0">
              <a:solidFill>
                <a:schemeClr val="bg1"/>
              </a:solidFill>
            </a:endParaRPr>
          </a:p>
          <a:p>
            <a:pPr marL="0" indent="0" algn="r">
              <a:buNone/>
            </a:pPr>
            <a:endParaRPr lang="es-MX" sz="2000" dirty="0" smtClean="0">
              <a:solidFill>
                <a:schemeClr val="bg1"/>
              </a:solidFill>
            </a:endParaRPr>
          </a:p>
          <a:p>
            <a:pPr marL="0" indent="0" algn="r">
              <a:buNone/>
            </a:pPr>
            <a:r>
              <a:rPr lang="es-MX" sz="1600" dirty="0" smtClean="0">
                <a:solidFill>
                  <a:schemeClr val="bg1"/>
                </a:solidFill>
              </a:rPr>
              <a:t>Artículo 192</a:t>
            </a:r>
            <a:endParaRPr lang="es-MX" sz="1600" dirty="0">
              <a:solidFill>
                <a:schemeClr val="bg1"/>
              </a:solidFill>
            </a:endParaRPr>
          </a:p>
          <a:p>
            <a:pPr marL="0" indent="0" algn="just">
              <a:buNone/>
            </a:pPr>
            <a:endParaRPr lang="es-MX" sz="2000" dirty="0" smtClean="0">
              <a:solidFill>
                <a:schemeClr val="bg1"/>
              </a:solidFill>
            </a:endParaRPr>
          </a:p>
          <a:p>
            <a:pPr marL="0" indent="0" algn="just">
              <a:buNone/>
            </a:pPr>
            <a:endParaRPr lang="es-MX" sz="2000" dirty="0">
              <a:solidFill>
                <a:schemeClr val="bg1"/>
              </a:solidFill>
            </a:endParaRPr>
          </a:p>
          <a:p>
            <a:pPr marL="0" indent="0" algn="just">
              <a:buNone/>
            </a:pPr>
            <a:endParaRPr lang="es-CR" sz="2000" dirty="0">
              <a:solidFill>
                <a:schemeClr val="bg1"/>
              </a:solidFill>
            </a:endParaRPr>
          </a:p>
        </p:txBody>
      </p:sp>
    </p:spTree>
    <p:extLst>
      <p:ext uri="{BB962C8B-B14F-4D97-AF65-F5344CB8AC3E}">
        <p14:creationId xmlns="" xmlns:p14="http://schemas.microsoft.com/office/powerpoint/2010/main" val="320481033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MX" sz="2400" b="1" dirty="0" smtClean="0">
                <a:solidFill>
                  <a:schemeClr val="bg1"/>
                </a:solidFill>
              </a:rPr>
              <a:t>Capítulo V</a:t>
            </a:r>
            <a:br>
              <a:rPr lang="es-MX" sz="2400" b="1" dirty="0" smtClean="0">
                <a:solidFill>
                  <a:schemeClr val="bg1"/>
                </a:solidFill>
              </a:rPr>
            </a:br>
            <a:r>
              <a:rPr lang="es-MX" sz="2400" b="1" dirty="0" smtClean="0">
                <a:solidFill>
                  <a:schemeClr val="bg1"/>
                </a:solidFill>
              </a:rPr>
              <a:t>Etapa procedimental</a:t>
            </a:r>
            <a:endParaRPr lang="es-CR" sz="2400" b="1" dirty="0">
              <a:solidFill>
                <a:schemeClr val="bg1"/>
              </a:solidFill>
            </a:endParaRPr>
          </a:p>
        </p:txBody>
      </p:sp>
      <p:sp>
        <p:nvSpPr>
          <p:cNvPr id="3" name="2 Marcador de contenido"/>
          <p:cNvSpPr>
            <a:spLocks noGrp="1"/>
          </p:cNvSpPr>
          <p:nvPr>
            <p:ph idx="1"/>
          </p:nvPr>
        </p:nvSpPr>
        <p:spPr>
          <a:xfrm>
            <a:off x="539552" y="1772816"/>
            <a:ext cx="8229600" cy="4525963"/>
          </a:xfrm>
        </p:spPr>
        <p:txBody>
          <a:bodyPr>
            <a:normAutofit/>
          </a:bodyPr>
          <a:lstStyle/>
          <a:p>
            <a:pPr marL="0" indent="0" algn="ctr">
              <a:buNone/>
            </a:pPr>
            <a:r>
              <a:rPr lang="es-MX" sz="2000" b="1" dirty="0" smtClean="0">
                <a:solidFill>
                  <a:schemeClr val="bg1"/>
                </a:solidFill>
              </a:rPr>
              <a:t>Pronunciamiento de la Junta de Relaciones Laborales</a:t>
            </a:r>
          </a:p>
          <a:p>
            <a:pPr marL="0" indent="0" algn="ctr">
              <a:buNone/>
            </a:pPr>
            <a:endParaRPr lang="es-MX" sz="2000" b="1" dirty="0">
              <a:solidFill>
                <a:schemeClr val="bg1"/>
              </a:solidFill>
            </a:endParaRPr>
          </a:p>
          <a:p>
            <a:pPr marL="0" indent="0" algn="just">
              <a:buNone/>
            </a:pPr>
            <a:r>
              <a:rPr lang="es-MX" sz="2000" dirty="0" smtClean="0">
                <a:solidFill>
                  <a:schemeClr val="bg1"/>
                </a:solidFill>
              </a:rPr>
              <a:t>Deberá dictarse en el plazo de cinco días hábiles a partir del recibo del expediente. </a:t>
            </a:r>
          </a:p>
          <a:p>
            <a:pPr marL="0" indent="0" algn="just">
              <a:buNone/>
            </a:pPr>
            <a:endParaRPr lang="es-MX" sz="2000" dirty="0">
              <a:solidFill>
                <a:schemeClr val="bg1"/>
              </a:solidFill>
            </a:endParaRPr>
          </a:p>
          <a:p>
            <a:pPr marL="0" indent="0" algn="just">
              <a:buNone/>
            </a:pPr>
            <a:r>
              <a:rPr lang="es-MX" sz="2000" dirty="0" smtClean="0">
                <a:solidFill>
                  <a:schemeClr val="bg1"/>
                </a:solidFill>
              </a:rPr>
              <a:t>Mientras esté siendo conocido el caso, no opera la prescripción.</a:t>
            </a:r>
          </a:p>
          <a:p>
            <a:pPr marL="0" indent="0" algn="just">
              <a:buNone/>
            </a:pPr>
            <a:endParaRPr lang="es-MX" sz="2000" dirty="0">
              <a:solidFill>
                <a:schemeClr val="bg1"/>
              </a:solidFill>
            </a:endParaRPr>
          </a:p>
          <a:p>
            <a:pPr marL="0" indent="0" algn="just">
              <a:buNone/>
            </a:pPr>
            <a:r>
              <a:rPr lang="es-MX" sz="2000" dirty="0" smtClean="0">
                <a:solidFill>
                  <a:schemeClr val="bg1"/>
                </a:solidFill>
              </a:rPr>
              <a:t>Recomendación se notificará al Órgano Decisor y a las partes.</a:t>
            </a:r>
          </a:p>
          <a:p>
            <a:pPr marL="0" indent="0">
              <a:buNone/>
            </a:pPr>
            <a:endParaRPr lang="es-MX" sz="2000" dirty="0">
              <a:solidFill>
                <a:schemeClr val="bg1"/>
              </a:solidFill>
            </a:endParaRPr>
          </a:p>
          <a:p>
            <a:pPr marL="0" indent="0">
              <a:buNone/>
            </a:pPr>
            <a:endParaRPr lang="es-MX" sz="2000" dirty="0" smtClean="0">
              <a:solidFill>
                <a:schemeClr val="bg1"/>
              </a:solidFill>
            </a:endParaRPr>
          </a:p>
          <a:p>
            <a:pPr marL="0" indent="0">
              <a:buNone/>
            </a:pPr>
            <a:endParaRPr lang="es-MX" sz="2000" dirty="0">
              <a:solidFill>
                <a:schemeClr val="bg1"/>
              </a:solidFill>
            </a:endParaRPr>
          </a:p>
          <a:p>
            <a:pPr marL="0" indent="0" algn="r">
              <a:buNone/>
            </a:pPr>
            <a:r>
              <a:rPr lang="es-MX" sz="1600" dirty="0" smtClean="0">
                <a:solidFill>
                  <a:schemeClr val="bg1"/>
                </a:solidFill>
              </a:rPr>
              <a:t>Artículo 192</a:t>
            </a:r>
            <a:endParaRPr lang="es-CR" sz="1600" dirty="0">
              <a:solidFill>
                <a:schemeClr val="bg1"/>
              </a:solidFill>
            </a:endParaRPr>
          </a:p>
        </p:txBody>
      </p:sp>
    </p:spTree>
    <p:extLst>
      <p:ext uri="{BB962C8B-B14F-4D97-AF65-F5344CB8AC3E}">
        <p14:creationId xmlns="" xmlns:p14="http://schemas.microsoft.com/office/powerpoint/2010/main" val="16697213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67544" y="548680"/>
            <a:ext cx="8229600" cy="1143000"/>
          </a:xfrm>
        </p:spPr>
        <p:txBody>
          <a:bodyPr>
            <a:normAutofit/>
          </a:bodyPr>
          <a:lstStyle/>
          <a:p>
            <a:r>
              <a:rPr lang="es-MX" sz="2400" b="1" dirty="0" smtClean="0">
                <a:solidFill>
                  <a:schemeClr val="bg1"/>
                </a:solidFill>
              </a:rPr>
              <a:t>Capítulo V</a:t>
            </a:r>
            <a:br>
              <a:rPr lang="es-MX" sz="2400" b="1" dirty="0" smtClean="0">
                <a:solidFill>
                  <a:schemeClr val="bg1"/>
                </a:solidFill>
              </a:rPr>
            </a:br>
            <a:r>
              <a:rPr lang="es-MX" sz="2400" b="1" dirty="0" smtClean="0">
                <a:solidFill>
                  <a:schemeClr val="bg1"/>
                </a:solidFill>
              </a:rPr>
              <a:t>Etapa procedimental</a:t>
            </a:r>
            <a:endParaRPr lang="es-CR" sz="2400" b="1" dirty="0">
              <a:solidFill>
                <a:schemeClr val="bg1"/>
              </a:solidFill>
            </a:endParaRPr>
          </a:p>
        </p:txBody>
      </p:sp>
      <p:sp>
        <p:nvSpPr>
          <p:cNvPr id="3" name="2 Marcador de contenido"/>
          <p:cNvSpPr>
            <a:spLocks noGrp="1"/>
          </p:cNvSpPr>
          <p:nvPr>
            <p:ph idx="1"/>
          </p:nvPr>
        </p:nvSpPr>
        <p:spPr>
          <a:xfrm>
            <a:off x="467544" y="1772816"/>
            <a:ext cx="8229600" cy="4525963"/>
          </a:xfrm>
        </p:spPr>
        <p:txBody>
          <a:bodyPr>
            <a:normAutofit/>
          </a:bodyPr>
          <a:lstStyle/>
          <a:p>
            <a:pPr marL="0" indent="0" algn="ctr">
              <a:buNone/>
            </a:pPr>
            <a:r>
              <a:rPr lang="es-MX" sz="2000" b="1" dirty="0" smtClean="0">
                <a:solidFill>
                  <a:schemeClr val="bg1"/>
                </a:solidFill>
              </a:rPr>
              <a:t>Las sanciones</a:t>
            </a:r>
          </a:p>
          <a:p>
            <a:pPr marL="0" indent="0" algn="ctr">
              <a:buNone/>
            </a:pPr>
            <a:endParaRPr lang="es-MX" sz="2000" b="1" dirty="0" smtClean="0">
              <a:solidFill>
                <a:schemeClr val="bg1"/>
              </a:solidFill>
            </a:endParaRPr>
          </a:p>
          <a:p>
            <a:pPr marL="0" indent="0">
              <a:buNone/>
            </a:pPr>
            <a:r>
              <a:rPr lang="es-MX" sz="2000" dirty="0" smtClean="0">
                <a:solidFill>
                  <a:schemeClr val="bg1"/>
                </a:solidFill>
              </a:rPr>
              <a:t>Amonestación escrita.</a:t>
            </a:r>
          </a:p>
          <a:p>
            <a:pPr marL="0" indent="0">
              <a:buNone/>
            </a:pPr>
            <a:endParaRPr lang="es-MX" sz="2000" dirty="0" smtClean="0">
              <a:solidFill>
                <a:schemeClr val="bg1"/>
              </a:solidFill>
            </a:endParaRPr>
          </a:p>
          <a:p>
            <a:pPr marL="0" indent="0">
              <a:buNone/>
            </a:pPr>
            <a:r>
              <a:rPr lang="es-MX" sz="2000" dirty="0" smtClean="0">
                <a:solidFill>
                  <a:schemeClr val="bg1"/>
                </a:solidFill>
              </a:rPr>
              <a:t>Suspensión sin goce de salario hasta por treinta días.</a:t>
            </a:r>
          </a:p>
          <a:p>
            <a:pPr marL="0" indent="0">
              <a:buNone/>
            </a:pPr>
            <a:endParaRPr lang="es-MX" sz="2000" dirty="0" smtClean="0">
              <a:solidFill>
                <a:schemeClr val="bg1"/>
              </a:solidFill>
            </a:endParaRPr>
          </a:p>
          <a:p>
            <a:pPr marL="0" indent="0">
              <a:buNone/>
            </a:pPr>
            <a:r>
              <a:rPr lang="es-MX" sz="2000" dirty="0" smtClean="0">
                <a:solidFill>
                  <a:schemeClr val="bg1"/>
                </a:solidFill>
              </a:rPr>
              <a:t>Despido sin responsabilidad patronal.</a:t>
            </a:r>
          </a:p>
          <a:p>
            <a:pPr marL="0" indent="0">
              <a:buNone/>
            </a:pPr>
            <a:endParaRPr lang="es-MX" sz="2000" dirty="0">
              <a:solidFill>
                <a:schemeClr val="bg1"/>
              </a:solidFill>
            </a:endParaRPr>
          </a:p>
          <a:p>
            <a:pPr marL="0" indent="0">
              <a:buNone/>
            </a:pPr>
            <a:endParaRPr lang="es-MX" sz="2000" dirty="0" smtClean="0">
              <a:solidFill>
                <a:schemeClr val="bg1"/>
              </a:solidFill>
            </a:endParaRPr>
          </a:p>
          <a:p>
            <a:pPr marL="0" indent="0">
              <a:buNone/>
            </a:pPr>
            <a:endParaRPr lang="es-MX" sz="2000" dirty="0">
              <a:solidFill>
                <a:schemeClr val="bg1"/>
              </a:solidFill>
            </a:endParaRPr>
          </a:p>
          <a:p>
            <a:pPr marL="0" indent="0">
              <a:buNone/>
            </a:pPr>
            <a:endParaRPr lang="es-MX" sz="2000" dirty="0" smtClean="0">
              <a:solidFill>
                <a:schemeClr val="bg1"/>
              </a:solidFill>
            </a:endParaRPr>
          </a:p>
          <a:p>
            <a:pPr marL="0" indent="0" algn="r">
              <a:buNone/>
            </a:pPr>
            <a:r>
              <a:rPr lang="es-MX" sz="1600" dirty="0" smtClean="0">
                <a:solidFill>
                  <a:schemeClr val="bg1"/>
                </a:solidFill>
              </a:rPr>
              <a:t>Artículo 194</a:t>
            </a:r>
            <a:endParaRPr lang="es-CR" sz="1600" dirty="0">
              <a:solidFill>
                <a:schemeClr val="bg1"/>
              </a:solidFill>
            </a:endParaRPr>
          </a:p>
        </p:txBody>
      </p:sp>
    </p:spTree>
    <p:extLst>
      <p:ext uri="{BB962C8B-B14F-4D97-AF65-F5344CB8AC3E}">
        <p14:creationId xmlns="" xmlns:p14="http://schemas.microsoft.com/office/powerpoint/2010/main" val="80341117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MX" sz="2400" b="1" dirty="0" smtClean="0">
                <a:solidFill>
                  <a:schemeClr val="bg1"/>
                </a:solidFill>
              </a:rPr>
              <a:t>Capítulo V</a:t>
            </a:r>
            <a:br>
              <a:rPr lang="es-MX" sz="2400" b="1" dirty="0" smtClean="0">
                <a:solidFill>
                  <a:schemeClr val="bg1"/>
                </a:solidFill>
              </a:rPr>
            </a:br>
            <a:r>
              <a:rPr lang="es-MX" sz="2400" b="1" dirty="0" smtClean="0">
                <a:solidFill>
                  <a:schemeClr val="bg1"/>
                </a:solidFill>
              </a:rPr>
              <a:t>Etapa procedimental</a:t>
            </a:r>
            <a:endParaRPr lang="es-CR" sz="2400" b="1" dirty="0">
              <a:solidFill>
                <a:schemeClr val="bg1"/>
              </a:solidFill>
            </a:endParaRPr>
          </a:p>
        </p:txBody>
      </p:sp>
      <p:sp>
        <p:nvSpPr>
          <p:cNvPr id="3" name="2 Marcador de contenido"/>
          <p:cNvSpPr>
            <a:spLocks noGrp="1"/>
          </p:cNvSpPr>
          <p:nvPr>
            <p:ph idx="1"/>
          </p:nvPr>
        </p:nvSpPr>
        <p:spPr/>
        <p:txBody>
          <a:bodyPr>
            <a:normAutofit fontScale="92500" lnSpcReduction="10000"/>
          </a:bodyPr>
          <a:lstStyle/>
          <a:p>
            <a:pPr marL="0" indent="0" algn="ctr">
              <a:buNone/>
            </a:pPr>
            <a:r>
              <a:rPr lang="es-MX" sz="2000" b="1" dirty="0" smtClean="0">
                <a:solidFill>
                  <a:schemeClr val="bg1"/>
                </a:solidFill>
              </a:rPr>
              <a:t>Las sanciones</a:t>
            </a:r>
          </a:p>
          <a:p>
            <a:pPr marL="0" indent="0" algn="just">
              <a:buNone/>
            </a:pPr>
            <a:endParaRPr lang="es-MX" sz="2000" dirty="0" smtClean="0">
              <a:solidFill>
                <a:schemeClr val="bg1"/>
              </a:solidFill>
            </a:endParaRPr>
          </a:p>
          <a:p>
            <a:pPr marL="0" indent="0" algn="just">
              <a:buNone/>
            </a:pPr>
            <a:r>
              <a:rPr lang="es-MX" sz="2000" dirty="0" smtClean="0">
                <a:solidFill>
                  <a:schemeClr val="bg1"/>
                </a:solidFill>
              </a:rPr>
              <a:t>Principios de proporcionalidad y razonabilidad.</a:t>
            </a:r>
          </a:p>
          <a:p>
            <a:pPr marL="0" indent="0" algn="just">
              <a:buNone/>
            </a:pPr>
            <a:r>
              <a:rPr lang="es-MX" sz="2000" dirty="0" smtClean="0">
                <a:solidFill>
                  <a:schemeClr val="bg1"/>
                </a:solidFill>
              </a:rPr>
              <a:t>Rango jerárquico.</a:t>
            </a:r>
          </a:p>
          <a:p>
            <a:pPr marL="0" indent="0" algn="just">
              <a:buNone/>
            </a:pPr>
            <a:r>
              <a:rPr lang="es-MX" sz="2000" dirty="0" smtClean="0">
                <a:solidFill>
                  <a:schemeClr val="bg1"/>
                </a:solidFill>
              </a:rPr>
              <a:t>Naturaleza de las funciones</a:t>
            </a:r>
          </a:p>
          <a:p>
            <a:pPr marL="0" indent="0" algn="just">
              <a:buNone/>
            </a:pPr>
            <a:r>
              <a:rPr lang="es-MX" sz="2000" dirty="0" smtClean="0">
                <a:solidFill>
                  <a:schemeClr val="bg1"/>
                </a:solidFill>
              </a:rPr>
              <a:t>Impacto en el servicio</a:t>
            </a:r>
          </a:p>
          <a:p>
            <a:pPr marL="0" indent="0" algn="just">
              <a:buNone/>
            </a:pPr>
            <a:r>
              <a:rPr lang="es-MX" sz="2000" dirty="0" smtClean="0">
                <a:solidFill>
                  <a:schemeClr val="bg1"/>
                </a:solidFill>
              </a:rPr>
              <a:t>Reincidencia.</a:t>
            </a:r>
          </a:p>
          <a:p>
            <a:pPr marL="0" indent="0" algn="just">
              <a:buNone/>
            </a:pPr>
            <a:r>
              <a:rPr lang="es-MX" sz="2000" dirty="0">
                <a:solidFill>
                  <a:schemeClr val="bg1"/>
                </a:solidFill>
              </a:rPr>
              <a:t>P</a:t>
            </a:r>
            <a:r>
              <a:rPr lang="es-MX" sz="2000" dirty="0" smtClean="0">
                <a:solidFill>
                  <a:schemeClr val="bg1"/>
                </a:solidFill>
              </a:rPr>
              <a:t>or protección y preservación del bienestar de la víctima, podrá ordenarse además, el traslado del funcionario. </a:t>
            </a:r>
          </a:p>
          <a:p>
            <a:pPr marL="0" indent="0" algn="just">
              <a:buNone/>
            </a:pPr>
            <a:endParaRPr lang="es-MX" sz="2000" dirty="0">
              <a:solidFill>
                <a:schemeClr val="bg1"/>
              </a:solidFill>
            </a:endParaRPr>
          </a:p>
          <a:p>
            <a:pPr marL="0" indent="0" algn="just">
              <a:buNone/>
            </a:pPr>
            <a:endParaRPr lang="es-MX" sz="2000" dirty="0" smtClean="0">
              <a:solidFill>
                <a:schemeClr val="bg1"/>
              </a:solidFill>
            </a:endParaRPr>
          </a:p>
          <a:p>
            <a:pPr marL="0" indent="0" algn="just">
              <a:buNone/>
            </a:pPr>
            <a:endParaRPr lang="es-MX" sz="2000" dirty="0">
              <a:solidFill>
                <a:schemeClr val="bg1"/>
              </a:solidFill>
            </a:endParaRPr>
          </a:p>
          <a:p>
            <a:pPr marL="0" indent="0">
              <a:buNone/>
            </a:pPr>
            <a:endParaRPr lang="es-MX" sz="2000" dirty="0" smtClean="0">
              <a:solidFill>
                <a:schemeClr val="bg1"/>
              </a:solidFill>
            </a:endParaRPr>
          </a:p>
          <a:p>
            <a:pPr marL="0" indent="0" algn="r">
              <a:buNone/>
            </a:pPr>
            <a:r>
              <a:rPr lang="es-MX" sz="1600" dirty="0" smtClean="0">
                <a:solidFill>
                  <a:schemeClr val="bg1"/>
                </a:solidFill>
              </a:rPr>
              <a:t>Artículo 194</a:t>
            </a:r>
            <a:endParaRPr lang="es-MX" sz="1600" dirty="0">
              <a:solidFill>
                <a:schemeClr val="bg1"/>
              </a:solidFill>
            </a:endParaRPr>
          </a:p>
          <a:p>
            <a:pPr marL="0" indent="0" algn="ctr">
              <a:buNone/>
            </a:pPr>
            <a:endParaRPr lang="es-CR" sz="2000" b="1" dirty="0">
              <a:solidFill>
                <a:schemeClr val="bg1"/>
              </a:solidFill>
            </a:endParaRPr>
          </a:p>
        </p:txBody>
      </p:sp>
    </p:spTree>
    <p:extLst>
      <p:ext uri="{BB962C8B-B14F-4D97-AF65-F5344CB8AC3E}">
        <p14:creationId xmlns="" xmlns:p14="http://schemas.microsoft.com/office/powerpoint/2010/main" val="200349369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MX" sz="2400" b="1" dirty="0" smtClean="0">
                <a:solidFill>
                  <a:schemeClr val="bg1"/>
                </a:solidFill>
              </a:rPr>
              <a:t>Capítulo V</a:t>
            </a:r>
            <a:br>
              <a:rPr lang="es-MX" sz="2400" b="1" dirty="0" smtClean="0">
                <a:solidFill>
                  <a:schemeClr val="bg1"/>
                </a:solidFill>
              </a:rPr>
            </a:br>
            <a:r>
              <a:rPr lang="es-MX" sz="2400" b="1" dirty="0" smtClean="0">
                <a:solidFill>
                  <a:schemeClr val="bg1"/>
                </a:solidFill>
              </a:rPr>
              <a:t>Etapa procedimental</a:t>
            </a:r>
            <a:endParaRPr lang="es-CR" sz="2400" b="1" dirty="0">
              <a:solidFill>
                <a:schemeClr val="bg1"/>
              </a:solidFill>
            </a:endParaRPr>
          </a:p>
        </p:txBody>
      </p:sp>
      <p:sp>
        <p:nvSpPr>
          <p:cNvPr id="3" name="2 Marcador de contenido"/>
          <p:cNvSpPr>
            <a:spLocks noGrp="1"/>
          </p:cNvSpPr>
          <p:nvPr>
            <p:ph idx="1"/>
          </p:nvPr>
        </p:nvSpPr>
        <p:spPr>
          <a:xfrm>
            <a:off x="467544" y="1484784"/>
            <a:ext cx="8229600" cy="4525963"/>
          </a:xfrm>
        </p:spPr>
        <p:txBody>
          <a:bodyPr>
            <a:normAutofit/>
          </a:bodyPr>
          <a:lstStyle/>
          <a:p>
            <a:pPr marL="0" indent="0" algn="ctr">
              <a:buNone/>
            </a:pPr>
            <a:r>
              <a:rPr lang="es-MX" sz="2000" b="1" dirty="0" smtClean="0">
                <a:solidFill>
                  <a:schemeClr val="bg1"/>
                </a:solidFill>
              </a:rPr>
              <a:t>Dictado del acto final </a:t>
            </a:r>
          </a:p>
          <a:p>
            <a:pPr marL="0" indent="0" algn="ctr">
              <a:buNone/>
            </a:pPr>
            <a:endParaRPr lang="es-MX" sz="2000" b="1" dirty="0" smtClean="0">
              <a:solidFill>
                <a:schemeClr val="bg1"/>
              </a:solidFill>
            </a:endParaRPr>
          </a:p>
          <a:p>
            <a:pPr marL="0" indent="0">
              <a:buNone/>
            </a:pPr>
            <a:r>
              <a:rPr lang="es-MX" sz="2000" dirty="0" smtClean="0">
                <a:solidFill>
                  <a:schemeClr val="bg1"/>
                </a:solidFill>
              </a:rPr>
              <a:t>Dentro del plazo de un mes a partir del recibo del expediente por parte de la Junta de Relaciones Laborales.</a:t>
            </a:r>
          </a:p>
          <a:p>
            <a:pPr marL="0" indent="0">
              <a:buNone/>
            </a:pPr>
            <a:endParaRPr lang="es-MX" sz="2000" dirty="0">
              <a:solidFill>
                <a:schemeClr val="bg1"/>
              </a:solidFill>
            </a:endParaRPr>
          </a:p>
          <a:p>
            <a:pPr marL="0" indent="0" algn="ctr">
              <a:buNone/>
            </a:pPr>
            <a:r>
              <a:rPr lang="es-MX" sz="2000" b="1" dirty="0" smtClean="0">
                <a:solidFill>
                  <a:schemeClr val="bg1"/>
                </a:solidFill>
              </a:rPr>
              <a:t>Ejecución del acto final</a:t>
            </a:r>
          </a:p>
          <a:p>
            <a:pPr marL="0" indent="0">
              <a:buNone/>
            </a:pPr>
            <a:endParaRPr lang="es-MX" sz="2000" dirty="0">
              <a:solidFill>
                <a:schemeClr val="bg1"/>
              </a:solidFill>
            </a:endParaRPr>
          </a:p>
          <a:p>
            <a:pPr marL="0" indent="0">
              <a:buNone/>
            </a:pPr>
            <a:r>
              <a:rPr lang="es-MX" sz="2000" dirty="0" smtClean="0">
                <a:solidFill>
                  <a:schemeClr val="bg1"/>
                </a:solidFill>
              </a:rPr>
              <a:t>Declarado firme se ejecutará. Comunicación incluye a la Oficina de Recursos Humanos y  la Defensoría de los Habitantes.</a:t>
            </a:r>
          </a:p>
          <a:p>
            <a:pPr marL="0" indent="0">
              <a:buNone/>
            </a:pPr>
            <a:endParaRPr lang="es-MX" sz="2000" dirty="0">
              <a:solidFill>
                <a:schemeClr val="bg1"/>
              </a:solidFill>
            </a:endParaRPr>
          </a:p>
          <a:p>
            <a:pPr marL="0" indent="0" algn="r">
              <a:buNone/>
            </a:pPr>
            <a:r>
              <a:rPr lang="es-MX" sz="1700" dirty="0" smtClean="0">
                <a:solidFill>
                  <a:schemeClr val="bg1"/>
                </a:solidFill>
              </a:rPr>
              <a:t>Artículos 195</a:t>
            </a:r>
            <a:r>
              <a:rPr lang="es-MX" sz="1700" dirty="0">
                <a:solidFill>
                  <a:schemeClr val="bg1"/>
                </a:solidFill>
              </a:rPr>
              <a:t> </a:t>
            </a:r>
            <a:r>
              <a:rPr lang="es-MX" sz="1700" dirty="0" smtClean="0">
                <a:solidFill>
                  <a:schemeClr val="bg1"/>
                </a:solidFill>
              </a:rPr>
              <a:t>y 196.</a:t>
            </a:r>
            <a:r>
              <a:rPr lang="es-MX" sz="2000" dirty="0" smtClean="0">
                <a:solidFill>
                  <a:schemeClr val="bg1"/>
                </a:solidFill>
              </a:rPr>
              <a:t>  </a:t>
            </a:r>
            <a:endParaRPr lang="es-CR" sz="2000" dirty="0">
              <a:solidFill>
                <a:schemeClr val="bg1"/>
              </a:solidFill>
            </a:endParaRPr>
          </a:p>
        </p:txBody>
      </p:sp>
    </p:spTree>
    <p:extLst>
      <p:ext uri="{BB962C8B-B14F-4D97-AF65-F5344CB8AC3E}">
        <p14:creationId xmlns="" xmlns:p14="http://schemas.microsoft.com/office/powerpoint/2010/main" val="375132625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539552" y="980728"/>
            <a:ext cx="8229600" cy="1143000"/>
          </a:xfrm>
        </p:spPr>
        <p:txBody>
          <a:bodyPr>
            <a:normAutofit fontScale="90000"/>
          </a:bodyPr>
          <a:lstStyle/>
          <a:p>
            <a:r>
              <a:rPr lang="es-MX" sz="2400" b="1" dirty="0" smtClean="0">
                <a:solidFill>
                  <a:schemeClr val="bg1"/>
                </a:solidFill>
              </a:rPr>
              <a:t>Capítulo I</a:t>
            </a:r>
            <a:br>
              <a:rPr lang="es-MX" sz="2400" b="1" dirty="0" smtClean="0">
                <a:solidFill>
                  <a:schemeClr val="bg1"/>
                </a:solidFill>
              </a:rPr>
            </a:br>
            <a:r>
              <a:rPr lang="es-MX" sz="2400" b="1" dirty="0" smtClean="0">
                <a:solidFill>
                  <a:schemeClr val="bg1"/>
                </a:solidFill>
              </a:rPr>
              <a:t>Fundamento y ámbito de aplicación</a:t>
            </a:r>
            <a:br>
              <a:rPr lang="es-MX" sz="2400" b="1" dirty="0" smtClean="0">
                <a:solidFill>
                  <a:schemeClr val="bg1"/>
                </a:solidFill>
              </a:rPr>
            </a:br>
            <a:r>
              <a:rPr lang="es-MX" sz="2200" b="1" dirty="0" smtClean="0">
                <a:solidFill>
                  <a:schemeClr val="bg1"/>
                </a:solidFill>
              </a:rPr>
              <a:t>Colectividad vulnerable</a:t>
            </a:r>
            <a:endParaRPr lang="es-CR" sz="2200" b="1" dirty="0">
              <a:solidFill>
                <a:schemeClr val="bg1"/>
              </a:solidFill>
            </a:endParaRPr>
          </a:p>
        </p:txBody>
      </p:sp>
      <p:sp>
        <p:nvSpPr>
          <p:cNvPr id="3" name="2 Marcador de contenido"/>
          <p:cNvSpPr>
            <a:spLocks noGrp="1"/>
          </p:cNvSpPr>
          <p:nvPr>
            <p:ph idx="1"/>
          </p:nvPr>
        </p:nvSpPr>
        <p:spPr>
          <a:xfrm>
            <a:off x="467544" y="2332037"/>
            <a:ext cx="8229600" cy="4525963"/>
          </a:xfrm>
        </p:spPr>
        <p:txBody>
          <a:bodyPr>
            <a:normAutofit fontScale="92500" lnSpcReduction="20000"/>
          </a:bodyPr>
          <a:lstStyle/>
          <a:p>
            <a:pPr marL="0" indent="0" algn="just">
              <a:buNone/>
            </a:pPr>
            <a:r>
              <a:rPr lang="es-MX" sz="2000" dirty="0" smtClean="0">
                <a:solidFill>
                  <a:schemeClr val="bg1"/>
                </a:solidFill>
              </a:rPr>
              <a:t>El Órgano Director adoptará las previsiones necesarias cuando la víctima advierta</a:t>
            </a:r>
          </a:p>
          <a:p>
            <a:pPr marL="0" indent="0" algn="just">
              <a:buNone/>
            </a:pPr>
            <a:r>
              <a:rPr lang="es-MX" sz="2000" dirty="0">
                <a:solidFill>
                  <a:schemeClr val="bg1"/>
                </a:solidFill>
              </a:rPr>
              <a:t>q</a:t>
            </a:r>
            <a:r>
              <a:rPr lang="es-MX" sz="2000" dirty="0" smtClean="0">
                <a:solidFill>
                  <a:schemeClr val="bg1"/>
                </a:solidFill>
              </a:rPr>
              <a:t>ue la prolongación excesiva de la audiencia, pueda ser perjudicial para la salud física o mental.    </a:t>
            </a:r>
          </a:p>
          <a:p>
            <a:pPr marL="0" indent="0" algn="just">
              <a:buNone/>
            </a:pPr>
            <a:endParaRPr lang="es-MX" sz="2000" dirty="0">
              <a:solidFill>
                <a:schemeClr val="bg1"/>
              </a:solidFill>
            </a:endParaRPr>
          </a:p>
          <a:p>
            <a:pPr marL="0" indent="0" algn="just">
              <a:buNone/>
            </a:pPr>
            <a:r>
              <a:rPr lang="es-MX" sz="2000" dirty="0" smtClean="0">
                <a:solidFill>
                  <a:schemeClr val="bg1"/>
                </a:solidFill>
              </a:rPr>
              <a:t>De ser necesario la declaración podrá darse fuera de la sede del Órgano Director. </a:t>
            </a:r>
            <a:endParaRPr lang="es-MX" sz="2000" dirty="0">
              <a:solidFill>
                <a:schemeClr val="bg1"/>
              </a:solidFill>
            </a:endParaRPr>
          </a:p>
          <a:p>
            <a:pPr marL="0" indent="0" algn="just">
              <a:buNone/>
            </a:pPr>
            <a:endParaRPr lang="es-MX" sz="2000" dirty="0">
              <a:solidFill>
                <a:schemeClr val="bg1"/>
              </a:solidFill>
            </a:endParaRPr>
          </a:p>
          <a:p>
            <a:pPr marL="0" indent="0" algn="just">
              <a:buNone/>
            </a:pPr>
            <a:r>
              <a:rPr lang="es-MX" sz="2000" dirty="0">
                <a:solidFill>
                  <a:schemeClr val="bg1"/>
                </a:solidFill>
              </a:rPr>
              <a:t>En caso de indígenas el </a:t>
            </a:r>
            <a:r>
              <a:rPr lang="es-MX" sz="2000" dirty="0" smtClean="0">
                <a:solidFill>
                  <a:schemeClr val="bg1"/>
                </a:solidFill>
              </a:rPr>
              <a:t>Órgano Director </a:t>
            </a:r>
            <a:r>
              <a:rPr lang="es-MX" sz="2000" dirty="0">
                <a:solidFill>
                  <a:schemeClr val="bg1"/>
                </a:solidFill>
              </a:rPr>
              <a:t>tomará las medidas para el traslado a la comunidad o bien al centro de trabajo más cercano. </a:t>
            </a:r>
          </a:p>
          <a:p>
            <a:pPr marL="0" indent="0" algn="just">
              <a:buNone/>
            </a:pPr>
            <a:endParaRPr lang="es-MX" sz="2000" dirty="0">
              <a:solidFill>
                <a:schemeClr val="bg1"/>
              </a:solidFill>
            </a:endParaRPr>
          </a:p>
          <a:p>
            <a:pPr marL="0" indent="0">
              <a:buNone/>
            </a:pPr>
            <a:endParaRPr lang="es-MX" sz="2000" dirty="0" smtClean="0">
              <a:solidFill>
                <a:schemeClr val="bg1"/>
              </a:solidFill>
            </a:endParaRPr>
          </a:p>
          <a:p>
            <a:pPr marL="0" indent="0">
              <a:buNone/>
            </a:pPr>
            <a:endParaRPr lang="es-MX" sz="2000" dirty="0"/>
          </a:p>
          <a:p>
            <a:pPr marL="0" indent="0">
              <a:buNone/>
            </a:pPr>
            <a:endParaRPr lang="es-MX" sz="2000" dirty="0" smtClean="0"/>
          </a:p>
          <a:p>
            <a:pPr marL="0" indent="0">
              <a:buNone/>
            </a:pPr>
            <a:endParaRPr lang="es-MX" sz="2000" dirty="0"/>
          </a:p>
          <a:p>
            <a:pPr marL="0" indent="0">
              <a:buNone/>
            </a:pPr>
            <a:endParaRPr lang="es-MX" sz="2000" dirty="0" smtClean="0"/>
          </a:p>
          <a:p>
            <a:pPr marL="0" indent="0">
              <a:buNone/>
            </a:pPr>
            <a:endParaRPr lang="es-MX" sz="2000" dirty="0"/>
          </a:p>
          <a:p>
            <a:pPr marL="0" indent="0" algn="r">
              <a:buNone/>
            </a:pPr>
            <a:r>
              <a:rPr lang="es-MX" sz="1600" dirty="0" smtClean="0"/>
              <a:t>Artículo 161</a:t>
            </a:r>
          </a:p>
          <a:p>
            <a:pPr marL="0" indent="0">
              <a:buNone/>
            </a:pPr>
            <a:endParaRPr lang="es-CR" sz="2000" dirty="0"/>
          </a:p>
        </p:txBody>
      </p:sp>
    </p:spTree>
    <p:extLst>
      <p:ext uri="{BB962C8B-B14F-4D97-AF65-F5344CB8AC3E}">
        <p14:creationId xmlns="" xmlns:p14="http://schemas.microsoft.com/office/powerpoint/2010/main" val="402690998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MX" sz="2400" b="1" dirty="0" smtClean="0">
                <a:solidFill>
                  <a:schemeClr val="bg1"/>
                </a:solidFill>
              </a:rPr>
              <a:t>Capítulo V</a:t>
            </a:r>
            <a:br>
              <a:rPr lang="es-MX" sz="2400" b="1" dirty="0" smtClean="0">
                <a:solidFill>
                  <a:schemeClr val="bg1"/>
                </a:solidFill>
              </a:rPr>
            </a:br>
            <a:r>
              <a:rPr lang="es-MX" sz="2400" b="1" dirty="0" smtClean="0">
                <a:solidFill>
                  <a:schemeClr val="bg1"/>
                </a:solidFill>
              </a:rPr>
              <a:t>Etapa procedimental</a:t>
            </a:r>
            <a:endParaRPr lang="es-CR" sz="2400" b="1" dirty="0">
              <a:solidFill>
                <a:schemeClr val="bg1"/>
              </a:solidFill>
            </a:endParaRPr>
          </a:p>
        </p:txBody>
      </p:sp>
      <p:sp>
        <p:nvSpPr>
          <p:cNvPr id="3" name="2 Marcador de contenido"/>
          <p:cNvSpPr>
            <a:spLocks noGrp="1"/>
          </p:cNvSpPr>
          <p:nvPr>
            <p:ph idx="1"/>
          </p:nvPr>
        </p:nvSpPr>
        <p:spPr/>
        <p:txBody>
          <a:bodyPr>
            <a:normAutofit/>
          </a:bodyPr>
          <a:lstStyle/>
          <a:p>
            <a:pPr marL="0" indent="0" algn="ctr">
              <a:buNone/>
            </a:pPr>
            <a:r>
              <a:rPr lang="es-MX" sz="2000" b="1" dirty="0" smtClean="0">
                <a:solidFill>
                  <a:schemeClr val="bg1"/>
                </a:solidFill>
              </a:rPr>
              <a:t>Recursos ordinarios y extraordinario</a:t>
            </a:r>
          </a:p>
          <a:p>
            <a:pPr marL="0" indent="0" algn="ctr">
              <a:buNone/>
            </a:pPr>
            <a:endParaRPr lang="es-MX" sz="2000" b="1" dirty="0" smtClean="0">
              <a:solidFill>
                <a:schemeClr val="bg1"/>
              </a:solidFill>
            </a:endParaRPr>
          </a:p>
          <a:p>
            <a:pPr marL="0" indent="0" algn="just">
              <a:buNone/>
            </a:pPr>
            <a:r>
              <a:rPr lang="es-MX" sz="2000" dirty="0" smtClean="0">
                <a:solidFill>
                  <a:schemeClr val="bg1"/>
                </a:solidFill>
              </a:rPr>
              <a:t>Revocatoria y apelación se admiten </a:t>
            </a:r>
            <a:r>
              <a:rPr lang="es-MX" sz="2000" dirty="0">
                <a:solidFill>
                  <a:schemeClr val="bg1"/>
                </a:solidFill>
              </a:rPr>
              <a:t>contra los siguientes actos: </a:t>
            </a:r>
            <a:r>
              <a:rPr lang="es-MX" sz="2000" dirty="0" smtClean="0">
                <a:solidFill>
                  <a:schemeClr val="bg1"/>
                </a:solidFill>
              </a:rPr>
              <a:t>el de </a:t>
            </a:r>
            <a:r>
              <a:rPr lang="es-MX" sz="2000" dirty="0">
                <a:solidFill>
                  <a:schemeClr val="bg1"/>
                </a:solidFill>
              </a:rPr>
              <a:t>inicio, el que deniega la comparecencia o cualquier prueba, el que deniega el acceso al expediente y el final</a:t>
            </a:r>
            <a:r>
              <a:rPr lang="es-MX" sz="2000" dirty="0" smtClean="0">
                <a:solidFill>
                  <a:schemeClr val="bg1"/>
                </a:solidFill>
              </a:rPr>
              <a:t>.</a:t>
            </a:r>
          </a:p>
          <a:p>
            <a:pPr marL="0" indent="0" algn="just">
              <a:buNone/>
            </a:pPr>
            <a:endParaRPr lang="es-MX" sz="2000" dirty="0">
              <a:solidFill>
                <a:schemeClr val="bg1"/>
              </a:solidFill>
            </a:endParaRPr>
          </a:p>
          <a:p>
            <a:pPr marL="0" indent="0" algn="just">
              <a:buNone/>
            </a:pPr>
            <a:r>
              <a:rPr lang="es-MX" sz="2000" dirty="0" smtClean="0">
                <a:solidFill>
                  <a:schemeClr val="bg1"/>
                </a:solidFill>
              </a:rPr>
              <a:t>Recurso de reposición si el acto final lo dicta la Junta Directiva.</a:t>
            </a:r>
          </a:p>
          <a:p>
            <a:pPr marL="0" indent="0" algn="just">
              <a:buNone/>
            </a:pPr>
            <a:endParaRPr lang="es-MX" sz="2000" dirty="0">
              <a:solidFill>
                <a:schemeClr val="bg1"/>
              </a:solidFill>
            </a:endParaRPr>
          </a:p>
          <a:p>
            <a:pPr marL="0" indent="0" algn="just">
              <a:buNone/>
            </a:pPr>
            <a:r>
              <a:rPr lang="es-MX" sz="2000" dirty="0" smtClean="0">
                <a:solidFill>
                  <a:schemeClr val="bg1"/>
                </a:solidFill>
              </a:rPr>
              <a:t>El recurso de revisión deberá interponerse ante la Junta Directiva, según artículo 353 y 354 de la LGAP.</a:t>
            </a:r>
            <a:endParaRPr lang="es-MX" sz="2000" dirty="0">
              <a:solidFill>
                <a:schemeClr val="bg1"/>
              </a:solidFill>
            </a:endParaRPr>
          </a:p>
          <a:p>
            <a:pPr marL="0" indent="0">
              <a:buNone/>
            </a:pPr>
            <a:endParaRPr lang="es-CR" sz="2000" b="1" dirty="0">
              <a:solidFill>
                <a:schemeClr val="bg1"/>
              </a:solidFill>
            </a:endParaRPr>
          </a:p>
        </p:txBody>
      </p:sp>
    </p:spTree>
    <p:extLst>
      <p:ext uri="{BB962C8B-B14F-4D97-AF65-F5344CB8AC3E}">
        <p14:creationId xmlns="" xmlns:p14="http://schemas.microsoft.com/office/powerpoint/2010/main" val="61127836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67544" y="404664"/>
            <a:ext cx="8229600" cy="1143000"/>
          </a:xfrm>
        </p:spPr>
        <p:txBody>
          <a:bodyPr>
            <a:normAutofit/>
          </a:bodyPr>
          <a:lstStyle/>
          <a:p>
            <a:r>
              <a:rPr lang="es-MX" sz="2400" b="1" dirty="0" smtClean="0">
                <a:solidFill>
                  <a:schemeClr val="bg1"/>
                </a:solidFill>
              </a:rPr>
              <a:t>Capítulo V</a:t>
            </a:r>
            <a:br>
              <a:rPr lang="es-MX" sz="2400" b="1" dirty="0" smtClean="0">
                <a:solidFill>
                  <a:schemeClr val="bg1"/>
                </a:solidFill>
              </a:rPr>
            </a:br>
            <a:r>
              <a:rPr lang="es-MX" sz="2400" b="1" dirty="0" smtClean="0">
                <a:solidFill>
                  <a:schemeClr val="bg1"/>
                </a:solidFill>
              </a:rPr>
              <a:t>Etapa procedimental</a:t>
            </a:r>
            <a:endParaRPr lang="es-CR" sz="2400" b="1" dirty="0">
              <a:solidFill>
                <a:schemeClr val="bg1"/>
              </a:solidFill>
            </a:endParaRPr>
          </a:p>
        </p:txBody>
      </p:sp>
      <p:sp>
        <p:nvSpPr>
          <p:cNvPr id="3" name="2 Marcador de contenido"/>
          <p:cNvSpPr>
            <a:spLocks noGrp="1"/>
          </p:cNvSpPr>
          <p:nvPr>
            <p:ph idx="1"/>
          </p:nvPr>
        </p:nvSpPr>
        <p:spPr>
          <a:xfrm>
            <a:off x="467544" y="1772816"/>
            <a:ext cx="8229600" cy="4525963"/>
          </a:xfrm>
        </p:spPr>
        <p:txBody>
          <a:bodyPr>
            <a:normAutofit lnSpcReduction="10000"/>
          </a:bodyPr>
          <a:lstStyle/>
          <a:p>
            <a:pPr marL="0" indent="0" algn="ctr">
              <a:buNone/>
            </a:pPr>
            <a:r>
              <a:rPr lang="es-MX" sz="2000" b="1" dirty="0" smtClean="0">
                <a:solidFill>
                  <a:schemeClr val="bg1"/>
                </a:solidFill>
              </a:rPr>
              <a:t>Sobre la queja</a:t>
            </a:r>
          </a:p>
          <a:p>
            <a:pPr marL="0" indent="0">
              <a:buNone/>
            </a:pPr>
            <a:endParaRPr lang="es-MX" sz="2000" b="1" dirty="0">
              <a:solidFill>
                <a:schemeClr val="bg1"/>
              </a:solidFill>
            </a:endParaRPr>
          </a:p>
          <a:p>
            <a:pPr marL="0" indent="0" algn="just">
              <a:buNone/>
            </a:pPr>
            <a:r>
              <a:rPr lang="es-MX" sz="2000" dirty="0" smtClean="0">
                <a:solidFill>
                  <a:schemeClr val="bg1"/>
                </a:solidFill>
              </a:rPr>
              <a:t>La interposición de una queja contra los órganos del procedimiento, deberá presentarse ante el superior de la autoridad o funcionario que se presuma responsable de la falta que se reclama y de conformidad con los artículos del 358, 359 y 360 de la Ley General de la Administración Pública.</a:t>
            </a:r>
          </a:p>
          <a:p>
            <a:pPr marL="0" indent="0" algn="just">
              <a:buNone/>
            </a:pPr>
            <a:endParaRPr lang="es-MX" sz="2000" dirty="0">
              <a:solidFill>
                <a:schemeClr val="bg1"/>
              </a:solidFill>
            </a:endParaRPr>
          </a:p>
          <a:p>
            <a:pPr marL="0" indent="0">
              <a:buNone/>
            </a:pPr>
            <a:endParaRPr lang="es-MX" sz="2000" dirty="0" smtClean="0">
              <a:solidFill>
                <a:schemeClr val="bg1"/>
              </a:solidFill>
            </a:endParaRPr>
          </a:p>
          <a:p>
            <a:pPr marL="0" indent="0">
              <a:buNone/>
            </a:pPr>
            <a:endParaRPr lang="es-MX" sz="2000" dirty="0">
              <a:solidFill>
                <a:schemeClr val="bg1"/>
              </a:solidFill>
            </a:endParaRPr>
          </a:p>
          <a:p>
            <a:pPr marL="0" indent="0">
              <a:buNone/>
            </a:pPr>
            <a:endParaRPr lang="es-MX" sz="2000" dirty="0" smtClean="0">
              <a:solidFill>
                <a:schemeClr val="bg1"/>
              </a:solidFill>
            </a:endParaRPr>
          </a:p>
          <a:p>
            <a:pPr marL="0" indent="0">
              <a:buNone/>
            </a:pPr>
            <a:endParaRPr lang="es-MX" sz="2000" dirty="0">
              <a:solidFill>
                <a:schemeClr val="bg1"/>
              </a:solidFill>
            </a:endParaRPr>
          </a:p>
          <a:p>
            <a:pPr marL="0" indent="0">
              <a:buNone/>
            </a:pPr>
            <a:endParaRPr lang="es-MX" sz="2000" dirty="0" smtClean="0">
              <a:solidFill>
                <a:schemeClr val="bg1"/>
              </a:solidFill>
            </a:endParaRPr>
          </a:p>
          <a:p>
            <a:pPr marL="0" indent="0" algn="r">
              <a:buNone/>
            </a:pPr>
            <a:r>
              <a:rPr lang="es-MX" sz="1600" dirty="0" smtClean="0">
                <a:solidFill>
                  <a:schemeClr val="bg1"/>
                </a:solidFill>
              </a:rPr>
              <a:t>Artículo 199</a:t>
            </a:r>
            <a:endParaRPr lang="es-CR" sz="1600" dirty="0">
              <a:solidFill>
                <a:schemeClr val="bg1"/>
              </a:solidFill>
            </a:endParaRPr>
          </a:p>
        </p:txBody>
      </p:sp>
    </p:spTree>
    <p:extLst>
      <p:ext uri="{BB962C8B-B14F-4D97-AF65-F5344CB8AC3E}">
        <p14:creationId xmlns="" xmlns:p14="http://schemas.microsoft.com/office/powerpoint/2010/main" val="172863350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67544" y="476672"/>
            <a:ext cx="8229600" cy="1143000"/>
          </a:xfrm>
        </p:spPr>
        <p:txBody>
          <a:bodyPr>
            <a:normAutofit fontScale="90000"/>
          </a:bodyPr>
          <a:lstStyle/>
          <a:p>
            <a:r>
              <a:rPr lang="es-MX" sz="2400" b="1" dirty="0" smtClean="0"/>
              <a:t/>
            </a:r>
            <a:br>
              <a:rPr lang="es-MX" sz="2400" b="1" dirty="0" smtClean="0"/>
            </a:br>
            <a:r>
              <a:rPr lang="es-MX" sz="2400" b="1" dirty="0"/>
              <a:t/>
            </a:r>
            <a:br>
              <a:rPr lang="es-MX" sz="2400" b="1" dirty="0"/>
            </a:br>
            <a:r>
              <a:rPr lang="es-MX" sz="2400" b="1" dirty="0" smtClean="0">
                <a:solidFill>
                  <a:schemeClr val="bg1"/>
                </a:solidFill>
              </a:rPr>
              <a:t>Comunicación del acto final</a:t>
            </a:r>
            <a:endParaRPr lang="es-CR" sz="2400" b="1" dirty="0">
              <a:solidFill>
                <a:schemeClr val="bg1"/>
              </a:solidFill>
            </a:endParaRPr>
          </a:p>
        </p:txBody>
      </p:sp>
      <p:sp>
        <p:nvSpPr>
          <p:cNvPr id="3" name="2 Marcador de contenido"/>
          <p:cNvSpPr>
            <a:spLocks noGrp="1"/>
          </p:cNvSpPr>
          <p:nvPr>
            <p:ph idx="1"/>
          </p:nvPr>
        </p:nvSpPr>
        <p:spPr/>
        <p:txBody>
          <a:bodyPr>
            <a:normAutofit/>
          </a:bodyPr>
          <a:lstStyle/>
          <a:p>
            <a:pPr marL="0" indent="0">
              <a:buNone/>
            </a:pPr>
            <a:endParaRPr lang="es-MX" sz="2000" dirty="0" smtClean="0"/>
          </a:p>
          <a:p>
            <a:pPr marL="0" indent="0">
              <a:buNone/>
            </a:pPr>
            <a:endParaRPr lang="es-MX" sz="2000" dirty="0" smtClean="0"/>
          </a:p>
          <a:p>
            <a:pPr marL="0" indent="0">
              <a:buNone/>
            </a:pPr>
            <a:r>
              <a:rPr lang="es-MX" sz="2000" dirty="0" smtClean="0">
                <a:solidFill>
                  <a:schemeClr val="bg1"/>
                </a:solidFill>
              </a:rPr>
              <a:t>Cuando el acto final adquiera firmeza, debe ser comunicado a la Defensoría de los Habitantes, esto por parte de la jefatura competente.  </a:t>
            </a:r>
          </a:p>
          <a:p>
            <a:pPr marL="0" indent="0">
              <a:buNone/>
            </a:pPr>
            <a:endParaRPr lang="es-MX" sz="2000" dirty="0">
              <a:solidFill>
                <a:schemeClr val="bg1"/>
              </a:solidFill>
            </a:endParaRPr>
          </a:p>
          <a:p>
            <a:pPr marL="0" indent="0">
              <a:buNone/>
            </a:pPr>
            <a:endParaRPr lang="es-MX" sz="2000" dirty="0" smtClean="0">
              <a:solidFill>
                <a:schemeClr val="bg1"/>
              </a:solidFill>
            </a:endParaRPr>
          </a:p>
          <a:p>
            <a:pPr marL="0" indent="0">
              <a:buNone/>
            </a:pPr>
            <a:endParaRPr lang="es-MX" sz="2000" dirty="0">
              <a:solidFill>
                <a:schemeClr val="bg1"/>
              </a:solidFill>
            </a:endParaRPr>
          </a:p>
          <a:p>
            <a:pPr marL="0" indent="0">
              <a:buNone/>
            </a:pPr>
            <a:endParaRPr lang="es-MX" sz="2000" dirty="0" smtClean="0">
              <a:solidFill>
                <a:schemeClr val="bg1"/>
              </a:solidFill>
            </a:endParaRPr>
          </a:p>
          <a:p>
            <a:pPr marL="0" indent="0">
              <a:buNone/>
            </a:pPr>
            <a:endParaRPr lang="es-MX" sz="2000" dirty="0">
              <a:solidFill>
                <a:schemeClr val="bg1"/>
              </a:solidFill>
            </a:endParaRPr>
          </a:p>
          <a:p>
            <a:pPr marL="0" indent="0">
              <a:buNone/>
            </a:pPr>
            <a:endParaRPr lang="es-MX" sz="2000" dirty="0" smtClean="0">
              <a:solidFill>
                <a:schemeClr val="bg1"/>
              </a:solidFill>
            </a:endParaRPr>
          </a:p>
          <a:p>
            <a:pPr marL="0" indent="0">
              <a:buNone/>
            </a:pPr>
            <a:endParaRPr lang="es-MX" sz="2000" dirty="0">
              <a:solidFill>
                <a:schemeClr val="bg1"/>
              </a:solidFill>
            </a:endParaRPr>
          </a:p>
          <a:p>
            <a:pPr marL="0" indent="0" algn="r">
              <a:buNone/>
            </a:pPr>
            <a:r>
              <a:rPr lang="es-MX" sz="1600" dirty="0" smtClean="0">
                <a:solidFill>
                  <a:schemeClr val="bg1"/>
                </a:solidFill>
              </a:rPr>
              <a:t>Artículo 200</a:t>
            </a:r>
            <a:endParaRPr lang="es-CR" sz="1600" dirty="0">
              <a:solidFill>
                <a:schemeClr val="bg1"/>
              </a:solidFill>
            </a:endParaRPr>
          </a:p>
        </p:txBody>
      </p:sp>
    </p:spTree>
    <p:extLst>
      <p:ext uri="{BB962C8B-B14F-4D97-AF65-F5344CB8AC3E}">
        <p14:creationId xmlns="" xmlns:p14="http://schemas.microsoft.com/office/powerpoint/2010/main" val="198923505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251520" y="692696"/>
            <a:ext cx="8229600" cy="1143000"/>
          </a:xfrm>
        </p:spPr>
        <p:txBody>
          <a:bodyPr>
            <a:normAutofit fontScale="90000"/>
          </a:bodyPr>
          <a:lstStyle/>
          <a:p>
            <a:r>
              <a:rPr lang="es-MX" sz="2400" b="1" dirty="0" smtClean="0"/>
              <a:t/>
            </a:r>
            <a:br>
              <a:rPr lang="es-MX" sz="2400" b="1" dirty="0" smtClean="0"/>
            </a:br>
            <a:r>
              <a:rPr lang="es-MX" sz="2400" b="1" dirty="0" smtClean="0">
                <a:solidFill>
                  <a:schemeClr val="bg1"/>
                </a:solidFill>
              </a:rPr>
              <a:t>Disposiciones finales</a:t>
            </a:r>
            <a:br>
              <a:rPr lang="es-MX" sz="2400" b="1" dirty="0" smtClean="0">
                <a:solidFill>
                  <a:schemeClr val="bg1"/>
                </a:solidFill>
              </a:rPr>
            </a:br>
            <a:r>
              <a:rPr lang="es-MX" sz="2400" b="1" dirty="0">
                <a:solidFill>
                  <a:schemeClr val="bg1"/>
                </a:solidFill>
              </a:rPr>
              <a:t/>
            </a:r>
            <a:br>
              <a:rPr lang="es-MX" sz="2400" b="1" dirty="0">
                <a:solidFill>
                  <a:schemeClr val="bg1"/>
                </a:solidFill>
              </a:rPr>
            </a:br>
            <a:r>
              <a:rPr lang="es-MX" sz="2400" b="1" dirty="0" smtClean="0">
                <a:solidFill>
                  <a:schemeClr val="bg1"/>
                </a:solidFill>
              </a:rPr>
              <a:t>Transitorios</a:t>
            </a:r>
            <a:endParaRPr lang="es-CR" sz="2400" b="1" dirty="0">
              <a:solidFill>
                <a:schemeClr val="bg1"/>
              </a:solidFill>
            </a:endParaRPr>
          </a:p>
        </p:txBody>
      </p:sp>
      <p:sp>
        <p:nvSpPr>
          <p:cNvPr id="3" name="2 Marcador de contenido"/>
          <p:cNvSpPr>
            <a:spLocks noGrp="1"/>
          </p:cNvSpPr>
          <p:nvPr>
            <p:ph idx="1"/>
          </p:nvPr>
        </p:nvSpPr>
        <p:spPr>
          <a:xfrm>
            <a:off x="539552" y="2132856"/>
            <a:ext cx="8229600" cy="4525963"/>
          </a:xfrm>
        </p:spPr>
        <p:txBody>
          <a:bodyPr>
            <a:normAutofit/>
          </a:bodyPr>
          <a:lstStyle/>
          <a:p>
            <a:pPr marL="0" indent="0">
              <a:buNone/>
            </a:pPr>
            <a:r>
              <a:rPr lang="es-MX" sz="2000" dirty="0" smtClean="0">
                <a:effectLst>
                  <a:outerShdw blurRad="38100" dist="38100" dir="2700000" algn="tl">
                    <a:srgbClr val="000000">
                      <a:alpha val="43137"/>
                    </a:srgbClr>
                  </a:outerShdw>
                </a:effectLst>
              </a:rPr>
              <a:t> </a:t>
            </a:r>
          </a:p>
          <a:p>
            <a:pPr marL="0" indent="0">
              <a:buNone/>
            </a:pPr>
            <a:r>
              <a:rPr lang="es-MX" sz="2000" dirty="0" smtClean="0">
                <a:effectLst>
                  <a:outerShdw blurRad="38100" dist="38100" dir="2700000" algn="tl">
                    <a:srgbClr val="000000">
                      <a:alpha val="43137"/>
                    </a:srgbClr>
                  </a:outerShdw>
                </a:effectLst>
              </a:rPr>
              <a:t>  </a:t>
            </a:r>
            <a:r>
              <a:rPr lang="es-MX" sz="2000" b="1" dirty="0" smtClean="0">
                <a:solidFill>
                  <a:schemeClr val="bg1"/>
                </a:solidFill>
              </a:rPr>
              <a:t>I.   Los procedimientos actuales.</a:t>
            </a:r>
          </a:p>
          <a:p>
            <a:pPr marL="0" indent="0">
              <a:buNone/>
            </a:pPr>
            <a:r>
              <a:rPr lang="es-MX" sz="2000" b="1" dirty="0" smtClean="0">
                <a:solidFill>
                  <a:schemeClr val="bg1"/>
                </a:solidFill>
              </a:rPr>
              <a:t>  II.  Procedimiento para los contratos con proveedores de servicios.</a:t>
            </a:r>
          </a:p>
          <a:p>
            <a:pPr marL="0" indent="0">
              <a:buNone/>
            </a:pPr>
            <a:r>
              <a:rPr lang="es-MX" sz="2000" b="1" dirty="0" smtClean="0">
                <a:solidFill>
                  <a:schemeClr val="bg1"/>
                </a:solidFill>
              </a:rPr>
              <a:t>  III. Programa de atención integral a la víctima.</a:t>
            </a:r>
            <a:endParaRPr lang="es-CR" sz="2000" b="1" dirty="0">
              <a:solidFill>
                <a:schemeClr val="bg1"/>
              </a:solidFill>
            </a:endParaRPr>
          </a:p>
        </p:txBody>
      </p:sp>
    </p:spTree>
    <p:extLst>
      <p:ext uri="{BB962C8B-B14F-4D97-AF65-F5344CB8AC3E}">
        <p14:creationId xmlns="" xmlns:p14="http://schemas.microsoft.com/office/powerpoint/2010/main" val="127434390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10 Rectángulo"/>
          <p:cNvSpPr/>
          <p:nvPr/>
        </p:nvSpPr>
        <p:spPr>
          <a:xfrm>
            <a:off x="2555875" y="1412875"/>
            <a:ext cx="1785938" cy="1071563"/>
          </a:xfrm>
          <a:prstGeom prst="rect">
            <a:avLst/>
          </a:prstGeom>
          <a:ln>
            <a:solidFill>
              <a:schemeClr val="tx2">
                <a:lumMod val="50000"/>
              </a:schemeClr>
            </a:solidFill>
          </a:ln>
        </p:spPr>
        <p:style>
          <a:lnRef idx="2">
            <a:schemeClr val="accent1"/>
          </a:lnRef>
          <a:fillRef idx="1">
            <a:schemeClr val="lt1"/>
          </a:fillRef>
          <a:effectRef idx="0">
            <a:schemeClr val="accent1"/>
          </a:effectRef>
          <a:fontRef idx="minor">
            <a:schemeClr val="dk1"/>
          </a:fontRef>
        </p:style>
        <p:txBody>
          <a:bodyPr anchor="ctr"/>
          <a:lstStyle/>
          <a:p>
            <a:pPr algn="ctr"/>
            <a:r>
              <a:rPr lang="es-CR" sz="1400" dirty="0">
                <a:solidFill>
                  <a:schemeClr val="bg1"/>
                </a:solidFill>
                <a:latin typeface="Arial" charset="0"/>
              </a:rPr>
              <a:t>Dictado y notificación acto de apertura</a:t>
            </a:r>
            <a:endParaRPr lang="en-US" sz="1400" dirty="0">
              <a:solidFill>
                <a:schemeClr val="bg1"/>
              </a:solidFill>
              <a:latin typeface="Arial" charset="0"/>
            </a:endParaRPr>
          </a:p>
        </p:txBody>
      </p:sp>
      <p:sp>
        <p:nvSpPr>
          <p:cNvPr id="21" name="20 Rectángulo"/>
          <p:cNvSpPr/>
          <p:nvPr/>
        </p:nvSpPr>
        <p:spPr>
          <a:xfrm>
            <a:off x="4787900" y="1412875"/>
            <a:ext cx="1785938" cy="1071563"/>
          </a:xfrm>
          <a:prstGeom prst="rect">
            <a:avLst/>
          </a:prstGeom>
          <a:ln>
            <a:solidFill>
              <a:schemeClr val="tx2">
                <a:lumMod val="50000"/>
              </a:schemeClr>
            </a:solidFill>
          </a:ln>
        </p:spPr>
        <p:style>
          <a:lnRef idx="2">
            <a:schemeClr val="accent1"/>
          </a:lnRef>
          <a:fillRef idx="1">
            <a:schemeClr val="lt1"/>
          </a:fillRef>
          <a:effectRef idx="0">
            <a:schemeClr val="accent1"/>
          </a:effectRef>
          <a:fontRef idx="minor">
            <a:schemeClr val="dk1"/>
          </a:fontRef>
        </p:style>
        <p:txBody>
          <a:bodyPr anchor="ctr"/>
          <a:lstStyle/>
          <a:p>
            <a:pPr algn="ctr"/>
            <a:r>
              <a:rPr lang="es-CR" sz="1400" dirty="0">
                <a:solidFill>
                  <a:schemeClr val="bg1"/>
                </a:solidFill>
                <a:latin typeface="Arial" charset="0"/>
              </a:rPr>
              <a:t>Citación y realización de   comparecencia</a:t>
            </a:r>
            <a:endParaRPr lang="en-US" sz="1400" dirty="0">
              <a:solidFill>
                <a:schemeClr val="bg1"/>
              </a:solidFill>
              <a:latin typeface="Arial" charset="0"/>
            </a:endParaRPr>
          </a:p>
        </p:txBody>
      </p:sp>
      <p:cxnSp>
        <p:nvCxnSpPr>
          <p:cNvPr id="59" name="58 Conector recto de flecha"/>
          <p:cNvCxnSpPr>
            <a:stCxn id="11" idx="3"/>
            <a:endCxn id="21" idx="1"/>
          </p:cNvCxnSpPr>
          <p:nvPr/>
        </p:nvCxnSpPr>
        <p:spPr>
          <a:xfrm>
            <a:off x="4356100" y="1916113"/>
            <a:ext cx="431800" cy="0"/>
          </a:xfrm>
          <a:prstGeom prst="straightConnector1">
            <a:avLst/>
          </a:prstGeom>
          <a:ln>
            <a:solidFill>
              <a:schemeClr val="tx2">
                <a:lumMod val="50000"/>
              </a:schemeClr>
            </a:solidFill>
            <a:tailEnd type="arrow"/>
          </a:ln>
        </p:spPr>
        <p:style>
          <a:lnRef idx="2">
            <a:schemeClr val="accent1"/>
          </a:lnRef>
          <a:fillRef idx="0">
            <a:schemeClr val="accent1"/>
          </a:fillRef>
          <a:effectRef idx="1">
            <a:schemeClr val="accent1"/>
          </a:effectRef>
          <a:fontRef idx="minor">
            <a:schemeClr val="tx1"/>
          </a:fontRef>
        </p:style>
      </p:cxnSp>
      <p:sp>
        <p:nvSpPr>
          <p:cNvPr id="64" name="63 Rectángulo"/>
          <p:cNvSpPr/>
          <p:nvPr/>
        </p:nvSpPr>
        <p:spPr>
          <a:xfrm>
            <a:off x="323850" y="3141663"/>
            <a:ext cx="1785938" cy="1071562"/>
          </a:xfrm>
          <a:prstGeom prst="rect">
            <a:avLst/>
          </a:prstGeom>
          <a:ln>
            <a:solidFill>
              <a:schemeClr val="tx2">
                <a:lumMod val="50000"/>
              </a:schemeClr>
            </a:solidFill>
          </a:ln>
        </p:spPr>
        <p:style>
          <a:lnRef idx="2">
            <a:schemeClr val="accent1"/>
          </a:lnRef>
          <a:fillRef idx="1">
            <a:schemeClr val="lt1"/>
          </a:fillRef>
          <a:effectRef idx="0">
            <a:schemeClr val="accent1"/>
          </a:effectRef>
          <a:fontRef idx="minor">
            <a:schemeClr val="dk1"/>
          </a:fontRef>
        </p:style>
        <p:txBody>
          <a:bodyPr anchor="ctr"/>
          <a:lstStyle/>
          <a:p>
            <a:pPr algn="ctr"/>
            <a:r>
              <a:rPr lang="es-CR" sz="1400" dirty="0">
                <a:solidFill>
                  <a:schemeClr val="bg1"/>
                </a:solidFill>
                <a:latin typeface="Arial" charset="0"/>
              </a:rPr>
              <a:t>Informe Órgano Director</a:t>
            </a:r>
            <a:endParaRPr lang="en-US" sz="1400" dirty="0">
              <a:solidFill>
                <a:schemeClr val="bg1"/>
              </a:solidFill>
              <a:latin typeface="Arial" charset="0"/>
            </a:endParaRPr>
          </a:p>
        </p:txBody>
      </p:sp>
      <p:cxnSp>
        <p:nvCxnSpPr>
          <p:cNvPr id="66" name="65 Conector recto de flecha"/>
          <p:cNvCxnSpPr>
            <a:stCxn id="61" idx="3"/>
            <a:endCxn id="64" idx="1"/>
          </p:cNvCxnSpPr>
          <p:nvPr/>
        </p:nvCxnSpPr>
        <p:spPr>
          <a:xfrm>
            <a:off x="6588125" y="1916113"/>
            <a:ext cx="425450" cy="1587"/>
          </a:xfrm>
          <a:prstGeom prst="straightConnector1">
            <a:avLst/>
          </a:prstGeom>
          <a:ln>
            <a:solidFill>
              <a:schemeClr val="tx2">
                <a:lumMod val="50000"/>
              </a:schemeClr>
            </a:solidFill>
            <a:tailEnd type="arrow"/>
          </a:ln>
        </p:spPr>
        <p:style>
          <a:lnRef idx="2">
            <a:schemeClr val="accent1"/>
          </a:lnRef>
          <a:fillRef idx="0">
            <a:schemeClr val="accent1"/>
          </a:fillRef>
          <a:effectRef idx="1">
            <a:schemeClr val="accent1"/>
          </a:effectRef>
          <a:fontRef idx="minor">
            <a:schemeClr val="tx1"/>
          </a:fontRef>
        </p:style>
      </p:cxnSp>
      <p:sp>
        <p:nvSpPr>
          <p:cNvPr id="67" name="66 Rectángulo"/>
          <p:cNvSpPr/>
          <p:nvPr/>
        </p:nvSpPr>
        <p:spPr>
          <a:xfrm>
            <a:off x="2555875" y="3141663"/>
            <a:ext cx="1800225" cy="1071562"/>
          </a:xfrm>
          <a:prstGeom prst="rect">
            <a:avLst/>
          </a:prstGeom>
          <a:ln>
            <a:solidFill>
              <a:schemeClr val="tx2">
                <a:lumMod val="50000"/>
              </a:schemeClr>
            </a:solidFill>
          </a:ln>
        </p:spPr>
        <p:style>
          <a:lnRef idx="2">
            <a:schemeClr val="accent1"/>
          </a:lnRef>
          <a:fillRef idx="1">
            <a:schemeClr val="lt1"/>
          </a:fillRef>
          <a:effectRef idx="0">
            <a:schemeClr val="accent1"/>
          </a:effectRef>
          <a:fontRef idx="minor">
            <a:schemeClr val="dk1"/>
          </a:fontRef>
        </p:style>
        <p:txBody>
          <a:bodyPr anchor="ctr"/>
          <a:lstStyle/>
          <a:p>
            <a:pPr algn="ctr"/>
            <a:endParaRPr lang="es-CR" sz="1400" dirty="0">
              <a:solidFill>
                <a:schemeClr val="tx1"/>
              </a:solidFill>
              <a:latin typeface="Arial" charset="0"/>
            </a:endParaRPr>
          </a:p>
          <a:p>
            <a:pPr algn="ctr"/>
            <a:r>
              <a:rPr lang="es-CR" sz="1400" dirty="0" smtClean="0">
                <a:solidFill>
                  <a:schemeClr val="bg1"/>
                </a:solidFill>
                <a:latin typeface="Arial" charset="0"/>
              </a:rPr>
              <a:t>Comunicación, informe Órgano Director </a:t>
            </a:r>
            <a:endParaRPr lang="en-US" sz="1400" dirty="0">
              <a:solidFill>
                <a:schemeClr val="bg1"/>
              </a:solidFill>
              <a:latin typeface="Arial" charset="0"/>
            </a:endParaRPr>
          </a:p>
          <a:p>
            <a:pPr algn="ctr"/>
            <a:endParaRPr lang="en-US" sz="1400" dirty="0">
              <a:solidFill>
                <a:schemeClr val="bg1"/>
              </a:solidFill>
              <a:latin typeface="Arial" charset="0"/>
            </a:endParaRPr>
          </a:p>
        </p:txBody>
      </p:sp>
      <p:sp>
        <p:nvSpPr>
          <p:cNvPr id="70" name="69 Rectángulo"/>
          <p:cNvSpPr/>
          <p:nvPr/>
        </p:nvSpPr>
        <p:spPr>
          <a:xfrm>
            <a:off x="4787900" y="3141663"/>
            <a:ext cx="1785938" cy="1071562"/>
          </a:xfrm>
          <a:prstGeom prst="rect">
            <a:avLst/>
          </a:prstGeom>
          <a:ln>
            <a:solidFill>
              <a:schemeClr val="tx2">
                <a:lumMod val="50000"/>
              </a:schemeClr>
            </a:solidFill>
          </a:ln>
        </p:spPr>
        <p:style>
          <a:lnRef idx="2">
            <a:schemeClr val="accent1"/>
          </a:lnRef>
          <a:fillRef idx="1">
            <a:schemeClr val="lt1"/>
          </a:fillRef>
          <a:effectRef idx="0">
            <a:schemeClr val="accent1"/>
          </a:effectRef>
          <a:fontRef idx="minor">
            <a:schemeClr val="dk1"/>
          </a:fontRef>
        </p:style>
        <p:txBody>
          <a:bodyPr anchor="ctr"/>
          <a:lstStyle/>
          <a:p>
            <a:pPr algn="ctr"/>
            <a:r>
              <a:rPr lang="es-CR" sz="1400" dirty="0" smtClean="0">
                <a:solidFill>
                  <a:schemeClr val="bg1"/>
                </a:solidFill>
                <a:latin typeface="Arial" charset="0"/>
              </a:rPr>
              <a:t>Resolución</a:t>
            </a:r>
            <a:r>
              <a:rPr lang="en-US" sz="1400" dirty="0" smtClean="0">
                <a:solidFill>
                  <a:schemeClr val="bg1"/>
                </a:solidFill>
                <a:latin typeface="Arial" charset="0"/>
              </a:rPr>
              <a:t> </a:t>
            </a:r>
          </a:p>
          <a:p>
            <a:pPr algn="ctr"/>
            <a:r>
              <a:rPr lang="en-US" sz="1400" dirty="0" smtClean="0">
                <a:solidFill>
                  <a:schemeClr val="bg1"/>
                </a:solidFill>
                <a:latin typeface="Arial" charset="0"/>
              </a:rPr>
              <a:t>Órgano Decis</a:t>
            </a:r>
            <a:r>
              <a:rPr lang="en-US" sz="1400" dirty="0" smtClean="0">
                <a:solidFill>
                  <a:schemeClr val="tx1"/>
                </a:solidFill>
                <a:latin typeface="Arial" charset="0"/>
              </a:rPr>
              <a:t>or</a:t>
            </a:r>
            <a:endParaRPr lang="en-US" sz="1400" dirty="0">
              <a:solidFill>
                <a:schemeClr val="tx1"/>
              </a:solidFill>
              <a:latin typeface="Arial" charset="0"/>
            </a:endParaRPr>
          </a:p>
        </p:txBody>
      </p:sp>
      <p:sp>
        <p:nvSpPr>
          <p:cNvPr id="74" name="73 Rectángulo"/>
          <p:cNvSpPr/>
          <p:nvPr/>
        </p:nvSpPr>
        <p:spPr>
          <a:xfrm>
            <a:off x="7019925" y="3141663"/>
            <a:ext cx="1785938" cy="1071562"/>
          </a:xfrm>
          <a:prstGeom prst="rect">
            <a:avLst/>
          </a:prstGeom>
          <a:ln>
            <a:solidFill>
              <a:schemeClr val="tx2">
                <a:lumMod val="50000"/>
              </a:schemeClr>
            </a:solidFill>
          </a:ln>
        </p:spPr>
        <p:style>
          <a:lnRef idx="2">
            <a:schemeClr val="accent1"/>
          </a:lnRef>
          <a:fillRef idx="1">
            <a:schemeClr val="lt1"/>
          </a:fillRef>
          <a:effectRef idx="0">
            <a:schemeClr val="accent1"/>
          </a:effectRef>
          <a:fontRef idx="minor">
            <a:schemeClr val="dk1"/>
          </a:fontRef>
        </p:style>
        <p:txBody>
          <a:bodyPr anchor="ctr"/>
          <a:lstStyle/>
          <a:p>
            <a:pPr algn="ctr"/>
            <a:r>
              <a:rPr lang="es-CR" sz="1400" dirty="0">
                <a:solidFill>
                  <a:schemeClr val="bg1"/>
                </a:solidFill>
                <a:latin typeface="Arial" charset="0"/>
              </a:rPr>
              <a:t>Oposición a la gestión disciplin</a:t>
            </a:r>
            <a:r>
              <a:rPr lang="es-CR" sz="1400" dirty="0">
                <a:solidFill>
                  <a:schemeClr val="tx1"/>
                </a:solidFill>
                <a:latin typeface="Arial" charset="0"/>
              </a:rPr>
              <a:t>aria </a:t>
            </a:r>
            <a:endParaRPr lang="en-US" sz="1400" dirty="0">
              <a:solidFill>
                <a:schemeClr val="tx1"/>
              </a:solidFill>
              <a:latin typeface="Arial" charset="0"/>
            </a:endParaRPr>
          </a:p>
        </p:txBody>
      </p:sp>
      <p:sp>
        <p:nvSpPr>
          <p:cNvPr id="61" name="60 Rectángulo"/>
          <p:cNvSpPr/>
          <p:nvPr/>
        </p:nvSpPr>
        <p:spPr>
          <a:xfrm>
            <a:off x="7019925" y="1412875"/>
            <a:ext cx="1785938" cy="1071563"/>
          </a:xfrm>
          <a:prstGeom prst="rect">
            <a:avLst/>
          </a:prstGeom>
          <a:ln>
            <a:solidFill>
              <a:schemeClr val="tx2">
                <a:lumMod val="50000"/>
              </a:schemeClr>
            </a:solidFill>
          </a:ln>
        </p:spPr>
        <p:style>
          <a:lnRef idx="2">
            <a:schemeClr val="accent1"/>
          </a:lnRef>
          <a:fillRef idx="1">
            <a:schemeClr val="lt1"/>
          </a:fillRef>
          <a:effectRef idx="0">
            <a:schemeClr val="accent1"/>
          </a:effectRef>
          <a:fontRef idx="minor">
            <a:schemeClr val="dk1"/>
          </a:fontRef>
        </p:style>
        <p:txBody>
          <a:bodyPr anchor="ctr"/>
          <a:lstStyle/>
          <a:p>
            <a:pPr algn="ctr"/>
            <a:r>
              <a:rPr lang="es-CR" sz="1400" dirty="0">
                <a:solidFill>
                  <a:schemeClr val="bg1"/>
                </a:solidFill>
                <a:latin typeface="Arial" charset="0"/>
              </a:rPr>
              <a:t>Alegato de conclusiones</a:t>
            </a:r>
            <a:endParaRPr lang="en-US" sz="1400" dirty="0">
              <a:solidFill>
                <a:schemeClr val="bg1"/>
              </a:solidFill>
              <a:latin typeface="Arial" charset="0"/>
            </a:endParaRPr>
          </a:p>
        </p:txBody>
      </p:sp>
      <p:sp>
        <p:nvSpPr>
          <p:cNvPr id="20" name="8 Título"/>
          <p:cNvSpPr>
            <a:spLocks noGrp="1"/>
          </p:cNvSpPr>
          <p:nvPr>
            <p:ph type="title"/>
          </p:nvPr>
        </p:nvSpPr>
        <p:spPr>
          <a:xfrm>
            <a:off x="1010581" y="332656"/>
            <a:ext cx="6858049" cy="796909"/>
          </a:xfrm>
          <a:ln>
            <a:miter lim="800000"/>
            <a:headEnd/>
            <a:tailEnd/>
          </a:ln>
        </p:spPr>
        <p:txBody>
          <a:bodyPr rtlCol="0">
            <a:noAutofit/>
          </a:bodyPr>
          <a:lstStyle/>
          <a:p>
            <a:pPr eaLnBrk="1" fontAlgn="auto" hangingPunct="1">
              <a:spcAft>
                <a:spcPts val="0"/>
              </a:spcAft>
              <a:defRPr/>
            </a:pPr>
            <a:r>
              <a:rPr lang="es-CR" sz="3200" dirty="0" smtClean="0">
                <a:ln w="10541" cmpd="sng">
                  <a:solidFill>
                    <a:schemeClr val="tx1"/>
                  </a:solidFill>
                  <a:prstDash val="solid"/>
                </a:ln>
                <a:solidFill>
                  <a:schemeClr val="accent1">
                    <a:lumMod val="50000"/>
                  </a:schemeClr>
                </a:solidFill>
                <a:effectLst>
                  <a:reflection blurRad="6350" stA="55000" endA="300" endPos="45500" dir="5400000" sy="-100000" algn="bl" rotWithShape="0"/>
                </a:effectLst>
              </a:rPr>
              <a:t/>
            </a:r>
            <a:br>
              <a:rPr lang="es-CR" sz="3200" dirty="0" smtClean="0">
                <a:ln w="10541" cmpd="sng">
                  <a:solidFill>
                    <a:schemeClr val="tx1"/>
                  </a:solidFill>
                  <a:prstDash val="solid"/>
                </a:ln>
                <a:solidFill>
                  <a:schemeClr val="accent1">
                    <a:lumMod val="50000"/>
                  </a:schemeClr>
                </a:solidFill>
                <a:effectLst>
                  <a:reflection blurRad="6350" stA="55000" endA="300" endPos="45500" dir="5400000" sy="-100000" algn="bl" rotWithShape="0"/>
                </a:effectLst>
              </a:rPr>
            </a:br>
            <a:r>
              <a:rPr lang="es-CR" sz="3200" dirty="0">
                <a:ln w="10541" cmpd="sng">
                  <a:solidFill>
                    <a:schemeClr val="tx1"/>
                  </a:solidFill>
                  <a:prstDash val="solid"/>
                </a:ln>
                <a:solidFill>
                  <a:schemeClr val="accent1">
                    <a:lumMod val="50000"/>
                  </a:schemeClr>
                </a:solidFill>
                <a:effectLst>
                  <a:reflection blurRad="6350" stA="55000" endA="300" endPos="45500" dir="5400000" sy="-100000" algn="bl" rotWithShape="0"/>
                </a:effectLst>
              </a:rPr>
              <a:t/>
            </a:r>
            <a:br>
              <a:rPr lang="es-CR" sz="3200" dirty="0">
                <a:ln w="10541" cmpd="sng">
                  <a:solidFill>
                    <a:schemeClr val="tx1"/>
                  </a:solidFill>
                  <a:prstDash val="solid"/>
                </a:ln>
                <a:solidFill>
                  <a:schemeClr val="accent1">
                    <a:lumMod val="50000"/>
                  </a:schemeClr>
                </a:solidFill>
                <a:effectLst>
                  <a:reflection blurRad="6350" stA="55000" endA="300" endPos="45500" dir="5400000" sy="-100000" algn="bl" rotWithShape="0"/>
                </a:effectLst>
              </a:rPr>
            </a:br>
            <a:r>
              <a:rPr lang="es-CR" sz="3200" dirty="0" smtClean="0">
                <a:ln w="10541" cmpd="sng">
                  <a:solidFill>
                    <a:schemeClr val="tx1"/>
                  </a:solidFill>
                  <a:prstDash val="solid"/>
                </a:ln>
                <a:solidFill>
                  <a:schemeClr val="accent1">
                    <a:lumMod val="50000"/>
                  </a:schemeClr>
                </a:solidFill>
                <a:effectLst>
                  <a:reflection blurRad="6350" stA="55000" endA="300" endPos="45500" dir="5400000" sy="-100000" algn="bl" rotWithShape="0"/>
                </a:effectLst>
              </a:rPr>
              <a:t>Etapa </a:t>
            </a:r>
            <a:r>
              <a:rPr lang="es-CR" sz="2800" dirty="0" smtClean="0">
                <a:ln w="10541" cmpd="sng">
                  <a:solidFill>
                    <a:schemeClr val="tx1"/>
                  </a:solidFill>
                  <a:prstDash val="solid"/>
                </a:ln>
                <a:solidFill>
                  <a:schemeClr val="accent1">
                    <a:lumMod val="50000"/>
                  </a:schemeClr>
                </a:solidFill>
                <a:effectLst>
                  <a:reflection blurRad="6350" stA="55000" endA="300" endPos="45500" dir="5400000" sy="-100000" algn="bl" rotWithShape="0"/>
                </a:effectLst>
              </a:rPr>
              <a:t>Procedimental</a:t>
            </a:r>
            <a:br>
              <a:rPr lang="es-CR" sz="2800" dirty="0" smtClean="0">
                <a:ln w="10541" cmpd="sng">
                  <a:solidFill>
                    <a:schemeClr val="tx1"/>
                  </a:solidFill>
                  <a:prstDash val="solid"/>
                </a:ln>
                <a:solidFill>
                  <a:schemeClr val="accent1">
                    <a:lumMod val="50000"/>
                  </a:schemeClr>
                </a:solidFill>
                <a:effectLst>
                  <a:reflection blurRad="6350" stA="55000" endA="300" endPos="45500" dir="5400000" sy="-100000" algn="bl" rotWithShape="0"/>
                </a:effectLst>
              </a:rPr>
            </a:br>
            <a:r>
              <a:rPr lang="es-CR" sz="3200" dirty="0" smtClean="0">
                <a:ln w="10541" cmpd="sng">
                  <a:solidFill>
                    <a:schemeClr val="tx1"/>
                  </a:solidFill>
                  <a:prstDash val="solid"/>
                </a:ln>
                <a:solidFill>
                  <a:schemeClr val="accent1">
                    <a:lumMod val="50000"/>
                  </a:schemeClr>
                </a:solidFill>
                <a:effectLst>
                  <a:reflection blurRad="6350" stA="55000" endA="300" endPos="45500" dir="5400000" sy="-100000" algn="bl" rotWithShape="0"/>
                </a:effectLst>
              </a:rPr>
              <a:t/>
            </a:r>
            <a:br>
              <a:rPr lang="es-CR" sz="3200" dirty="0" smtClean="0">
                <a:ln w="10541" cmpd="sng">
                  <a:solidFill>
                    <a:schemeClr val="tx1"/>
                  </a:solidFill>
                  <a:prstDash val="solid"/>
                </a:ln>
                <a:solidFill>
                  <a:schemeClr val="accent1">
                    <a:lumMod val="50000"/>
                  </a:schemeClr>
                </a:solidFill>
                <a:effectLst>
                  <a:reflection blurRad="6350" stA="55000" endA="300" endPos="45500" dir="5400000" sy="-100000" algn="bl" rotWithShape="0"/>
                </a:effectLst>
              </a:rPr>
            </a:br>
            <a:endParaRPr lang="en-US" sz="3200" dirty="0">
              <a:ln w="10541" cmpd="sng">
                <a:solidFill>
                  <a:schemeClr val="tx1"/>
                </a:solidFill>
                <a:prstDash val="solid"/>
              </a:ln>
              <a:solidFill>
                <a:schemeClr val="accent1">
                  <a:lumMod val="50000"/>
                </a:schemeClr>
              </a:solidFill>
              <a:effectLst>
                <a:reflection blurRad="6350" stA="55000" endA="300" endPos="45500" dir="5400000" sy="-100000" algn="bl" rotWithShape="0"/>
              </a:effectLst>
            </a:endParaRPr>
          </a:p>
        </p:txBody>
      </p:sp>
      <p:cxnSp>
        <p:nvCxnSpPr>
          <p:cNvPr id="2" name="58 Conector recto de flecha"/>
          <p:cNvCxnSpPr>
            <a:stCxn id="11" idx="3"/>
            <a:endCxn id="21" idx="1"/>
          </p:cNvCxnSpPr>
          <p:nvPr/>
        </p:nvCxnSpPr>
        <p:spPr>
          <a:xfrm>
            <a:off x="2124075" y="3716338"/>
            <a:ext cx="431800" cy="0"/>
          </a:xfrm>
          <a:prstGeom prst="straightConnector1">
            <a:avLst/>
          </a:prstGeom>
          <a:ln>
            <a:solidFill>
              <a:schemeClr val="tx2">
                <a:lumMod val="50000"/>
              </a:schemeClr>
            </a:solidFill>
            <a:tailEnd type="arrow"/>
          </a:ln>
        </p:spPr>
        <p:style>
          <a:lnRef idx="2">
            <a:schemeClr val="accent1"/>
          </a:lnRef>
          <a:fillRef idx="0">
            <a:schemeClr val="accent1"/>
          </a:fillRef>
          <a:effectRef idx="1">
            <a:schemeClr val="accent1"/>
          </a:effectRef>
          <a:fontRef idx="minor">
            <a:schemeClr val="tx1"/>
          </a:fontRef>
        </p:style>
      </p:cxnSp>
      <p:cxnSp>
        <p:nvCxnSpPr>
          <p:cNvPr id="3" name="58 Conector recto de flecha"/>
          <p:cNvCxnSpPr>
            <a:stCxn id="11" idx="3"/>
            <a:endCxn id="21" idx="1"/>
          </p:cNvCxnSpPr>
          <p:nvPr/>
        </p:nvCxnSpPr>
        <p:spPr>
          <a:xfrm>
            <a:off x="4356100" y="3716338"/>
            <a:ext cx="431800" cy="0"/>
          </a:xfrm>
          <a:prstGeom prst="straightConnector1">
            <a:avLst/>
          </a:prstGeom>
          <a:ln>
            <a:solidFill>
              <a:schemeClr val="tx2">
                <a:lumMod val="50000"/>
              </a:schemeClr>
            </a:solidFill>
            <a:tailEnd type="arrow"/>
          </a:ln>
        </p:spPr>
        <p:style>
          <a:lnRef idx="2">
            <a:schemeClr val="accent1"/>
          </a:lnRef>
          <a:fillRef idx="0">
            <a:schemeClr val="accent1"/>
          </a:fillRef>
          <a:effectRef idx="1">
            <a:schemeClr val="accent1"/>
          </a:effectRef>
          <a:fontRef idx="minor">
            <a:schemeClr val="tx1"/>
          </a:fontRef>
        </p:style>
      </p:cxnSp>
      <p:cxnSp>
        <p:nvCxnSpPr>
          <p:cNvPr id="4" name="58 Conector recto de flecha"/>
          <p:cNvCxnSpPr>
            <a:stCxn id="11" idx="3"/>
            <a:endCxn id="21" idx="1"/>
          </p:cNvCxnSpPr>
          <p:nvPr/>
        </p:nvCxnSpPr>
        <p:spPr>
          <a:xfrm>
            <a:off x="6588125" y="3716338"/>
            <a:ext cx="431800" cy="0"/>
          </a:xfrm>
          <a:prstGeom prst="straightConnector1">
            <a:avLst/>
          </a:prstGeom>
          <a:ln>
            <a:solidFill>
              <a:schemeClr val="tx2">
                <a:lumMod val="50000"/>
              </a:schemeClr>
            </a:solidFill>
            <a:tailEnd type="arrow"/>
          </a:ln>
        </p:spPr>
        <p:style>
          <a:lnRef idx="2">
            <a:schemeClr val="accent1"/>
          </a:lnRef>
          <a:fillRef idx="0">
            <a:schemeClr val="accent1"/>
          </a:fillRef>
          <a:effectRef idx="1">
            <a:schemeClr val="accent1"/>
          </a:effectRef>
          <a:fontRef idx="minor">
            <a:schemeClr val="tx1"/>
          </a:fontRef>
        </p:style>
      </p:cxnSp>
      <p:sp>
        <p:nvSpPr>
          <p:cNvPr id="18" name="17 Rectángulo"/>
          <p:cNvSpPr/>
          <p:nvPr/>
        </p:nvSpPr>
        <p:spPr>
          <a:xfrm>
            <a:off x="338137" y="4949726"/>
            <a:ext cx="1785938" cy="1071562"/>
          </a:xfrm>
          <a:prstGeom prst="rect">
            <a:avLst/>
          </a:prstGeom>
          <a:ln>
            <a:solidFill>
              <a:schemeClr val="tx2">
                <a:lumMod val="50000"/>
              </a:schemeClr>
            </a:solidFill>
          </a:ln>
        </p:spPr>
        <p:style>
          <a:lnRef idx="2">
            <a:schemeClr val="accent1"/>
          </a:lnRef>
          <a:fillRef idx="1">
            <a:schemeClr val="lt1"/>
          </a:fillRef>
          <a:effectRef idx="0">
            <a:schemeClr val="accent1"/>
          </a:effectRef>
          <a:fontRef idx="minor">
            <a:schemeClr val="dk1"/>
          </a:fontRef>
        </p:style>
        <p:txBody>
          <a:bodyPr anchor="ctr"/>
          <a:lstStyle/>
          <a:p>
            <a:pPr algn="ctr"/>
            <a:r>
              <a:rPr lang="en-US" sz="1400" dirty="0" smtClean="0">
                <a:solidFill>
                  <a:schemeClr val="bg1"/>
                </a:solidFill>
                <a:latin typeface="Arial" charset="0"/>
              </a:rPr>
              <a:t>Recomendación</a:t>
            </a:r>
            <a:endParaRPr lang="en-US" sz="1400" dirty="0">
              <a:solidFill>
                <a:schemeClr val="bg1"/>
              </a:solidFill>
              <a:latin typeface="Arial" charset="0"/>
            </a:endParaRPr>
          </a:p>
          <a:p>
            <a:pPr algn="ctr"/>
            <a:r>
              <a:rPr lang="en-US" sz="1400" dirty="0">
                <a:solidFill>
                  <a:schemeClr val="bg1"/>
                </a:solidFill>
                <a:latin typeface="Arial" charset="0"/>
              </a:rPr>
              <a:t>Junta de Relaciones Laborales</a:t>
            </a:r>
          </a:p>
        </p:txBody>
      </p:sp>
      <p:sp>
        <p:nvSpPr>
          <p:cNvPr id="19" name="18 Rectángulo"/>
          <p:cNvSpPr/>
          <p:nvPr/>
        </p:nvSpPr>
        <p:spPr>
          <a:xfrm>
            <a:off x="2570162" y="4949726"/>
            <a:ext cx="1785938" cy="1071562"/>
          </a:xfrm>
          <a:prstGeom prst="rect">
            <a:avLst/>
          </a:prstGeom>
          <a:ln>
            <a:solidFill>
              <a:schemeClr val="tx2">
                <a:lumMod val="50000"/>
              </a:schemeClr>
            </a:solidFill>
          </a:ln>
        </p:spPr>
        <p:style>
          <a:lnRef idx="2">
            <a:schemeClr val="accent1"/>
          </a:lnRef>
          <a:fillRef idx="1">
            <a:schemeClr val="lt1"/>
          </a:fillRef>
          <a:effectRef idx="0">
            <a:schemeClr val="accent1"/>
          </a:effectRef>
          <a:fontRef idx="minor">
            <a:schemeClr val="dk1"/>
          </a:fontRef>
        </p:style>
        <p:txBody>
          <a:bodyPr anchor="ctr"/>
          <a:lstStyle/>
          <a:p>
            <a:pPr algn="ctr"/>
            <a:r>
              <a:rPr lang="en-US" sz="1400" dirty="0">
                <a:solidFill>
                  <a:schemeClr val="bg1"/>
                </a:solidFill>
                <a:latin typeface="Arial" charset="0"/>
              </a:rPr>
              <a:t>Dictado y ejecución del acto final</a:t>
            </a:r>
          </a:p>
        </p:txBody>
      </p:sp>
      <p:cxnSp>
        <p:nvCxnSpPr>
          <p:cNvPr id="8" name="7 Conector recto"/>
          <p:cNvCxnSpPr>
            <a:stCxn id="74" idx="3"/>
          </p:cNvCxnSpPr>
          <p:nvPr/>
        </p:nvCxnSpPr>
        <p:spPr>
          <a:xfrm>
            <a:off x="8805863" y="3677444"/>
            <a:ext cx="158625" cy="0"/>
          </a:xfrm>
          <a:prstGeom prst="line">
            <a:avLst/>
          </a:prstGeom>
          <a:ln w="25400"/>
        </p:spPr>
        <p:style>
          <a:lnRef idx="1">
            <a:schemeClr val="dk1"/>
          </a:lnRef>
          <a:fillRef idx="0">
            <a:schemeClr val="dk1"/>
          </a:fillRef>
          <a:effectRef idx="0">
            <a:schemeClr val="dk1"/>
          </a:effectRef>
          <a:fontRef idx="minor">
            <a:schemeClr val="tx1"/>
          </a:fontRef>
        </p:style>
      </p:cxnSp>
      <p:cxnSp>
        <p:nvCxnSpPr>
          <p:cNvPr id="10" name="9 Conector recto"/>
          <p:cNvCxnSpPr/>
          <p:nvPr/>
        </p:nvCxnSpPr>
        <p:spPr>
          <a:xfrm>
            <a:off x="8964488" y="3677444"/>
            <a:ext cx="0" cy="959930"/>
          </a:xfrm>
          <a:prstGeom prst="line">
            <a:avLst/>
          </a:prstGeom>
          <a:ln w="25400"/>
        </p:spPr>
        <p:style>
          <a:lnRef idx="1">
            <a:schemeClr val="dk1"/>
          </a:lnRef>
          <a:fillRef idx="0">
            <a:schemeClr val="dk1"/>
          </a:fillRef>
          <a:effectRef idx="0">
            <a:schemeClr val="dk1"/>
          </a:effectRef>
          <a:fontRef idx="minor">
            <a:schemeClr val="tx1"/>
          </a:fontRef>
        </p:style>
      </p:cxnSp>
      <p:cxnSp>
        <p:nvCxnSpPr>
          <p:cNvPr id="13" name="12 Conector recto"/>
          <p:cNvCxnSpPr/>
          <p:nvPr/>
        </p:nvCxnSpPr>
        <p:spPr>
          <a:xfrm flipH="1">
            <a:off x="1187450" y="4637374"/>
            <a:ext cx="7777038" cy="0"/>
          </a:xfrm>
          <a:prstGeom prst="line">
            <a:avLst/>
          </a:prstGeom>
          <a:ln w="44450"/>
        </p:spPr>
        <p:style>
          <a:lnRef idx="1">
            <a:schemeClr val="dk1"/>
          </a:lnRef>
          <a:fillRef idx="0">
            <a:schemeClr val="dk1"/>
          </a:fillRef>
          <a:effectRef idx="0">
            <a:schemeClr val="dk1"/>
          </a:effectRef>
          <a:fontRef idx="minor">
            <a:schemeClr val="tx1"/>
          </a:fontRef>
        </p:style>
      </p:cxnSp>
      <p:cxnSp>
        <p:nvCxnSpPr>
          <p:cNvPr id="36" name="35 Conector recto de flecha"/>
          <p:cNvCxnSpPr/>
          <p:nvPr/>
        </p:nvCxnSpPr>
        <p:spPr>
          <a:xfrm>
            <a:off x="1187450" y="4661694"/>
            <a:ext cx="0" cy="288032"/>
          </a:xfrm>
          <a:prstGeom prst="straightConnector1">
            <a:avLst/>
          </a:prstGeom>
          <a:ln w="25400">
            <a:tailEnd type="arrow"/>
          </a:ln>
        </p:spPr>
        <p:style>
          <a:lnRef idx="1">
            <a:schemeClr val="dk1"/>
          </a:lnRef>
          <a:fillRef idx="0">
            <a:schemeClr val="dk1"/>
          </a:fillRef>
          <a:effectRef idx="0">
            <a:schemeClr val="dk1"/>
          </a:effectRef>
          <a:fontRef idx="minor">
            <a:schemeClr val="tx1"/>
          </a:fontRef>
        </p:style>
      </p:cxnSp>
      <p:cxnSp>
        <p:nvCxnSpPr>
          <p:cNvPr id="48" name="47 Conector recto"/>
          <p:cNvCxnSpPr/>
          <p:nvPr/>
        </p:nvCxnSpPr>
        <p:spPr>
          <a:xfrm>
            <a:off x="8805863" y="1948656"/>
            <a:ext cx="158625" cy="0"/>
          </a:xfrm>
          <a:prstGeom prst="line">
            <a:avLst/>
          </a:prstGeom>
          <a:ln w="25400"/>
        </p:spPr>
        <p:style>
          <a:lnRef idx="1">
            <a:schemeClr val="dk1"/>
          </a:lnRef>
          <a:fillRef idx="0">
            <a:schemeClr val="dk1"/>
          </a:fillRef>
          <a:effectRef idx="0">
            <a:schemeClr val="dk1"/>
          </a:effectRef>
          <a:fontRef idx="minor">
            <a:schemeClr val="tx1"/>
          </a:fontRef>
        </p:style>
      </p:cxnSp>
      <p:cxnSp>
        <p:nvCxnSpPr>
          <p:cNvPr id="49" name="48 Conector recto"/>
          <p:cNvCxnSpPr/>
          <p:nvPr/>
        </p:nvCxnSpPr>
        <p:spPr>
          <a:xfrm>
            <a:off x="8964488" y="1931988"/>
            <a:ext cx="0" cy="920948"/>
          </a:xfrm>
          <a:prstGeom prst="line">
            <a:avLst/>
          </a:prstGeom>
          <a:ln w="25400"/>
        </p:spPr>
        <p:style>
          <a:lnRef idx="1">
            <a:schemeClr val="dk1"/>
          </a:lnRef>
          <a:fillRef idx="0">
            <a:schemeClr val="dk1"/>
          </a:fillRef>
          <a:effectRef idx="0">
            <a:schemeClr val="dk1"/>
          </a:effectRef>
          <a:fontRef idx="minor">
            <a:schemeClr val="tx1"/>
          </a:fontRef>
        </p:style>
      </p:cxnSp>
      <p:cxnSp>
        <p:nvCxnSpPr>
          <p:cNvPr id="50" name="49 Conector recto"/>
          <p:cNvCxnSpPr/>
          <p:nvPr/>
        </p:nvCxnSpPr>
        <p:spPr>
          <a:xfrm flipH="1">
            <a:off x="1187450" y="2852936"/>
            <a:ext cx="7777038" cy="0"/>
          </a:xfrm>
          <a:prstGeom prst="line">
            <a:avLst/>
          </a:prstGeom>
          <a:ln w="44450"/>
        </p:spPr>
        <p:style>
          <a:lnRef idx="1">
            <a:schemeClr val="dk1"/>
          </a:lnRef>
          <a:fillRef idx="0">
            <a:schemeClr val="dk1"/>
          </a:fillRef>
          <a:effectRef idx="0">
            <a:schemeClr val="dk1"/>
          </a:effectRef>
          <a:fontRef idx="minor">
            <a:schemeClr val="tx1"/>
          </a:fontRef>
        </p:style>
      </p:cxnSp>
      <p:cxnSp>
        <p:nvCxnSpPr>
          <p:cNvPr id="51" name="50 Conector recto de flecha"/>
          <p:cNvCxnSpPr/>
          <p:nvPr/>
        </p:nvCxnSpPr>
        <p:spPr>
          <a:xfrm>
            <a:off x="1187450" y="2852936"/>
            <a:ext cx="0" cy="288032"/>
          </a:xfrm>
          <a:prstGeom prst="straightConnector1">
            <a:avLst/>
          </a:prstGeom>
          <a:ln w="25400">
            <a:tailEnd type="arrow"/>
          </a:ln>
        </p:spPr>
        <p:style>
          <a:lnRef idx="1">
            <a:schemeClr val="dk1"/>
          </a:lnRef>
          <a:fillRef idx="0">
            <a:schemeClr val="dk1"/>
          </a:fillRef>
          <a:effectRef idx="0">
            <a:schemeClr val="dk1"/>
          </a:effectRef>
          <a:fontRef idx="minor">
            <a:schemeClr val="tx1"/>
          </a:fontRef>
        </p:style>
      </p:cxnSp>
      <p:cxnSp>
        <p:nvCxnSpPr>
          <p:cNvPr id="53" name="58 Conector recto de flecha"/>
          <p:cNvCxnSpPr/>
          <p:nvPr/>
        </p:nvCxnSpPr>
        <p:spPr>
          <a:xfrm>
            <a:off x="2144745" y="5485507"/>
            <a:ext cx="431800" cy="0"/>
          </a:xfrm>
          <a:prstGeom prst="straightConnector1">
            <a:avLst/>
          </a:prstGeom>
          <a:ln>
            <a:solidFill>
              <a:schemeClr val="tx2">
                <a:lumMod val="50000"/>
              </a:schemeClr>
            </a:solidFill>
            <a:tailEnd type="arrow"/>
          </a:ln>
        </p:spPr>
        <p:style>
          <a:lnRef idx="2">
            <a:schemeClr val="accent1"/>
          </a:lnRef>
          <a:fillRef idx="0">
            <a:schemeClr val="accent1"/>
          </a:fillRef>
          <a:effectRef idx="1">
            <a:schemeClr val="accent1"/>
          </a:effectRef>
          <a:fontRef idx="minor">
            <a:schemeClr val="tx1"/>
          </a:fontRef>
        </p:style>
      </p:cxnSp>
      <p:cxnSp>
        <p:nvCxnSpPr>
          <p:cNvPr id="54" name="58 Conector recto de flecha"/>
          <p:cNvCxnSpPr/>
          <p:nvPr/>
        </p:nvCxnSpPr>
        <p:spPr>
          <a:xfrm>
            <a:off x="2123976" y="1948656"/>
            <a:ext cx="431800" cy="0"/>
          </a:xfrm>
          <a:prstGeom prst="straightConnector1">
            <a:avLst/>
          </a:prstGeom>
          <a:ln>
            <a:solidFill>
              <a:schemeClr val="tx2">
                <a:lumMod val="50000"/>
              </a:schemeClr>
            </a:solidFill>
            <a:tailEnd type="arrow"/>
          </a:ln>
        </p:spPr>
        <p:style>
          <a:lnRef idx="2">
            <a:schemeClr val="accent1"/>
          </a:lnRef>
          <a:fillRef idx="0">
            <a:schemeClr val="accent1"/>
          </a:fillRef>
          <a:effectRef idx="1">
            <a:schemeClr val="accent1"/>
          </a:effectRef>
          <a:fontRef idx="minor">
            <a:schemeClr val="tx1"/>
          </a:fontRef>
        </p:style>
      </p:cxnSp>
      <p:sp>
        <p:nvSpPr>
          <p:cNvPr id="57" name="56 Rectángulo"/>
          <p:cNvSpPr/>
          <p:nvPr/>
        </p:nvSpPr>
        <p:spPr>
          <a:xfrm>
            <a:off x="323850" y="1415099"/>
            <a:ext cx="1800225" cy="1071562"/>
          </a:xfrm>
          <a:prstGeom prst="rect">
            <a:avLst/>
          </a:prstGeom>
          <a:ln>
            <a:solidFill>
              <a:schemeClr val="tx2">
                <a:lumMod val="50000"/>
              </a:schemeClr>
            </a:solidFill>
          </a:ln>
        </p:spPr>
        <p:style>
          <a:lnRef idx="2">
            <a:schemeClr val="accent1"/>
          </a:lnRef>
          <a:fillRef idx="1">
            <a:schemeClr val="lt1"/>
          </a:fillRef>
          <a:effectRef idx="0">
            <a:schemeClr val="accent1"/>
          </a:effectRef>
          <a:fontRef idx="minor">
            <a:schemeClr val="dk1"/>
          </a:fontRef>
        </p:style>
        <p:txBody>
          <a:bodyPr anchor="ctr"/>
          <a:lstStyle/>
          <a:p>
            <a:pPr algn="ctr"/>
            <a:r>
              <a:rPr lang="en-US" sz="1400" dirty="0">
                <a:solidFill>
                  <a:schemeClr val="bg1"/>
                </a:solidFill>
                <a:latin typeface="Arial" charset="0"/>
              </a:rPr>
              <a:t>Recibo y traslado de denuncia</a:t>
            </a:r>
          </a:p>
        </p:txBody>
      </p:sp>
    </p:spTree>
    <p:extLst>
      <p:ext uri="{BB962C8B-B14F-4D97-AF65-F5344CB8AC3E}">
        <p14:creationId xmlns="" xmlns:p14="http://schemas.microsoft.com/office/powerpoint/2010/main" val="3705691894"/>
      </p:ext>
    </p:extLst>
  </p:cSld>
  <p:clrMapOvr>
    <a:masterClrMapping/>
  </p:clrMapOvr>
  <p:transition>
    <p:strips dir="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MX" sz="2400" b="1" dirty="0" smtClean="0">
                <a:solidFill>
                  <a:schemeClr val="bg1"/>
                </a:solidFill>
              </a:rPr>
              <a:t>Capítulo I</a:t>
            </a:r>
            <a:br>
              <a:rPr lang="es-MX" sz="2400" b="1" dirty="0" smtClean="0">
                <a:solidFill>
                  <a:schemeClr val="bg1"/>
                </a:solidFill>
              </a:rPr>
            </a:br>
            <a:r>
              <a:rPr lang="es-MX" sz="2400" b="1" dirty="0" smtClean="0">
                <a:solidFill>
                  <a:schemeClr val="bg1"/>
                </a:solidFill>
              </a:rPr>
              <a:t>Fundamento y ámbito de aplicación</a:t>
            </a:r>
            <a:endParaRPr lang="es-CR" sz="2400" b="1" dirty="0">
              <a:solidFill>
                <a:schemeClr val="bg1"/>
              </a:solidFill>
            </a:endParaRPr>
          </a:p>
        </p:txBody>
      </p:sp>
      <p:sp>
        <p:nvSpPr>
          <p:cNvPr id="3" name="2 Marcador de contenido"/>
          <p:cNvSpPr>
            <a:spLocks noGrp="1"/>
          </p:cNvSpPr>
          <p:nvPr>
            <p:ph idx="1"/>
          </p:nvPr>
        </p:nvSpPr>
        <p:spPr/>
        <p:txBody>
          <a:bodyPr>
            <a:normAutofit lnSpcReduction="10000"/>
          </a:bodyPr>
          <a:lstStyle/>
          <a:p>
            <a:pPr marL="0" indent="0" algn="ctr">
              <a:buNone/>
            </a:pPr>
            <a:r>
              <a:rPr lang="es-MX" sz="2000" b="1" dirty="0" smtClean="0">
                <a:solidFill>
                  <a:schemeClr val="bg1"/>
                </a:solidFill>
              </a:rPr>
              <a:t>Deber de los proveedores de servicio</a:t>
            </a:r>
          </a:p>
          <a:p>
            <a:pPr marL="0" indent="0">
              <a:buNone/>
            </a:pPr>
            <a:r>
              <a:rPr lang="es-MX" sz="2000" dirty="0" smtClean="0">
                <a:solidFill>
                  <a:schemeClr val="bg1"/>
                </a:solidFill>
              </a:rPr>
              <a:t>En los contratos se establecerá una disposición de prevención</a:t>
            </a:r>
            <a:r>
              <a:rPr lang="es-MX" sz="2000" dirty="0" smtClean="0">
                <a:solidFill>
                  <a:schemeClr val="bg1"/>
                </a:solidFill>
                <a:effectLst>
                  <a:outerShdw blurRad="38100" dist="38100" dir="2700000" algn="tl">
                    <a:srgbClr val="000000">
                      <a:alpha val="43137"/>
                    </a:srgbClr>
                  </a:outerShdw>
                </a:effectLst>
              </a:rPr>
              <a:t> </a:t>
            </a:r>
            <a:r>
              <a:rPr lang="es-MX" sz="2000" dirty="0" smtClean="0">
                <a:solidFill>
                  <a:schemeClr val="bg1"/>
                </a:solidFill>
              </a:rPr>
              <a:t>y sanción por hostigamiento sexual.</a:t>
            </a:r>
          </a:p>
          <a:p>
            <a:pPr marL="0" indent="0">
              <a:buNone/>
            </a:pPr>
            <a:endParaRPr lang="es-MX" sz="2000" dirty="0">
              <a:solidFill>
                <a:schemeClr val="bg1"/>
              </a:solidFill>
            </a:endParaRPr>
          </a:p>
          <a:p>
            <a:pPr marL="0" indent="0" algn="ctr">
              <a:buNone/>
            </a:pPr>
            <a:r>
              <a:rPr lang="es-MX" sz="2000" b="1" dirty="0" smtClean="0">
                <a:solidFill>
                  <a:schemeClr val="bg1"/>
                </a:solidFill>
              </a:rPr>
              <a:t>De la no conciliación</a:t>
            </a:r>
            <a:r>
              <a:rPr lang="es-MX" sz="2000" dirty="0" smtClean="0">
                <a:solidFill>
                  <a:schemeClr val="bg1"/>
                </a:solidFill>
              </a:rPr>
              <a:t> </a:t>
            </a:r>
          </a:p>
          <a:p>
            <a:pPr marL="0" indent="0">
              <a:buNone/>
            </a:pPr>
            <a:r>
              <a:rPr lang="es-MX" sz="2000" dirty="0" smtClean="0">
                <a:solidFill>
                  <a:schemeClr val="bg1"/>
                </a:solidFill>
              </a:rPr>
              <a:t>Por atentar contra la dignidad de la persona, la denuncia por hostigamiento sexual es inconciliable entre las partes.</a:t>
            </a:r>
          </a:p>
          <a:p>
            <a:pPr marL="0" indent="0">
              <a:buNone/>
            </a:pPr>
            <a:endParaRPr lang="es-MX" sz="2000" dirty="0">
              <a:solidFill>
                <a:schemeClr val="bg1"/>
              </a:solidFill>
            </a:endParaRPr>
          </a:p>
          <a:p>
            <a:pPr marL="0" indent="0" algn="ctr">
              <a:buNone/>
            </a:pPr>
            <a:r>
              <a:rPr lang="es-MX" sz="2000" b="1" dirty="0" smtClean="0">
                <a:solidFill>
                  <a:schemeClr val="bg1"/>
                </a:solidFill>
              </a:rPr>
              <a:t>Improcedencia de la investigación preliminar </a:t>
            </a:r>
          </a:p>
          <a:p>
            <a:pPr marL="0" indent="0">
              <a:buNone/>
            </a:pPr>
            <a:r>
              <a:rPr lang="es-MX" sz="2000" dirty="0" smtClean="0">
                <a:solidFill>
                  <a:schemeClr val="bg1"/>
                </a:solidFill>
              </a:rPr>
              <a:t>Por la especialidad del procedimiento, en ningún caso se debe acudir a una investigación preliminar de los hechos.</a:t>
            </a:r>
          </a:p>
          <a:p>
            <a:pPr marL="0" indent="0" algn="r">
              <a:buNone/>
            </a:pPr>
            <a:endParaRPr lang="es-MX" sz="2000" dirty="0" smtClean="0">
              <a:solidFill>
                <a:schemeClr val="bg1"/>
              </a:solidFill>
            </a:endParaRPr>
          </a:p>
          <a:p>
            <a:pPr marL="0" indent="0" algn="r">
              <a:buNone/>
            </a:pPr>
            <a:r>
              <a:rPr lang="es-MX" sz="1600" dirty="0" smtClean="0">
                <a:solidFill>
                  <a:schemeClr val="bg1"/>
                </a:solidFill>
              </a:rPr>
              <a:t>Artículos 162, 163 y 164.</a:t>
            </a:r>
            <a:endParaRPr lang="es-CR" sz="1600" dirty="0">
              <a:solidFill>
                <a:schemeClr val="bg1"/>
              </a:solidFill>
            </a:endParaRPr>
          </a:p>
        </p:txBody>
      </p:sp>
    </p:spTree>
    <p:extLst>
      <p:ext uri="{BB962C8B-B14F-4D97-AF65-F5344CB8AC3E}">
        <p14:creationId xmlns="" xmlns:p14="http://schemas.microsoft.com/office/powerpoint/2010/main" val="203400050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67544" y="404664"/>
            <a:ext cx="8229600" cy="1143000"/>
          </a:xfrm>
        </p:spPr>
        <p:txBody>
          <a:bodyPr>
            <a:normAutofit/>
          </a:bodyPr>
          <a:lstStyle/>
          <a:p>
            <a:r>
              <a:rPr lang="es-MX" sz="2400" b="1" dirty="0" smtClean="0">
                <a:solidFill>
                  <a:schemeClr val="bg1"/>
                </a:solidFill>
              </a:rPr>
              <a:t>Capítulo II</a:t>
            </a:r>
            <a:br>
              <a:rPr lang="es-MX" sz="2400" b="1" dirty="0" smtClean="0">
                <a:solidFill>
                  <a:schemeClr val="bg1"/>
                </a:solidFill>
              </a:rPr>
            </a:br>
            <a:r>
              <a:rPr lang="es-MX" sz="2400" b="1" dirty="0" smtClean="0">
                <a:solidFill>
                  <a:schemeClr val="bg1"/>
                </a:solidFill>
              </a:rPr>
              <a:t>Objetivos</a:t>
            </a:r>
            <a:endParaRPr lang="es-CR" sz="2400" b="1" dirty="0">
              <a:solidFill>
                <a:schemeClr val="bg1"/>
              </a:solidFill>
            </a:endParaRPr>
          </a:p>
        </p:txBody>
      </p:sp>
      <p:sp>
        <p:nvSpPr>
          <p:cNvPr id="3" name="2 Marcador de contenido"/>
          <p:cNvSpPr>
            <a:spLocks noGrp="1"/>
          </p:cNvSpPr>
          <p:nvPr>
            <p:ph idx="1"/>
          </p:nvPr>
        </p:nvSpPr>
        <p:spPr>
          <a:xfrm>
            <a:off x="467544" y="2132856"/>
            <a:ext cx="8229600" cy="4525963"/>
          </a:xfrm>
        </p:spPr>
        <p:txBody>
          <a:bodyPr>
            <a:normAutofit lnSpcReduction="10000"/>
          </a:bodyPr>
          <a:lstStyle/>
          <a:p>
            <a:pPr marL="0" indent="0" algn="just">
              <a:buNone/>
            </a:pPr>
            <a:r>
              <a:rPr lang="es-MX" sz="2000" dirty="0" smtClean="0">
                <a:solidFill>
                  <a:schemeClr val="bg1"/>
                </a:solidFill>
              </a:rPr>
              <a:t>Establecer las medidas tendientes a prevenir, prohibir, investigar y sancionar el hostigamiento sexual en las relaciones laborales y docencia.</a:t>
            </a:r>
          </a:p>
          <a:p>
            <a:pPr marL="0" indent="0" algn="just">
              <a:buNone/>
            </a:pPr>
            <a:endParaRPr lang="es-MX" sz="2000" dirty="0" smtClean="0">
              <a:solidFill>
                <a:schemeClr val="bg1"/>
              </a:solidFill>
            </a:endParaRPr>
          </a:p>
          <a:p>
            <a:pPr marL="0" indent="0" algn="just">
              <a:buNone/>
            </a:pPr>
            <a:r>
              <a:rPr lang="es-MX" sz="2000" dirty="0" smtClean="0">
                <a:solidFill>
                  <a:schemeClr val="bg1"/>
                </a:solidFill>
              </a:rPr>
              <a:t>Promover las condiciones necesarias que garanticen el respeto entre las personas: trabajadoras de la institución, independientemente de su posición y su relación con estudiantes, pasantes, practicantes, proveedoras y usuarias de los servicios que presta la institución.</a:t>
            </a:r>
          </a:p>
          <a:p>
            <a:pPr marL="0" indent="0" algn="just">
              <a:buNone/>
            </a:pPr>
            <a:endParaRPr lang="es-MX" sz="2000" dirty="0">
              <a:solidFill>
                <a:schemeClr val="bg1"/>
              </a:solidFill>
            </a:endParaRPr>
          </a:p>
          <a:p>
            <a:pPr marL="0" indent="0" algn="just">
              <a:buNone/>
            </a:pPr>
            <a:endParaRPr lang="es-MX" sz="2000" dirty="0" smtClean="0">
              <a:solidFill>
                <a:schemeClr val="bg1"/>
              </a:solidFill>
            </a:endParaRPr>
          </a:p>
          <a:p>
            <a:pPr marL="0" indent="0" algn="just">
              <a:buNone/>
            </a:pPr>
            <a:endParaRPr lang="es-MX" sz="2000" dirty="0"/>
          </a:p>
          <a:p>
            <a:pPr marL="0" indent="0" algn="just">
              <a:buNone/>
            </a:pPr>
            <a:endParaRPr lang="es-MX" sz="2000" dirty="0" smtClean="0"/>
          </a:p>
          <a:p>
            <a:pPr marL="0" indent="0" algn="just">
              <a:buNone/>
            </a:pPr>
            <a:endParaRPr lang="es-MX" sz="2000" dirty="0"/>
          </a:p>
          <a:p>
            <a:pPr marL="0" indent="0" algn="just">
              <a:buNone/>
            </a:pPr>
            <a:endParaRPr lang="es-MX" sz="2000" dirty="0" smtClean="0"/>
          </a:p>
          <a:p>
            <a:pPr marL="0" indent="0" algn="r">
              <a:buNone/>
            </a:pPr>
            <a:r>
              <a:rPr lang="es-MX" sz="1600" dirty="0" smtClean="0"/>
              <a:t>Artículo 165</a:t>
            </a:r>
            <a:endParaRPr lang="es-CR" sz="1600" dirty="0"/>
          </a:p>
        </p:txBody>
      </p:sp>
    </p:spTree>
    <p:extLst>
      <p:ext uri="{BB962C8B-B14F-4D97-AF65-F5344CB8AC3E}">
        <p14:creationId xmlns="" xmlns:p14="http://schemas.microsoft.com/office/powerpoint/2010/main" val="388367700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539552" y="404664"/>
            <a:ext cx="8229600" cy="1143000"/>
          </a:xfrm>
        </p:spPr>
        <p:txBody>
          <a:bodyPr>
            <a:normAutofit/>
          </a:bodyPr>
          <a:lstStyle/>
          <a:p>
            <a:r>
              <a:rPr lang="es-MX" sz="2400" b="1" dirty="0" smtClean="0">
                <a:solidFill>
                  <a:schemeClr val="bg1"/>
                </a:solidFill>
              </a:rPr>
              <a:t>Capítulo V</a:t>
            </a:r>
            <a:br>
              <a:rPr lang="es-MX" sz="2400" b="1" dirty="0" smtClean="0">
                <a:solidFill>
                  <a:schemeClr val="bg1"/>
                </a:solidFill>
              </a:rPr>
            </a:br>
            <a:r>
              <a:rPr lang="es-MX" sz="2400" b="1" dirty="0" smtClean="0">
                <a:solidFill>
                  <a:schemeClr val="bg1"/>
                </a:solidFill>
              </a:rPr>
              <a:t>Objetivos</a:t>
            </a:r>
            <a:endParaRPr lang="es-CR" sz="2400" b="1" dirty="0">
              <a:solidFill>
                <a:schemeClr val="bg1"/>
              </a:solidFill>
            </a:endParaRPr>
          </a:p>
        </p:txBody>
      </p:sp>
      <p:sp>
        <p:nvSpPr>
          <p:cNvPr id="3" name="2 Marcador de contenido"/>
          <p:cNvSpPr>
            <a:spLocks noGrp="1"/>
          </p:cNvSpPr>
          <p:nvPr>
            <p:ph idx="1"/>
          </p:nvPr>
        </p:nvSpPr>
        <p:spPr>
          <a:xfrm>
            <a:off x="539552" y="1556792"/>
            <a:ext cx="8229600" cy="4525963"/>
          </a:xfrm>
        </p:spPr>
        <p:txBody>
          <a:bodyPr>
            <a:normAutofit/>
          </a:bodyPr>
          <a:lstStyle/>
          <a:p>
            <a:pPr marL="0" indent="0" algn="just">
              <a:buNone/>
            </a:pPr>
            <a:endParaRPr lang="es-MX" sz="2000" dirty="0" smtClean="0"/>
          </a:p>
          <a:p>
            <a:pPr marL="0" indent="0" algn="just">
              <a:buNone/>
            </a:pPr>
            <a:r>
              <a:rPr lang="es-MX" sz="2000" dirty="0" smtClean="0">
                <a:solidFill>
                  <a:schemeClr val="bg1"/>
                </a:solidFill>
              </a:rPr>
              <a:t>Generar </a:t>
            </a:r>
            <a:r>
              <a:rPr lang="es-MX" sz="2000" dirty="0">
                <a:solidFill>
                  <a:schemeClr val="bg1"/>
                </a:solidFill>
              </a:rPr>
              <a:t>ambientes de trabajo que potencien la expresión de las capacidades individuales de las personas trabajadoras en su ámbito profesional, laboral y de docencia</a:t>
            </a:r>
            <a:r>
              <a:rPr lang="es-MX" sz="2000" dirty="0" smtClean="0">
                <a:solidFill>
                  <a:schemeClr val="bg1"/>
                </a:solidFill>
              </a:rPr>
              <a:t>.</a:t>
            </a:r>
          </a:p>
          <a:p>
            <a:pPr marL="0" indent="0" algn="just">
              <a:buNone/>
            </a:pPr>
            <a:endParaRPr lang="es-MX" sz="2000" dirty="0">
              <a:solidFill>
                <a:schemeClr val="bg1"/>
              </a:solidFill>
            </a:endParaRPr>
          </a:p>
          <a:p>
            <a:pPr marL="0" indent="0" algn="just">
              <a:buNone/>
            </a:pPr>
            <a:r>
              <a:rPr lang="es-MX" sz="2000" dirty="0">
                <a:solidFill>
                  <a:schemeClr val="bg1"/>
                </a:solidFill>
              </a:rPr>
              <a:t>Dar a conocer, dentro del ámbito </a:t>
            </a:r>
            <a:r>
              <a:rPr lang="es-MX" sz="2000" dirty="0" smtClean="0">
                <a:solidFill>
                  <a:schemeClr val="bg1"/>
                </a:solidFill>
              </a:rPr>
              <a:t>institucional, </a:t>
            </a:r>
            <a:r>
              <a:rPr lang="es-MX" sz="2000" dirty="0">
                <a:solidFill>
                  <a:schemeClr val="bg1"/>
                </a:solidFill>
              </a:rPr>
              <a:t>que el hostigamiento sexual constituye una conducta indeseable, reprochable, sancionable, que es una forma de violencia y una práctica discriminatoria por razón de sexo, contraria a la dignidad humana</a:t>
            </a:r>
            <a:r>
              <a:rPr lang="es-MX" sz="2000" dirty="0" smtClean="0">
                <a:solidFill>
                  <a:schemeClr val="bg1"/>
                </a:solidFill>
              </a:rPr>
              <a:t>.</a:t>
            </a:r>
          </a:p>
          <a:p>
            <a:pPr marL="0" indent="0" algn="just">
              <a:buNone/>
            </a:pPr>
            <a:endParaRPr lang="es-MX" sz="2000" dirty="0">
              <a:solidFill>
                <a:schemeClr val="bg1"/>
              </a:solidFill>
            </a:endParaRPr>
          </a:p>
          <a:p>
            <a:pPr marL="0" indent="0" algn="just">
              <a:buNone/>
            </a:pPr>
            <a:endParaRPr lang="es-MX" sz="2000" dirty="0" smtClean="0">
              <a:solidFill>
                <a:schemeClr val="bg1"/>
              </a:solidFill>
            </a:endParaRPr>
          </a:p>
          <a:p>
            <a:pPr marL="0" indent="0" algn="just">
              <a:buNone/>
            </a:pPr>
            <a:endParaRPr lang="es-MX" sz="2000" dirty="0">
              <a:solidFill>
                <a:schemeClr val="bg1"/>
              </a:solidFill>
            </a:endParaRPr>
          </a:p>
          <a:p>
            <a:pPr marL="0" indent="0" algn="r">
              <a:buNone/>
            </a:pPr>
            <a:r>
              <a:rPr lang="es-MX" sz="1600" dirty="0" smtClean="0">
                <a:solidFill>
                  <a:schemeClr val="bg1"/>
                </a:solidFill>
              </a:rPr>
              <a:t>Artículo 165</a:t>
            </a:r>
            <a:endParaRPr lang="es-MX" sz="1600" dirty="0">
              <a:solidFill>
                <a:schemeClr val="bg1"/>
              </a:solidFill>
            </a:endParaRPr>
          </a:p>
          <a:p>
            <a:pPr marL="0" indent="0">
              <a:buNone/>
            </a:pPr>
            <a:endParaRPr lang="es-CR" sz="2000" dirty="0"/>
          </a:p>
        </p:txBody>
      </p:sp>
    </p:spTree>
    <p:extLst>
      <p:ext uri="{BB962C8B-B14F-4D97-AF65-F5344CB8AC3E}">
        <p14:creationId xmlns="" xmlns:p14="http://schemas.microsoft.com/office/powerpoint/2010/main" val="421427585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MX" sz="2400" b="1" dirty="0" smtClean="0">
                <a:solidFill>
                  <a:schemeClr val="bg1"/>
                </a:solidFill>
              </a:rPr>
              <a:t>Capítulo II</a:t>
            </a:r>
            <a:br>
              <a:rPr lang="es-MX" sz="2400" b="1" dirty="0" smtClean="0">
                <a:solidFill>
                  <a:schemeClr val="bg1"/>
                </a:solidFill>
              </a:rPr>
            </a:br>
            <a:r>
              <a:rPr lang="es-MX" sz="2400" b="1" dirty="0" smtClean="0">
                <a:solidFill>
                  <a:schemeClr val="bg1"/>
                </a:solidFill>
              </a:rPr>
              <a:t>Definiciones</a:t>
            </a:r>
            <a:endParaRPr lang="es-CR" sz="2400" b="1" dirty="0">
              <a:solidFill>
                <a:schemeClr val="bg1"/>
              </a:solidFill>
            </a:endParaRPr>
          </a:p>
        </p:txBody>
      </p:sp>
      <p:sp>
        <p:nvSpPr>
          <p:cNvPr id="3" name="2 Marcador de contenido"/>
          <p:cNvSpPr>
            <a:spLocks noGrp="1"/>
          </p:cNvSpPr>
          <p:nvPr>
            <p:ph idx="1"/>
          </p:nvPr>
        </p:nvSpPr>
        <p:spPr>
          <a:xfrm>
            <a:off x="539552" y="1484784"/>
            <a:ext cx="8229600" cy="4525963"/>
          </a:xfrm>
        </p:spPr>
        <p:txBody>
          <a:bodyPr>
            <a:normAutofit lnSpcReduction="10000"/>
          </a:bodyPr>
          <a:lstStyle/>
          <a:p>
            <a:pPr marL="0" indent="0" algn="ctr">
              <a:buNone/>
            </a:pPr>
            <a:endParaRPr lang="es-MX" sz="2000" b="1" dirty="0" smtClean="0"/>
          </a:p>
          <a:p>
            <a:pPr marL="0" indent="0" algn="ctr">
              <a:buNone/>
            </a:pPr>
            <a:r>
              <a:rPr lang="es-MX" sz="2400" b="1" dirty="0" smtClean="0">
                <a:solidFill>
                  <a:schemeClr val="bg1"/>
                </a:solidFill>
              </a:rPr>
              <a:t>Hostigamiento o acoso sexual</a:t>
            </a:r>
          </a:p>
          <a:p>
            <a:pPr marL="0" indent="0" algn="ctr">
              <a:buNone/>
            </a:pPr>
            <a:endParaRPr lang="es-MX" sz="2000" b="1" dirty="0" smtClean="0">
              <a:solidFill>
                <a:schemeClr val="bg1"/>
              </a:solidFill>
            </a:endParaRPr>
          </a:p>
          <a:p>
            <a:pPr marL="0" indent="0" algn="just">
              <a:buNone/>
            </a:pPr>
            <a:r>
              <a:rPr lang="es-MX" sz="2000" dirty="0" smtClean="0">
                <a:solidFill>
                  <a:schemeClr val="bg1"/>
                </a:solidFill>
              </a:rPr>
              <a:t>Toda conducta sexual escrita, verbal, no verbal, física o simbólica, indeseada por quien la recibe, que puede ser reiterada o aislada, que provoque una interferencia en las condiciones, desempeño laboral y de docencia o en la prestación del servicio, así como en el estado general de bienestar personal.</a:t>
            </a:r>
          </a:p>
          <a:p>
            <a:pPr marL="0" indent="0" algn="just">
              <a:buNone/>
            </a:pPr>
            <a:endParaRPr lang="es-MX" sz="2000" dirty="0">
              <a:solidFill>
                <a:schemeClr val="bg1"/>
              </a:solidFill>
            </a:endParaRPr>
          </a:p>
          <a:p>
            <a:pPr marL="0" indent="0" algn="just">
              <a:buNone/>
            </a:pPr>
            <a:endParaRPr lang="es-MX" sz="2000" dirty="0" smtClean="0"/>
          </a:p>
          <a:p>
            <a:pPr marL="0" indent="0" algn="just">
              <a:buNone/>
            </a:pPr>
            <a:endParaRPr lang="es-MX" sz="2000" dirty="0"/>
          </a:p>
          <a:p>
            <a:pPr marL="0" indent="0" algn="just">
              <a:buNone/>
            </a:pPr>
            <a:endParaRPr lang="es-MX" sz="2000" dirty="0" smtClean="0"/>
          </a:p>
          <a:p>
            <a:pPr marL="0" indent="0" algn="just">
              <a:buNone/>
            </a:pPr>
            <a:endParaRPr lang="es-MX" sz="2000" dirty="0"/>
          </a:p>
          <a:p>
            <a:pPr marL="0" indent="0" algn="r">
              <a:buNone/>
            </a:pPr>
            <a:r>
              <a:rPr lang="es-MX" sz="1600" dirty="0" smtClean="0">
                <a:solidFill>
                  <a:schemeClr val="bg1"/>
                </a:solidFill>
              </a:rPr>
              <a:t>Artículo 166</a:t>
            </a:r>
          </a:p>
        </p:txBody>
      </p:sp>
    </p:spTree>
    <p:extLst>
      <p:ext uri="{BB962C8B-B14F-4D97-AF65-F5344CB8AC3E}">
        <p14:creationId xmlns="" xmlns:p14="http://schemas.microsoft.com/office/powerpoint/2010/main" val="374188293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MX" sz="2400" b="1" dirty="0" smtClean="0">
                <a:solidFill>
                  <a:schemeClr val="bg1"/>
                </a:solidFill>
              </a:rPr>
              <a:t>Capítulo II</a:t>
            </a:r>
            <a:br>
              <a:rPr lang="es-MX" sz="2400" b="1" dirty="0" smtClean="0">
                <a:solidFill>
                  <a:schemeClr val="bg1"/>
                </a:solidFill>
              </a:rPr>
            </a:br>
            <a:r>
              <a:rPr lang="es-MX" sz="2400" b="1" dirty="0" smtClean="0">
                <a:solidFill>
                  <a:schemeClr val="bg1"/>
                </a:solidFill>
              </a:rPr>
              <a:t>Definiciones</a:t>
            </a:r>
            <a:endParaRPr lang="es-CR" sz="2400" b="1" dirty="0">
              <a:solidFill>
                <a:schemeClr val="bg1"/>
              </a:solidFill>
            </a:endParaRPr>
          </a:p>
        </p:txBody>
      </p:sp>
      <p:sp>
        <p:nvSpPr>
          <p:cNvPr id="3" name="2 Marcador de contenido"/>
          <p:cNvSpPr>
            <a:spLocks noGrp="1"/>
          </p:cNvSpPr>
          <p:nvPr>
            <p:ph idx="1"/>
          </p:nvPr>
        </p:nvSpPr>
        <p:spPr>
          <a:xfrm>
            <a:off x="467544" y="1412776"/>
            <a:ext cx="8229600" cy="4525963"/>
          </a:xfrm>
        </p:spPr>
        <p:txBody>
          <a:bodyPr>
            <a:normAutofit lnSpcReduction="10000"/>
          </a:bodyPr>
          <a:lstStyle/>
          <a:p>
            <a:pPr marL="0" indent="0" algn="ctr">
              <a:buNone/>
            </a:pPr>
            <a:endParaRPr lang="es-MX" sz="2000" b="1" dirty="0" smtClean="0"/>
          </a:p>
          <a:p>
            <a:pPr marL="0" indent="0" algn="ctr">
              <a:buNone/>
            </a:pPr>
            <a:r>
              <a:rPr lang="es-MX" sz="2000" b="1" dirty="0" smtClean="0">
                <a:solidFill>
                  <a:schemeClr val="bg1"/>
                </a:solidFill>
              </a:rPr>
              <a:t>Víctima</a:t>
            </a:r>
          </a:p>
          <a:p>
            <a:pPr marL="0" indent="0" algn="just">
              <a:buNone/>
            </a:pPr>
            <a:r>
              <a:rPr lang="es-MX" sz="2000" dirty="0" smtClean="0">
                <a:solidFill>
                  <a:schemeClr val="bg1"/>
                </a:solidFill>
              </a:rPr>
              <a:t>Persona que sufre el hostigamiento sexual. </a:t>
            </a:r>
          </a:p>
          <a:p>
            <a:pPr marL="0" indent="0" algn="just">
              <a:buNone/>
            </a:pPr>
            <a:endParaRPr lang="es-MX" sz="2000" dirty="0" smtClean="0">
              <a:solidFill>
                <a:schemeClr val="bg1"/>
              </a:solidFill>
            </a:endParaRPr>
          </a:p>
          <a:p>
            <a:pPr marL="0" indent="0" algn="ctr">
              <a:buNone/>
            </a:pPr>
            <a:r>
              <a:rPr lang="es-MX" sz="2000" b="1" dirty="0" smtClean="0">
                <a:solidFill>
                  <a:schemeClr val="bg1"/>
                </a:solidFill>
              </a:rPr>
              <a:t>Circunstancias</a:t>
            </a:r>
          </a:p>
          <a:p>
            <a:pPr marL="0" indent="0" algn="just">
              <a:buNone/>
            </a:pPr>
            <a:r>
              <a:rPr lang="es-MX" sz="2000" dirty="0" smtClean="0">
                <a:solidFill>
                  <a:schemeClr val="bg1"/>
                </a:solidFill>
              </a:rPr>
              <a:t>Puede estar en una relación vertical descendente, quienes ocupan puestos de jerarquía respecto de la víctima.</a:t>
            </a:r>
          </a:p>
          <a:p>
            <a:pPr marL="0" indent="0" algn="just">
              <a:buNone/>
            </a:pPr>
            <a:r>
              <a:rPr lang="es-MX" sz="2000" dirty="0" smtClean="0">
                <a:solidFill>
                  <a:schemeClr val="bg1"/>
                </a:solidFill>
              </a:rPr>
              <a:t>Vertical ascendente, quienes ocupan puestos subalternos respecto del jefe victimizado.</a:t>
            </a:r>
          </a:p>
          <a:p>
            <a:pPr marL="0" indent="0" algn="just">
              <a:buNone/>
            </a:pPr>
            <a:r>
              <a:rPr lang="es-MX" sz="2000" dirty="0" smtClean="0">
                <a:solidFill>
                  <a:schemeClr val="bg1"/>
                </a:solidFill>
              </a:rPr>
              <a:t>Horizontal, quienes ocupan un nivel similar en la jerarquía, en virtud de un vínculo causado por la prestación de servicios o educativo. </a:t>
            </a:r>
            <a:endParaRPr lang="es-MX" sz="2000" dirty="0">
              <a:solidFill>
                <a:schemeClr val="bg1"/>
              </a:solidFill>
            </a:endParaRPr>
          </a:p>
          <a:p>
            <a:pPr marL="0" indent="0" algn="ctr">
              <a:buNone/>
            </a:pPr>
            <a:endParaRPr lang="es-MX" sz="2000" b="1" dirty="0" smtClean="0">
              <a:solidFill>
                <a:schemeClr val="bg1"/>
              </a:solidFill>
            </a:endParaRPr>
          </a:p>
          <a:p>
            <a:pPr marL="0" indent="0" algn="ctr">
              <a:buNone/>
            </a:pPr>
            <a:endParaRPr lang="es-MX" sz="2000" b="1" dirty="0">
              <a:solidFill>
                <a:schemeClr val="bg1"/>
              </a:solidFill>
            </a:endParaRPr>
          </a:p>
          <a:p>
            <a:pPr marL="0" indent="0" algn="r">
              <a:buNone/>
            </a:pPr>
            <a:r>
              <a:rPr lang="es-MX" sz="1600" dirty="0" smtClean="0">
                <a:solidFill>
                  <a:schemeClr val="bg1"/>
                </a:solidFill>
              </a:rPr>
              <a:t>Artículo 166</a:t>
            </a:r>
            <a:endParaRPr lang="es-CR" sz="1600" dirty="0">
              <a:solidFill>
                <a:schemeClr val="bg1"/>
              </a:solidFill>
            </a:endParaRPr>
          </a:p>
        </p:txBody>
      </p:sp>
    </p:spTree>
    <p:extLst>
      <p:ext uri="{BB962C8B-B14F-4D97-AF65-F5344CB8AC3E}">
        <p14:creationId xmlns="" xmlns:p14="http://schemas.microsoft.com/office/powerpoint/2010/main" val="3641195162"/>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1532</TotalTime>
  <Words>2777</Words>
  <Application>Microsoft Office PowerPoint</Application>
  <PresentationFormat>Presentación en pantalla (4:3)</PresentationFormat>
  <Paragraphs>545</Paragraphs>
  <Slides>44</Slides>
  <Notes>1</Notes>
  <HiddenSlides>0</HiddenSlides>
  <MMClips>0</MMClips>
  <ScaleCrop>false</ScaleCrop>
  <HeadingPairs>
    <vt:vector size="4" baseType="variant">
      <vt:variant>
        <vt:lpstr>Tema</vt:lpstr>
      </vt:variant>
      <vt:variant>
        <vt:i4>1</vt:i4>
      </vt:variant>
      <vt:variant>
        <vt:lpstr>Títulos de diapositiva</vt:lpstr>
      </vt:variant>
      <vt:variant>
        <vt:i4>44</vt:i4>
      </vt:variant>
    </vt:vector>
  </HeadingPairs>
  <TitlesOfParts>
    <vt:vector size="45" baseType="lpstr">
      <vt:lpstr>Tema de Office</vt:lpstr>
      <vt:lpstr> Procedimiento Administrativo Disciplinario contra el Hostigamiento Sexual en el Empleo y la Docencia</vt:lpstr>
      <vt:lpstr>Capítulo I Fundamento y ámbito de aplicación</vt:lpstr>
      <vt:lpstr>Capítulo I Fundamento y ámbito de aplicación</vt:lpstr>
      <vt:lpstr>Capítulo I Fundamento y ámbito de aplicación Colectividad vulnerable</vt:lpstr>
      <vt:lpstr>Capítulo I Fundamento y ámbito de aplicación</vt:lpstr>
      <vt:lpstr>Capítulo II Objetivos</vt:lpstr>
      <vt:lpstr>Capítulo V Objetivos</vt:lpstr>
      <vt:lpstr>Capítulo II Definiciones</vt:lpstr>
      <vt:lpstr>Capítulo II Definiciones</vt:lpstr>
      <vt:lpstr>Capítulo II Definiciones</vt:lpstr>
      <vt:lpstr>Capítulo II Definiciones</vt:lpstr>
      <vt:lpstr> Capítulo II Manifestaciones del hostigamiento sexual</vt:lpstr>
      <vt:lpstr> Capítulo III Manifestaciones del hostigamiento sexual</vt:lpstr>
      <vt:lpstr>Capítulo II Manifestaciones del hostigamiento sexual</vt:lpstr>
      <vt:lpstr>Capítulo III Prevención del hostigamiento sexual</vt:lpstr>
      <vt:lpstr>Capítulo III Prevención del hostigamiento sexual</vt:lpstr>
      <vt:lpstr>Capítulo III Prevención del hostigamiento sexual</vt:lpstr>
      <vt:lpstr>Capítulo IV Disposiciones generales </vt:lpstr>
      <vt:lpstr>Capítulo IV Disposiciones generales</vt:lpstr>
      <vt:lpstr>Capítulo IV Disposiciones generales</vt:lpstr>
      <vt:lpstr>Capítulo V Etapa procedimental</vt:lpstr>
      <vt:lpstr>Capítulo V Etapa procedimental</vt:lpstr>
      <vt:lpstr>Capítulo V Etapa procedimental</vt:lpstr>
      <vt:lpstr>Capítulo V Etapa procedimental</vt:lpstr>
      <vt:lpstr>Capítulo V Etapa procedimental</vt:lpstr>
      <vt:lpstr>Capítulo V Etapa procedimental</vt:lpstr>
      <vt:lpstr> Capítulo V Etapa procedimental  </vt:lpstr>
      <vt:lpstr> Capítulo V Etapa procedimental</vt:lpstr>
      <vt:lpstr>Capítulo V Etapa procedimental</vt:lpstr>
      <vt:lpstr>Capítulo V Etapa procedimental</vt:lpstr>
      <vt:lpstr>Capítulo V Etapa procedimental</vt:lpstr>
      <vt:lpstr>Capítulo V Etapa procedimental</vt:lpstr>
      <vt:lpstr>Capítulo V  Etapa procedimental</vt:lpstr>
      <vt:lpstr>Capítulo V Etapa procedimental</vt:lpstr>
      <vt:lpstr>Capítulo V Etapa procedimental</vt:lpstr>
      <vt:lpstr>Capítulo V Etapa procedimental</vt:lpstr>
      <vt:lpstr>Capítulo V Etapa procedimental</vt:lpstr>
      <vt:lpstr>Capítulo V Etapa procedimental</vt:lpstr>
      <vt:lpstr>Capítulo V Etapa procedimental</vt:lpstr>
      <vt:lpstr>Capítulo V Etapa procedimental</vt:lpstr>
      <vt:lpstr>Capítulo V Etapa procedimental</vt:lpstr>
      <vt:lpstr>  Comunicación del acto final</vt:lpstr>
      <vt:lpstr> Disposiciones finales  Transitorios</vt:lpstr>
      <vt:lpstr>  Etapa Procedimental  </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Procedimiento administrativo disciplinario sobre hostigamiento sexual</dc:title>
  <dc:creator>Raúl Cabezas Dinarte</dc:creator>
  <cp:lastModifiedBy>zbenavid</cp:lastModifiedBy>
  <cp:revision>280</cp:revision>
  <dcterms:created xsi:type="dcterms:W3CDTF">2012-04-30T15:08:09Z</dcterms:created>
  <dcterms:modified xsi:type="dcterms:W3CDTF">2012-07-24T21:37:30Z</dcterms:modified>
</cp:coreProperties>
</file>