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8"/>
  </p:notesMasterIdLst>
  <p:sldIdLst>
    <p:sldId id="486" r:id="rId5"/>
    <p:sldId id="495" r:id="rId6"/>
    <p:sldId id="496" r:id="rId7"/>
    <p:sldId id="525" r:id="rId8"/>
    <p:sldId id="491" r:id="rId9"/>
    <p:sldId id="522" r:id="rId10"/>
    <p:sldId id="492" r:id="rId11"/>
    <p:sldId id="509" r:id="rId12"/>
    <p:sldId id="530" r:id="rId13"/>
    <p:sldId id="490" r:id="rId14"/>
    <p:sldId id="568" r:id="rId15"/>
    <p:sldId id="569" r:id="rId16"/>
    <p:sldId id="599" r:id="rId17"/>
    <p:sldId id="531" r:id="rId18"/>
    <p:sldId id="577" r:id="rId19"/>
    <p:sldId id="578" r:id="rId20"/>
    <p:sldId id="547" r:id="rId21"/>
    <p:sldId id="579" r:id="rId22"/>
    <p:sldId id="548" r:id="rId23"/>
    <p:sldId id="580" r:id="rId24"/>
    <p:sldId id="581" r:id="rId25"/>
    <p:sldId id="562" r:id="rId26"/>
    <p:sldId id="565" r:id="rId27"/>
    <p:sldId id="566" r:id="rId28"/>
    <p:sldId id="567" r:id="rId29"/>
    <p:sldId id="571" r:id="rId30"/>
    <p:sldId id="572" r:id="rId31"/>
    <p:sldId id="573" r:id="rId32"/>
    <p:sldId id="574" r:id="rId33"/>
    <p:sldId id="575" r:id="rId34"/>
    <p:sldId id="582" r:id="rId35"/>
    <p:sldId id="552" r:id="rId36"/>
    <p:sldId id="583" r:id="rId37"/>
    <p:sldId id="584" r:id="rId38"/>
    <p:sldId id="586" r:id="rId39"/>
    <p:sldId id="553" r:id="rId40"/>
    <p:sldId id="554" r:id="rId41"/>
    <p:sldId id="587" r:id="rId42"/>
    <p:sldId id="588" r:id="rId43"/>
    <p:sldId id="589" r:id="rId44"/>
    <p:sldId id="590" r:id="rId45"/>
    <p:sldId id="591" r:id="rId46"/>
    <p:sldId id="592" r:id="rId47"/>
    <p:sldId id="593" r:id="rId48"/>
    <p:sldId id="576" r:id="rId49"/>
    <p:sldId id="613" r:id="rId50"/>
    <p:sldId id="614" r:id="rId51"/>
    <p:sldId id="616" r:id="rId52"/>
    <p:sldId id="615" r:id="rId53"/>
    <p:sldId id="617" r:id="rId54"/>
    <p:sldId id="618" r:id="rId55"/>
    <p:sldId id="619" r:id="rId56"/>
    <p:sldId id="620" r:id="rId57"/>
    <p:sldId id="621" r:id="rId58"/>
    <p:sldId id="622" r:id="rId59"/>
    <p:sldId id="623" r:id="rId60"/>
    <p:sldId id="640" r:id="rId61"/>
    <p:sldId id="559" r:id="rId62"/>
    <p:sldId id="600" r:id="rId63"/>
    <p:sldId id="602" r:id="rId64"/>
    <p:sldId id="604" r:id="rId65"/>
    <p:sldId id="603" r:id="rId66"/>
    <p:sldId id="605" r:id="rId67"/>
    <p:sldId id="606" r:id="rId68"/>
    <p:sldId id="610" r:id="rId69"/>
    <p:sldId id="608" r:id="rId70"/>
    <p:sldId id="611" r:id="rId71"/>
    <p:sldId id="594" r:id="rId72"/>
    <p:sldId id="612" r:id="rId73"/>
    <p:sldId id="596" r:id="rId74"/>
    <p:sldId id="624" r:id="rId75"/>
    <p:sldId id="625" r:id="rId76"/>
    <p:sldId id="626" r:id="rId77"/>
    <p:sldId id="627" r:id="rId78"/>
    <p:sldId id="628" r:id="rId79"/>
    <p:sldId id="629" r:id="rId80"/>
    <p:sldId id="631" r:id="rId81"/>
    <p:sldId id="630" r:id="rId82"/>
    <p:sldId id="632" r:id="rId83"/>
    <p:sldId id="634" r:id="rId84"/>
    <p:sldId id="641" r:id="rId85"/>
    <p:sldId id="642" r:id="rId86"/>
    <p:sldId id="643" r:id="rId87"/>
    <p:sldId id="513" r:id="rId88"/>
    <p:sldId id="510" r:id="rId89"/>
    <p:sldId id="511" r:id="rId90"/>
    <p:sldId id="516" r:id="rId91"/>
    <p:sldId id="514" r:id="rId92"/>
    <p:sldId id="515" r:id="rId93"/>
    <p:sldId id="636" r:id="rId94"/>
    <p:sldId id="637" r:id="rId95"/>
    <p:sldId id="635" r:id="rId96"/>
    <p:sldId id="638" r:id="rId9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ry Vargas Segura" initials="HVS" lastIdx="3" clrIdx="0">
    <p:extLst/>
  </p:cmAuthor>
  <p:cmAuthor id="2" name="Jerlyn María Jara Mora" initials="JMJM" lastIdx="8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99A"/>
    <a:srgbClr val="C00000"/>
    <a:srgbClr val="085DAD"/>
    <a:srgbClr val="E1B378"/>
    <a:srgbClr val="69A583"/>
    <a:srgbClr val="00B0F0"/>
    <a:srgbClr val="9F0251"/>
    <a:srgbClr val="BFBFBF"/>
    <a:srgbClr val="FFC000"/>
    <a:srgbClr val="8CC7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53" autoAdjust="0"/>
    <p:restoredTop sz="96374" autoAdjust="0"/>
  </p:normalViewPr>
  <p:slideViewPr>
    <p:cSldViewPr snapToGrid="0">
      <p:cViewPr varScale="1">
        <p:scale>
          <a:sx n="88" d="100"/>
          <a:sy n="88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3C1D34-E48C-4943-BC6F-DC246B121F63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773C1435-91B0-47B6-AD87-9D807346085A}">
      <dgm:prSet phldrT="[Texto]" custT="1"/>
      <dgm:spPr/>
      <dgm:t>
        <a:bodyPr/>
        <a:lstStyle/>
        <a:p>
          <a:r>
            <a:rPr lang="es-ES" sz="1600" dirty="0"/>
            <a:t>Consecución de actividades diarias de la UE, Planes tácticos y PEI</a:t>
          </a:r>
        </a:p>
      </dgm:t>
    </dgm:pt>
    <dgm:pt modelId="{A90ACC93-8948-4F1E-920D-BBCA4FD7F3EC}" type="parTrans" cxnId="{02563E20-A455-4ADC-978D-3912715093C6}">
      <dgm:prSet/>
      <dgm:spPr/>
      <dgm:t>
        <a:bodyPr/>
        <a:lstStyle/>
        <a:p>
          <a:endParaRPr lang="es-ES"/>
        </a:p>
      </dgm:t>
    </dgm:pt>
    <dgm:pt modelId="{0486C56D-266C-438D-981C-DB667AAE730E}" type="sibTrans" cxnId="{02563E20-A455-4ADC-978D-3912715093C6}">
      <dgm:prSet/>
      <dgm:spPr/>
      <dgm:t>
        <a:bodyPr/>
        <a:lstStyle/>
        <a:p>
          <a:endParaRPr lang="es-ES"/>
        </a:p>
      </dgm:t>
    </dgm:pt>
    <dgm:pt modelId="{4B7520CD-E251-421B-B44E-C35D825216D4}">
      <dgm:prSet phldrT="[Texto]" custT="1"/>
      <dgm:spPr/>
      <dgm:t>
        <a:bodyPr/>
        <a:lstStyle/>
        <a:p>
          <a:r>
            <a:rPr lang="es-ES" sz="1600" dirty="0"/>
            <a:t>En cumplimiento de objetivos y metas</a:t>
          </a:r>
        </a:p>
      </dgm:t>
    </dgm:pt>
    <dgm:pt modelId="{D355BC05-E0CF-4093-A199-FC6CF121DEA4}" type="parTrans" cxnId="{2ED5957E-1B59-4C29-8C7D-D6100CE3D8FE}">
      <dgm:prSet/>
      <dgm:spPr/>
      <dgm:t>
        <a:bodyPr/>
        <a:lstStyle/>
        <a:p>
          <a:endParaRPr lang="es-ES"/>
        </a:p>
      </dgm:t>
    </dgm:pt>
    <dgm:pt modelId="{DBC950E0-39D8-40D9-90F0-DFA50E1092DA}" type="sibTrans" cxnId="{2ED5957E-1B59-4C29-8C7D-D6100CE3D8FE}">
      <dgm:prSet/>
      <dgm:spPr/>
      <dgm:t>
        <a:bodyPr/>
        <a:lstStyle/>
        <a:p>
          <a:endParaRPr lang="es-ES"/>
        </a:p>
      </dgm:t>
    </dgm:pt>
    <dgm:pt modelId="{D75A5800-097A-4F9C-94D6-7E6053E9BBC4}">
      <dgm:prSet phldrT="[Texto]" custT="1"/>
      <dgm:spPr/>
      <dgm:t>
        <a:bodyPr/>
        <a:lstStyle/>
        <a:p>
          <a:r>
            <a:rPr lang="es-ES" sz="1600" dirty="0"/>
            <a:t>Vinculados a su vez, con la misión y visión CCSS</a:t>
          </a:r>
        </a:p>
      </dgm:t>
    </dgm:pt>
    <dgm:pt modelId="{8BA601F7-6FE1-4060-A1C7-1960F5BB6915}" type="parTrans" cxnId="{BDD424CF-ABD6-4B40-8469-9198721BABB7}">
      <dgm:prSet/>
      <dgm:spPr/>
      <dgm:t>
        <a:bodyPr/>
        <a:lstStyle/>
        <a:p>
          <a:endParaRPr lang="es-ES"/>
        </a:p>
      </dgm:t>
    </dgm:pt>
    <dgm:pt modelId="{985CB8D3-0D7D-4DF0-B6E1-A183D0816844}" type="sibTrans" cxnId="{BDD424CF-ABD6-4B40-8469-9198721BABB7}">
      <dgm:prSet/>
      <dgm:spPr/>
      <dgm:t>
        <a:bodyPr/>
        <a:lstStyle/>
        <a:p>
          <a:endParaRPr lang="es-ES"/>
        </a:p>
      </dgm:t>
    </dgm:pt>
    <dgm:pt modelId="{D0020E0D-34F7-4184-BF02-D0D517499141}" type="pres">
      <dgm:prSet presAssocID="{3D3C1D34-E48C-4943-BC6F-DC246B121F63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45988516-11AF-4076-9B05-E0B99ACCD8B2}" type="pres">
      <dgm:prSet presAssocID="{773C1435-91B0-47B6-AD87-9D807346085A}" presName="Accent1" presStyleCnt="0"/>
      <dgm:spPr/>
    </dgm:pt>
    <dgm:pt modelId="{C27A41E1-BA3B-4DF5-BB02-51CA76F67291}" type="pres">
      <dgm:prSet presAssocID="{773C1435-91B0-47B6-AD87-9D807346085A}" presName="Accent" presStyleLbl="node1" presStyleIdx="0" presStyleCnt="3"/>
      <dgm:spPr>
        <a:solidFill>
          <a:srgbClr val="8CC739"/>
        </a:solidFill>
      </dgm:spPr>
    </dgm:pt>
    <dgm:pt modelId="{DE79702D-7C4E-4B89-A77D-0C0428FFEB27}" type="pres">
      <dgm:prSet presAssocID="{773C1435-91B0-47B6-AD87-9D807346085A}" presName="Parent1" presStyleLbl="revTx" presStyleIdx="0" presStyleCnt="3" custScaleX="118451" custLinFactNeighborX="1834" custLinFactNeighborY="-14776">
        <dgm:presLayoutVars>
          <dgm:chMax val="1"/>
          <dgm:chPref val="1"/>
          <dgm:bulletEnabled val="1"/>
        </dgm:presLayoutVars>
      </dgm:prSet>
      <dgm:spPr/>
    </dgm:pt>
    <dgm:pt modelId="{4F62E114-7817-47A1-AFE2-4EBFFF4361CC}" type="pres">
      <dgm:prSet presAssocID="{4B7520CD-E251-421B-B44E-C35D825216D4}" presName="Accent2" presStyleCnt="0"/>
      <dgm:spPr/>
    </dgm:pt>
    <dgm:pt modelId="{47525B0C-10B5-49D8-BE74-A1E8DE88D166}" type="pres">
      <dgm:prSet presAssocID="{4B7520CD-E251-421B-B44E-C35D825216D4}" presName="Accent" presStyleLbl="node1" presStyleIdx="1" presStyleCnt="3"/>
      <dgm:spPr>
        <a:solidFill>
          <a:srgbClr val="085DAD"/>
        </a:solidFill>
      </dgm:spPr>
    </dgm:pt>
    <dgm:pt modelId="{4E720E3E-3D76-463C-8F54-BC97D11EEC0E}" type="pres">
      <dgm:prSet presAssocID="{4B7520CD-E251-421B-B44E-C35D825216D4}" presName="Parent2" presStyleLbl="revTx" presStyleIdx="1" presStyleCnt="3" custScaleX="132138" custLinFactNeighborX="10453" custLinFactNeighborY="-4">
        <dgm:presLayoutVars>
          <dgm:chMax val="1"/>
          <dgm:chPref val="1"/>
          <dgm:bulletEnabled val="1"/>
        </dgm:presLayoutVars>
      </dgm:prSet>
      <dgm:spPr/>
    </dgm:pt>
    <dgm:pt modelId="{D9AB7F6D-611C-4E35-9EC5-EAE1457C3C31}" type="pres">
      <dgm:prSet presAssocID="{D75A5800-097A-4F9C-94D6-7E6053E9BBC4}" presName="Accent3" presStyleCnt="0"/>
      <dgm:spPr/>
    </dgm:pt>
    <dgm:pt modelId="{7E8280F7-F9F8-4276-BE79-88C3A03B5922}" type="pres">
      <dgm:prSet presAssocID="{D75A5800-097A-4F9C-94D6-7E6053E9BBC4}" presName="Accent" presStyleLbl="node1" presStyleIdx="2" presStyleCnt="3"/>
      <dgm:spPr/>
    </dgm:pt>
    <dgm:pt modelId="{E9F25492-9D42-4C3A-846E-191227406605}" type="pres">
      <dgm:prSet presAssocID="{D75A5800-097A-4F9C-94D6-7E6053E9BBC4}" presName="Parent3" presStyleLbl="revTx" presStyleIdx="2" presStyleCnt="3" custLinFactNeighborX="5653" custLinFactNeighborY="11469">
        <dgm:presLayoutVars>
          <dgm:chMax val="1"/>
          <dgm:chPref val="1"/>
          <dgm:bulletEnabled val="1"/>
        </dgm:presLayoutVars>
      </dgm:prSet>
      <dgm:spPr/>
    </dgm:pt>
  </dgm:ptLst>
  <dgm:cxnLst>
    <dgm:cxn modelId="{E661B20A-8219-4A33-8896-78947F57C464}" type="presOf" srcId="{4B7520CD-E251-421B-B44E-C35D825216D4}" destId="{4E720E3E-3D76-463C-8F54-BC97D11EEC0E}" srcOrd="0" destOrd="0" presId="urn:microsoft.com/office/officeart/2009/layout/CircleArrowProcess"/>
    <dgm:cxn modelId="{02563E20-A455-4ADC-978D-3912715093C6}" srcId="{3D3C1D34-E48C-4943-BC6F-DC246B121F63}" destId="{773C1435-91B0-47B6-AD87-9D807346085A}" srcOrd="0" destOrd="0" parTransId="{A90ACC93-8948-4F1E-920D-BBCA4FD7F3EC}" sibTransId="{0486C56D-266C-438D-981C-DB667AAE730E}"/>
    <dgm:cxn modelId="{4B71204E-4492-4E5E-8440-B9079341F00E}" type="presOf" srcId="{773C1435-91B0-47B6-AD87-9D807346085A}" destId="{DE79702D-7C4E-4B89-A77D-0C0428FFEB27}" srcOrd="0" destOrd="0" presId="urn:microsoft.com/office/officeart/2009/layout/CircleArrowProcess"/>
    <dgm:cxn modelId="{2ED5957E-1B59-4C29-8C7D-D6100CE3D8FE}" srcId="{3D3C1D34-E48C-4943-BC6F-DC246B121F63}" destId="{4B7520CD-E251-421B-B44E-C35D825216D4}" srcOrd="1" destOrd="0" parTransId="{D355BC05-E0CF-4093-A199-FC6CF121DEA4}" sibTransId="{DBC950E0-39D8-40D9-90F0-DFA50E1092DA}"/>
    <dgm:cxn modelId="{BDD424CF-ABD6-4B40-8469-9198721BABB7}" srcId="{3D3C1D34-E48C-4943-BC6F-DC246B121F63}" destId="{D75A5800-097A-4F9C-94D6-7E6053E9BBC4}" srcOrd="2" destOrd="0" parTransId="{8BA601F7-6FE1-4060-A1C7-1960F5BB6915}" sibTransId="{985CB8D3-0D7D-4DF0-B6E1-A183D0816844}"/>
    <dgm:cxn modelId="{A20FB0E2-87E0-4EBB-85D8-87FF593DEF84}" type="presOf" srcId="{D75A5800-097A-4F9C-94D6-7E6053E9BBC4}" destId="{E9F25492-9D42-4C3A-846E-191227406605}" srcOrd="0" destOrd="0" presId="urn:microsoft.com/office/officeart/2009/layout/CircleArrowProcess"/>
    <dgm:cxn modelId="{4B3230F6-6412-48F8-B71D-13D035D794AC}" type="presOf" srcId="{3D3C1D34-E48C-4943-BC6F-DC246B121F63}" destId="{D0020E0D-34F7-4184-BF02-D0D517499141}" srcOrd="0" destOrd="0" presId="urn:microsoft.com/office/officeart/2009/layout/CircleArrowProcess"/>
    <dgm:cxn modelId="{9C12F751-D218-4B94-9DE3-D83E063C23A5}" type="presParOf" srcId="{D0020E0D-34F7-4184-BF02-D0D517499141}" destId="{45988516-11AF-4076-9B05-E0B99ACCD8B2}" srcOrd="0" destOrd="0" presId="urn:microsoft.com/office/officeart/2009/layout/CircleArrowProcess"/>
    <dgm:cxn modelId="{0AF0710B-319A-4A22-A433-0D24E72541E4}" type="presParOf" srcId="{45988516-11AF-4076-9B05-E0B99ACCD8B2}" destId="{C27A41E1-BA3B-4DF5-BB02-51CA76F67291}" srcOrd="0" destOrd="0" presId="urn:microsoft.com/office/officeart/2009/layout/CircleArrowProcess"/>
    <dgm:cxn modelId="{507DC3C2-9B82-4241-9F41-6818863B2406}" type="presParOf" srcId="{D0020E0D-34F7-4184-BF02-D0D517499141}" destId="{DE79702D-7C4E-4B89-A77D-0C0428FFEB27}" srcOrd="1" destOrd="0" presId="urn:microsoft.com/office/officeart/2009/layout/CircleArrowProcess"/>
    <dgm:cxn modelId="{9FBB7B70-A5A3-4BC8-83EE-8521CA56D21C}" type="presParOf" srcId="{D0020E0D-34F7-4184-BF02-D0D517499141}" destId="{4F62E114-7817-47A1-AFE2-4EBFFF4361CC}" srcOrd="2" destOrd="0" presId="urn:microsoft.com/office/officeart/2009/layout/CircleArrowProcess"/>
    <dgm:cxn modelId="{98A7540A-75F9-4CD0-AA6D-0D91F07F73E6}" type="presParOf" srcId="{4F62E114-7817-47A1-AFE2-4EBFFF4361CC}" destId="{47525B0C-10B5-49D8-BE74-A1E8DE88D166}" srcOrd="0" destOrd="0" presId="urn:microsoft.com/office/officeart/2009/layout/CircleArrowProcess"/>
    <dgm:cxn modelId="{DE45478C-FA38-4C71-B4F4-F018073F1A9F}" type="presParOf" srcId="{D0020E0D-34F7-4184-BF02-D0D517499141}" destId="{4E720E3E-3D76-463C-8F54-BC97D11EEC0E}" srcOrd="3" destOrd="0" presId="urn:microsoft.com/office/officeart/2009/layout/CircleArrowProcess"/>
    <dgm:cxn modelId="{3C2C01C3-3838-4AA8-98C5-43AED27DD1A9}" type="presParOf" srcId="{D0020E0D-34F7-4184-BF02-D0D517499141}" destId="{D9AB7F6D-611C-4E35-9EC5-EAE1457C3C31}" srcOrd="4" destOrd="0" presId="urn:microsoft.com/office/officeart/2009/layout/CircleArrowProcess"/>
    <dgm:cxn modelId="{5B4E5BDD-6072-4CBE-BEEB-42445767A38F}" type="presParOf" srcId="{D9AB7F6D-611C-4E35-9EC5-EAE1457C3C31}" destId="{7E8280F7-F9F8-4276-BE79-88C3A03B5922}" srcOrd="0" destOrd="0" presId="urn:microsoft.com/office/officeart/2009/layout/CircleArrowProcess"/>
    <dgm:cxn modelId="{36E0AC44-2494-41B6-9D5F-D79C81D352AD}" type="presParOf" srcId="{D0020E0D-34F7-4184-BF02-D0D517499141}" destId="{E9F25492-9D42-4C3A-846E-191227406605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CDDD0E-7FE1-4368-A439-C27FC3A83A29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634B6033-7755-4BA7-909C-1B662675B203}">
      <dgm:prSet phldrT="[Texto]"/>
      <dgm:spPr>
        <a:solidFill>
          <a:srgbClr val="00B050"/>
        </a:solidFill>
      </dgm:spPr>
      <dgm:t>
        <a:bodyPr/>
        <a:lstStyle/>
        <a:p>
          <a:r>
            <a:rPr lang="es-CR" dirty="0"/>
            <a:t>Modificaciones </a:t>
          </a:r>
          <a:endParaRPr lang="es-MX" dirty="0"/>
        </a:p>
      </dgm:t>
    </dgm:pt>
    <dgm:pt modelId="{BB1A352A-F799-41C1-AE01-9938150B520D}" type="parTrans" cxnId="{7D2D5EAD-9855-4D16-856C-B9016995FD88}">
      <dgm:prSet/>
      <dgm:spPr/>
      <dgm:t>
        <a:bodyPr/>
        <a:lstStyle/>
        <a:p>
          <a:endParaRPr lang="es-MX"/>
        </a:p>
      </dgm:t>
    </dgm:pt>
    <dgm:pt modelId="{4E22916B-1EC7-43A8-AB54-E27B14C0722A}" type="sibTrans" cxnId="{7D2D5EAD-9855-4D16-856C-B9016995FD88}">
      <dgm:prSet/>
      <dgm:spPr/>
      <dgm:t>
        <a:bodyPr/>
        <a:lstStyle/>
        <a:p>
          <a:endParaRPr lang="es-MX"/>
        </a:p>
      </dgm:t>
    </dgm:pt>
    <dgm:pt modelId="{E794A4D3-C68B-4540-9888-AD40C167C5EC}">
      <dgm:prSet phldrT="[Texto]"/>
      <dgm:spPr>
        <a:solidFill>
          <a:srgbClr val="7030A0"/>
        </a:solidFill>
      </dgm:spPr>
      <dgm:t>
        <a:bodyPr/>
        <a:lstStyle/>
        <a:p>
          <a:r>
            <a:rPr lang="es-CR" dirty="0"/>
            <a:t>Seguimiento </a:t>
          </a:r>
          <a:endParaRPr lang="es-MX" dirty="0"/>
        </a:p>
      </dgm:t>
    </dgm:pt>
    <dgm:pt modelId="{B36924A4-7462-4308-90FD-4C349DD4544D}" type="parTrans" cxnId="{C6278DED-253E-4E72-9855-6A3A42958DC7}">
      <dgm:prSet/>
      <dgm:spPr/>
      <dgm:t>
        <a:bodyPr/>
        <a:lstStyle/>
        <a:p>
          <a:endParaRPr lang="es-MX"/>
        </a:p>
      </dgm:t>
    </dgm:pt>
    <dgm:pt modelId="{E8B2F8D9-1234-4D5F-AED0-6F438141E616}" type="sibTrans" cxnId="{C6278DED-253E-4E72-9855-6A3A42958DC7}">
      <dgm:prSet/>
      <dgm:spPr/>
      <dgm:t>
        <a:bodyPr/>
        <a:lstStyle/>
        <a:p>
          <a:endParaRPr lang="es-MX"/>
        </a:p>
      </dgm:t>
    </dgm:pt>
    <dgm:pt modelId="{C6C8053E-543B-4DC3-B2B5-7F7208C1DDA2}">
      <dgm:prSet phldrT="[Texto]"/>
      <dgm:spPr>
        <a:solidFill>
          <a:srgbClr val="C00000"/>
        </a:solidFill>
      </dgm:spPr>
      <dgm:t>
        <a:bodyPr/>
        <a:lstStyle/>
        <a:p>
          <a:r>
            <a:rPr lang="es-CR" dirty="0"/>
            <a:t>Formulación </a:t>
          </a:r>
          <a:endParaRPr lang="es-MX" dirty="0"/>
        </a:p>
      </dgm:t>
    </dgm:pt>
    <dgm:pt modelId="{10ABA3A8-49DC-4F30-8487-DA8084345586}" type="parTrans" cxnId="{E130D11B-67C2-48D7-A3AB-A4D113EF676D}">
      <dgm:prSet/>
      <dgm:spPr/>
      <dgm:t>
        <a:bodyPr/>
        <a:lstStyle/>
        <a:p>
          <a:endParaRPr lang="es-MX"/>
        </a:p>
      </dgm:t>
    </dgm:pt>
    <dgm:pt modelId="{4E0F4748-8BD1-4703-9761-126FF424F36F}" type="sibTrans" cxnId="{E130D11B-67C2-48D7-A3AB-A4D113EF676D}">
      <dgm:prSet/>
      <dgm:spPr/>
      <dgm:t>
        <a:bodyPr/>
        <a:lstStyle/>
        <a:p>
          <a:endParaRPr lang="es-MX"/>
        </a:p>
      </dgm:t>
    </dgm:pt>
    <dgm:pt modelId="{38E0D6C5-3659-42A4-8B93-88F0A510F329}" type="pres">
      <dgm:prSet presAssocID="{EECDDD0E-7FE1-4368-A439-C27FC3A83A29}" presName="compositeShape" presStyleCnt="0">
        <dgm:presLayoutVars>
          <dgm:chMax val="7"/>
          <dgm:dir/>
          <dgm:resizeHandles val="exact"/>
        </dgm:presLayoutVars>
      </dgm:prSet>
      <dgm:spPr/>
    </dgm:pt>
    <dgm:pt modelId="{DBCEA896-3496-4027-A889-F17ADC30C10D}" type="pres">
      <dgm:prSet presAssocID="{EECDDD0E-7FE1-4368-A439-C27FC3A83A29}" presName="wedge1" presStyleLbl="node1" presStyleIdx="0" presStyleCnt="3"/>
      <dgm:spPr/>
    </dgm:pt>
    <dgm:pt modelId="{A8C8ED39-168C-40E8-9080-F1CD6FA1E5E2}" type="pres">
      <dgm:prSet presAssocID="{EECDDD0E-7FE1-4368-A439-C27FC3A83A29}" presName="dummy1a" presStyleCnt="0"/>
      <dgm:spPr/>
    </dgm:pt>
    <dgm:pt modelId="{D45154DD-523A-4804-A99F-F9F8ED8130D0}" type="pres">
      <dgm:prSet presAssocID="{EECDDD0E-7FE1-4368-A439-C27FC3A83A29}" presName="dummy1b" presStyleCnt="0"/>
      <dgm:spPr/>
    </dgm:pt>
    <dgm:pt modelId="{20AE2908-4250-4242-9E34-63A4650A0ED1}" type="pres">
      <dgm:prSet presAssocID="{EECDDD0E-7FE1-4368-A439-C27FC3A83A2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B453EA2-66F2-49FB-8E3A-9BE26F29FCC7}" type="pres">
      <dgm:prSet presAssocID="{EECDDD0E-7FE1-4368-A439-C27FC3A83A29}" presName="wedge2" presStyleLbl="node1" presStyleIdx="1" presStyleCnt="3"/>
      <dgm:spPr/>
    </dgm:pt>
    <dgm:pt modelId="{65B1EE33-ABFE-472B-980A-6EBF22D92509}" type="pres">
      <dgm:prSet presAssocID="{EECDDD0E-7FE1-4368-A439-C27FC3A83A29}" presName="dummy2a" presStyleCnt="0"/>
      <dgm:spPr/>
    </dgm:pt>
    <dgm:pt modelId="{8CE656FB-2E08-45B2-905F-3C382CC5D6C2}" type="pres">
      <dgm:prSet presAssocID="{EECDDD0E-7FE1-4368-A439-C27FC3A83A29}" presName="dummy2b" presStyleCnt="0"/>
      <dgm:spPr/>
    </dgm:pt>
    <dgm:pt modelId="{FA271BBC-9698-4E42-8D70-210CD99AC19A}" type="pres">
      <dgm:prSet presAssocID="{EECDDD0E-7FE1-4368-A439-C27FC3A83A2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A405D32-517E-404F-BF00-271C551D3FF3}" type="pres">
      <dgm:prSet presAssocID="{EECDDD0E-7FE1-4368-A439-C27FC3A83A29}" presName="wedge3" presStyleLbl="node1" presStyleIdx="2" presStyleCnt="3"/>
      <dgm:spPr/>
    </dgm:pt>
    <dgm:pt modelId="{CE0A667C-0B30-48DD-BD68-41C9B2A85A35}" type="pres">
      <dgm:prSet presAssocID="{EECDDD0E-7FE1-4368-A439-C27FC3A83A29}" presName="dummy3a" presStyleCnt="0"/>
      <dgm:spPr/>
    </dgm:pt>
    <dgm:pt modelId="{C1789502-D5DF-4B6C-8C79-761460735D98}" type="pres">
      <dgm:prSet presAssocID="{EECDDD0E-7FE1-4368-A439-C27FC3A83A29}" presName="dummy3b" presStyleCnt="0"/>
      <dgm:spPr/>
    </dgm:pt>
    <dgm:pt modelId="{4A1A8BDC-45B2-498A-9B57-352B34C88DC8}" type="pres">
      <dgm:prSet presAssocID="{EECDDD0E-7FE1-4368-A439-C27FC3A83A2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96881AC7-2869-44CA-8F21-533B49FEFEC5}" type="pres">
      <dgm:prSet presAssocID="{4E22916B-1EC7-43A8-AB54-E27B14C0722A}" presName="arrowWedge1" presStyleLbl="fgSibTrans2D1" presStyleIdx="0" presStyleCnt="3"/>
      <dgm:spPr>
        <a:solidFill>
          <a:schemeClr val="accent3">
            <a:lumMod val="75000"/>
          </a:schemeClr>
        </a:solidFill>
      </dgm:spPr>
    </dgm:pt>
    <dgm:pt modelId="{8E5DF287-6364-41B0-AE0E-DCA87966909A}" type="pres">
      <dgm:prSet presAssocID="{E8B2F8D9-1234-4D5F-AED0-6F438141E616}" presName="arrowWedge2" presStyleLbl="fgSibTrans2D1" presStyleIdx="1" presStyleCnt="3"/>
      <dgm:spPr>
        <a:solidFill>
          <a:schemeClr val="accent3">
            <a:lumMod val="75000"/>
          </a:schemeClr>
        </a:solidFill>
      </dgm:spPr>
    </dgm:pt>
    <dgm:pt modelId="{BDB93134-6571-41D6-895C-F35BEA3A23A4}" type="pres">
      <dgm:prSet presAssocID="{4E0F4748-8BD1-4703-9761-126FF424F36F}" presName="arrowWedge3" presStyleLbl="fgSibTrans2D1" presStyleIdx="2" presStyleCnt="3"/>
      <dgm:spPr>
        <a:solidFill>
          <a:schemeClr val="accent3">
            <a:lumMod val="65000"/>
          </a:schemeClr>
        </a:solidFill>
      </dgm:spPr>
    </dgm:pt>
  </dgm:ptLst>
  <dgm:cxnLst>
    <dgm:cxn modelId="{43919C0A-41DA-479C-AF0E-99EC01ECAB95}" type="presOf" srcId="{E794A4D3-C68B-4540-9888-AD40C167C5EC}" destId="{FB453EA2-66F2-49FB-8E3A-9BE26F29FCC7}" srcOrd="0" destOrd="0" presId="urn:microsoft.com/office/officeart/2005/8/layout/cycle8"/>
    <dgm:cxn modelId="{B3992D0F-A42D-4AE9-868A-040B0C88F80E}" type="presOf" srcId="{E794A4D3-C68B-4540-9888-AD40C167C5EC}" destId="{FA271BBC-9698-4E42-8D70-210CD99AC19A}" srcOrd="1" destOrd="0" presId="urn:microsoft.com/office/officeart/2005/8/layout/cycle8"/>
    <dgm:cxn modelId="{0044B114-29EA-4AD8-9305-3BDDEDD68E83}" type="presOf" srcId="{C6C8053E-543B-4DC3-B2B5-7F7208C1DDA2}" destId="{4A1A8BDC-45B2-498A-9B57-352B34C88DC8}" srcOrd="1" destOrd="0" presId="urn:microsoft.com/office/officeart/2005/8/layout/cycle8"/>
    <dgm:cxn modelId="{E130D11B-67C2-48D7-A3AB-A4D113EF676D}" srcId="{EECDDD0E-7FE1-4368-A439-C27FC3A83A29}" destId="{C6C8053E-543B-4DC3-B2B5-7F7208C1DDA2}" srcOrd="2" destOrd="0" parTransId="{10ABA3A8-49DC-4F30-8487-DA8084345586}" sibTransId="{4E0F4748-8BD1-4703-9761-126FF424F36F}"/>
    <dgm:cxn modelId="{856C986F-DECF-4F15-B9AE-D9E50BCD482F}" type="presOf" srcId="{C6C8053E-543B-4DC3-B2B5-7F7208C1DDA2}" destId="{6A405D32-517E-404F-BF00-271C551D3FF3}" srcOrd="0" destOrd="0" presId="urn:microsoft.com/office/officeart/2005/8/layout/cycle8"/>
    <dgm:cxn modelId="{69FE8E56-784A-4C95-8A1A-DC95316CE0B4}" type="presOf" srcId="{634B6033-7755-4BA7-909C-1B662675B203}" destId="{20AE2908-4250-4242-9E34-63A4650A0ED1}" srcOrd="1" destOrd="0" presId="urn:microsoft.com/office/officeart/2005/8/layout/cycle8"/>
    <dgm:cxn modelId="{0470D08B-AFD5-40AB-973A-EF3E224D8F91}" type="presOf" srcId="{634B6033-7755-4BA7-909C-1B662675B203}" destId="{DBCEA896-3496-4027-A889-F17ADC30C10D}" srcOrd="0" destOrd="0" presId="urn:microsoft.com/office/officeart/2005/8/layout/cycle8"/>
    <dgm:cxn modelId="{7D2D5EAD-9855-4D16-856C-B9016995FD88}" srcId="{EECDDD0E-7FE1-4368-A439-C27FC3A83A29}" destId="{634B6033-7755-4BA7-909C-1B662675B203}" srcOrd="0" destOrd="0" parTransId="{BB1A352A-F799-41C1-AE01-9938150B520D}" sibTransId="{4E22916B-1EC7-43A8-AB54-E27B14C0722A}"/>
    <dgm:cxn modelId="{6EC48BB6-7A1A-4E78-8DA2-4567FF02F5F3}" type="presOf" srcId="{EECDDD0E-7FE1-4368-A439-C27FC3A83A29}" destId="{38E0D6C5-3659-42A4-8B93-88F0A510F329}" srcOrd="0" destOrd="0" presId="urn:microsoft.com/office/officeart/2005/8/layout/cycle8"/>
    <dgm:cxn modelId="{C6278DED-253E-4E72-9855-6A3A42958DC7}" srcId="{EECDDD0E-7FE1-4368-A439-C27FC3A83A29}" destId="{E794A4D3-C68B-4540-9888-AD40C167C5EC}" srcOrd="1" destOrd="0" parTransId="{B36924A4-7462-4308-90FD-4C349DD4544D}" sibTransId="{E8B2F8D9-1234-4D5F-AED0-6F438141E616}"/>
    <dgm:cxn modelId="{63FAED7B-1A04-451A-A980-6F115994F146}" type="presParOf" srcId="{38E0D6C5-3659-42A4-8B93-88F0A510F329}" destId="{DBCEA896-3496-4027-A889-F17ADC30C10D}" srcOrd="0" destOrd="0" presId="urn:microsoft.com/office/officeart/2005/8/layout/cycle8"/>
    <dgm:cxn modelId="{183AB5E0-2035-4DC9-948C-3FA7CC9170A0}" type="presParOf" srcId="{38E0D6C5-3659-42A4-8B93-88F0A510F329}" destId="{A8C8ED39-168C-40E8-9080-F1CD6FA1E5E2}" srcOrd="1" destOrd="0" presId="urn:microsoft.com/office/officeart/2005/8/layout/cycle8"/>
    <dgm:cxn modelId="{7B29CB40-CC4D-4ADE-A104-A686EF116A0F}" type="presParOf" srcId="{38E0D6C5-3659-42A4-8B93-88F0A510F329}" destId="{D45154DD-523A-4804-A99F-F9F8ED8130D0}" srcOrd="2" destOrd="0" presId="urn:microsoft.com/office/officeart/2005/8/layout/cycle8"/>
    <dgm:cxn modelId="{AA8220E7-73A4-405E-84F3-168EC584A1EB}" type="presParOf" srcId="{38E0D6C5-3659-42A4-8B93-88F0A510F329}" destId="{20AE2908-4250-4242-9E34-63A4650A0ED1}" srcOrd="3" destOrd="0" presId="urn:microsoft.com/office/officeart/2005/8/layout/cycle8"/>
    <dgm:cxn modelId="{349BC0A0-F0F9-43CB-B651-6BCE9CEBF4E0}" type="presParOf" srcId="{38E0D6C5-3659-42A4-8B93-88F0A510F329}" destId="{FB453EA2-66F2-49FB-8E3A-9BE26F29FCC7}" srcOrd="4" destOrd="0" presId="urn:microsoft.com/office/officeart/2005/8/layout/cycle8"/>
    <dgm:cxn modelId="{D4ADA56B-4FC1-4365-9191-66E004461869}" type="presParOf" srcId="{38E0D6C5-3659-42A4-8B93-88F0A510F329}" destId="{65B1EE33-ABFE-472B-980A-6EBF22D92509}" srcOrd="5" destOrd="0" presId="urn:microsoft.com/office/officeart/2005/8/layout/cycle8"/>
    <dgm:cxn modelId="{FDCAA73B-AA1B-41FA-86AA-A427790AB209}" type="presParOf" srcId="{38E0D6C5-3659-42A4-8B93-88F0A510F329}" destId="{8CE656FB-2E08-45B2-905F-3C382CC5D6C2}" srcOrd="6" destOrd="0" presId="urn:microsoft.com/office/officeart/2005/8/layout/cycle8"/>
    <dgm:cxn modelId="{6812387F-3F0A-45A1-9C4F-61D43BDF69D1}" type="presParOf" srcId="{38E0D6C5-3659-42A4-8B93-88F0A510F329}" destId="{FA271BBC-9698-4E42-8D70-210CD99AC19A}" srcOrd="7" destOrd="0" presId="urn:microsoft.com/office/officeart/2005/8/layout/cycle8"/>
    <dgm:cxn modelId="{4302842A-43D1-4921-B5F4-883856BA9153}" type="presParOf" srcId="{38E0D6C5-3659-42A4-8B93-88F0A510F329}" destId="{6A405D32-517E-404F-BF00-271C551D3FF3}" srcOrd="8" destOrd="0" presId="urn:microsoft.com/office/officeart/2005/8/layout/cycle8"/>
    <dgm:cxn modelId="{1083A0A1-9286-47DD-8585-C463C50C84B0}" type="presParOf" srcId="{38E0D6C5-3659-42A4-8B93-88F0A510F329}" destId="{CE0A667C-0B30-48DD-BD68-41C9B2A85A35}" srcOrd="9" destOrd="0" presId="urn:microsoft.com/office/officeart/2005/8/layout/cycle8"/>
    <dgm:cxn modelId="{3FD2EAB6-0ECE-40DA-B111-BE70BE1B3B3F}" type="presParOf" srcId="{38E0D6C5-3659-42A4-8B93-88F0A510F329}" destId="{C1789502-D5DF-4B6C-8C79-761460735D98}" srcOrd="10" destOrd="0" presId="urn:microsoft.com/office/officeart/2005/8/layout/cycle8"/>
    <dgm:cxn modelId="{024586E8-146A-4D54-BF9B-00F3E58B20D6}" type="presParOf" srcId="{38E0D6C5-3659-42A4-8B93-88F0A510F329}" destId="{4A1A8BDC-45B2-498A-9B57-352B34C88DC8}" srcOrd="11" destOrd="0" presId="urn:microsoft.com/office/officeart/2005/8/layout/cycle8"/>
    <dgm:cxn modelId="{E780B3C9-3CEA-409F-A1AE-F5D22BD5322C}" type="presParOf" srcId="{38E0D6C5-3659-42A4-8B93-88F0A510F329}" destId="{96881AC7-2869-44CA-8F21-533B49FEFEC5}" srcOrd="12" destOrd="0" presId="urn:microsoft.com/office/officeart/2005/8/layout/cycle8"/>
    <dgm:cxn modelId="{289EFAB2-BF4F-4F1C-A31E-D01F9464F5FD}" type="presParOf" srcId="{38E0D6C5-3659-42A4-8B93-88F0A510F329}" destId="{8E5DF287-6364-41B0-AE0E-DCA87966909A}" srcOrd="13" destOrd="0" presId="urn:microsoft.com/office/officeart/2005/8/layout/cycle8"/>
    <dgm:cxn modelId="{0C2AB872-BF2A-4B15-9563-4AE5E852D8F6}" type="presParOf" srcId="{38E0D6C5-3659-42A4-8B93-88F0A510F329}" destId="{BDB93134-6571-41D6-895C-F35BEA3A23A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71277D-63D6-464A-90C8-E44065DC1D3D}" type="doc">
      <dgm:prSet loTypeId="urn:microsoft.com/office/officeart/2005/8/layout/p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4FEEEE28-C1D5-4AA5-9E8C-54E681E63C3C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50" b="0" dirty="0">
            <a:latin typeface="Century Gothic" panose="020B0502020202020204" pitchFamily="34" charset="0"/>
          </a:endParaRPr>
        </a:p>
      </dgm:t>
    </dgm:pt>
    <dgm:pt modelId="{CB15A1B4-072A-4D0D-96AF-AFDDBEB768E1}" type="parTrans" cxnId="{6BE42073-E45B-4F53-9744-F999F7CFA48E}">
      <dgm:prSet/>
      <dgm:spPr/>
      <dgm:t>
        <a:bodyPr/>
        <a:lstStyle/>
        <a:p>
          <a:endParaRPr lang="es-CR"/>
        </a:p>
      </dgm:t>
    </dgm:pt>
    <dgm:pt modelId="{2A007AB9-B532-4A89-A8FD-6347CAA081A9}" type="sibTrans" cxnId="{6BE42073-E45B-4F53-9744-F999F7CFA48E}">
      <dgm:prSet/>
      <dgm:spPr/>
      <dgm:t>
        <a:bodyPr/>
        <a:lstStyle/>
        <a:p>
          <a:endParaRPr lang="es-CR"/>
        </a:p>
      </dgm:t>
    </dgm:pt>
    <dgm:pt modelId="{0C8E8E90-1DDD-4595-A46E-73E00AB05931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00" b="0" dirty="0">
            <a:latin typeface="Century Gothic" panose="020B0502020202020204" pitchFamily="34" charset="0"/>
          </a:endParaRPr>
        </a:p>
      </dgm:t>
    </dgm:pt>
    <dgm:pt modelId="{8FFCBC91-5D8B-492A-AFD7-9EB1B057C8AC}" type="parTrans" cxnId="{5A2837CC-E598-45AC-8553-40FDE506BF9C}">
      <dgm:prSet/>
      <dgm:spPr/>
      <dgm:t>
        <a:bodyPr/>
        <a:lstStyle/>
        <a:p>
          <a:endParaRPr lang="es-CR"/>
        </a:p>
      </dgm:t>
    </dgm:pt>
    <dgm:pt modelId="{C78ED29E-D816-4BCD-9299-51CFA087AF76}" type="sibTrans" cxnId="{5A2837CC-E598-45AC-8553-40FDE506BF9C}">
      <dgm:prSet/>
      <dgm:spPr/>
      <dgm:t>
        <a:bodyPr/>
        <a:lstStyle/>
        <a:p>
          <a:endParaRPr lang="es-CR"/>
        </a:p>
      </dgm:t>
    </dgm:pt>
    <dgm:pt modelId="{DB103C25-7F7E-4EB1-AF32-2A1F6DCF25F1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>
            <a:buFont typeface="+mj-lt"/>
            <a:buAutoNum type="arabicPeriod"/>
          </a:pPr>
          <a:endParaRPr lang="es-CR" sz="9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effectLst/>
            <a:latin typeface="+mn-lt"/>
            <a:ea typeface="+mn-ea"/>
            <a:cs typeface="+mn-cs"/>
          </a:endParaRPr>
        </a:p>
      </dgm:t>
    </dgm:pt>
    <dgm:pt modelId="{FE1F2F88-D548-4F2C-934B-48A3DEB47891}" type="parTrans" cxnId="{3EF79132-73EC-4999-8FFD-B5F928BB18FF}">
      <dgm:prSet/>
      <dgm:spPr/>
      <dgm:t>
        <a:bodyPr/>
        <a:lstStyle/>
        <a:p>
          <a:endParaRPr lang="es-CR"/>
        </a:p>
      </dgm:t>
    </dgm:pt>
    <dgm:pt modelId="{B4E2011B-28AD-45F8-BA95-7E7C99678A7D}" type="sibTrans" cxnId="{3EF79132-73EC-4999-8FFD-B5F928BB18FF}">
      <dgm:prSet/>
      <dgm:spPr/>
      <dgm:t>
        <a:bodyPr/>
        <a:lstStyle/>
        <a:p>
          <a:endParaRPr lang="es-CR"/>
        </a:p>
      </dgm:t>
    </dgm:pt>
    <dgm:pt modelId="{B8AB4B5B-67A0-4799-BCBB-438AB3C4607F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00" b="0" dirty="0">
            <a:latin typeface="Century Gothic" panose="020B0502020202020204" pitchFamily="34" charset="0"/>
          </a:endParaRPr>
        </a:p>
      </dgm:t>
    </dgm:pt>
    <dgm:pt modelId="{B40F6783-7700-4E57-A60D-50B8F31E4AE7}" type="parTrans" cxnId="{6BAAA19A-B7CE-4D1F-87E5-C32692C599BB}">
      <dgm:prSet/>
      <dgm:spPr/>
      <dgm:t>
        <a:bodyPr/>
        <a:lstStyle/>
        <a:p>
          <a:endParaRPr lang="es-CR"/>
        </a:p>
      </dgm:t>
    </dgm:pt>
    <dgm:pt modelId="{A381FA2F-6AE8-4E80-9E05-0C98D0C5AA96}" type="sibTrans" cxnId="{6BAAA19A-B7CE-4D1F-87E5-C32692C599BB}">
      <dgm:prSet/>
      <dgm:spPr/>
      <dgm:t>
        <a:bodyPr/>
        <a:lstStyle/>
        <a:p>
          <a:endParaRPr lang="es-CR"/>
        </a:p>
      </dgm:t>
    </dgm:pt>
    <dgm:pt modelId="{F3743F46-BFC8-46E4-8B27-1D96AD6B1E93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00" b="0" dirty="0">
            <a:latin typeface="Century Gothic" panose="020B0502020202020204" pitchFamily="34" charset="0"/>
          </a:endParaRPr>
        </a:p>
        <a:p>
          <a:pPr algn="just"/>
          <a:endParaRPr lang="es-CR" sz="800" b="0" dirty="0">
            <a:latin typeface="Century Gothic" panose="020B0502020202020204" pitchFamily="34" charset="0"/>
          </a:endParaRPr>
        </a:p>
      </dgm:t>
    </dgm:pt>
    <dgm:pt modelId="{D438BB16-9F07-4EB3-9924-AF2DDCCE0575}" type="parTrans" cxnId="{3ABE3AAB-4119-49A1-99A9-760FB89C64B3}">
      <dgm:prSet/>
      <dgm:spPr/>
      <dgm:t>
        <a:bodyPr/>
        <a:lstStyle/>
        <a:p>
          <a:endParaRPr lang="es-CR"/>
        </a:p>
      </dgm:t>
    </dgm:pt>
    <dgm:pt modelId="{6A4CD8E9-B1AA-4907-96B4-09F5CA117BD3}" type="sibTrans" cxnId="{3ABE3AAB-4119-49A1-99A9-760FB89C64B3}">
      <dgm:prSet/>
      <dgm:spPr/>
      <dgm:t>
        <a:bodyPr/>
        <a:lstStyle/>
        <a:p>
          <a:endParaRPr lang="es-CR"/>
        </a:p>
      </dgm:t>
    </dgm:pt>
    <dgm:pt modelId="{2C8F9650-E833-48E3-BAC4-3C098048A30E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00" b="0" dirty="0">
            <a:latin typeface="Century Gothic" panose="020B0502020202020204" pitchFamily="34" charset="0"/>
          </a:endParaRPr>
        </a:p>
        <a:p>
          <a:pPr algn="just"/>
          <a:endParaRPr lang="es-CR" sz="800" b="0" dirty="0"/>
        </a:p>
      </dgm:t>
    </dgm:pt>
    <dgm:pt modelId="{C2909CCC-4A0A-4DCE-A072-BD577A510591}" type="parTrans" cxnId="{46278232-2AA2-4FB3-A5D9-333C399FAF3A}">
      <dgm:prSet/>
      <dgm:spPr/>
      <dgm:t>
        <a:bodyPr/>
        <a:lstStyle/>
        <a:p>
          <a:endParaRPr lang="es-CR"/>
        </a:p>
      </dgm:t>
    </dgm:pt>
    <dgm:pt modelId="{1B75B174-8C1C-4C6E-99DC-81A92F9F1FB8}" type="sibTrans" cxnId="{46278232-2AA2-4FB3-A5D9-333C399FAF3A}">
      <dgm:prSet/>
      <dgm:spPr/>
      <dgm:t>
        <a:bodyPr/>
        <a:lstStyle/>
        <a:p>
          <a:endParaRPr lang="es-CR"/>
        </a:p>
      </dgm:t>
    </dgm:pt>
    <dgm:pt modelId="{DE88B649-9B33-4C05-874E-0B70AEA524A6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00" kern="1200" dirty="0">
            <a:latin typeface="Century Gothic" panose="020B0502020202020204" pitchFamily="34" charset="0"/>
          </a:endParaRPr>
        </a:p>
      </dgm:t>
    </dgm:pt>
    <dgm:pt modelId="{1C78A719-A71C-4C58-A3FC-63F0731B099B}" type="sibTrans" cxnId="{AE5780BF-8CDF-4972-8645-ED1267EDB972}">
      <dgm:prSet/>
      <dgm:spPr/>
      <dgm:t>
        <a:bodyPr/>
        <a:lstStyle/>
        <a:p>
          <a:endParaRPr lang="es-CR"/>
        </a:p>
      </dgm:t>
    </dgm:pt>
    <dgm:pt modelId="{85445C4C-F782-4F2F-B3CF-74F2445F027F}" type="parTrans" cxnId="{AE5780BF-8CDF-4972-8645-ED1267EDB972}">
      <dgm:prSet/>
      <dgm:spPr/>
      <dgm:t>
        <a:bodyPr/>
        <a:lstStyle/>
        <a:p>
          <a:endParaRPr lang="es-CR"/>
        </a:p>
      </dgm:t>
    </dgm:pt>
    <dgm:pt modelId="{7250D062-9964-4E4E-A870-925465E62EC2}">
      <dgm:prSet phldrT="[Tex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noFill/>
        </a:ln>
      </dgm:spPr>
      <dgm:t>
        <a:bodyPr/>
        <a:lstStyle/>
        <a:p>
          <a:pPr algn="just"/>
          <a:endParaRPr lang="es-CR" sz="850" b="0" dirty="0">
            <a:latin typeface="+mn-lt"/>
          </a:endParaRPr>
        </a:p>
      </dgm:t>
    </dgm:pt>
    <dgm:pt modelId="{17400611-0BF9-463D-9D74-5138C88AC8C9}" type="sibTrans" cxnId="{1B5358D9-AFBC-4FE7-A729-672D8D8DD60F}">
      <dgm:prSet/>
      <dgm:spPr/>
      <dgm:t>
        <a:bodyPr/>
        <a:lstStyle/>
        <a:p>
          <a:endParaRPr lang="es-CR"/>
        </a:p>
      </dgm:t>
    </dgm:pt>
    <dgm:pt modelId="{85496F64-80B2-4AD2-8F12-501BFD8AF24D}" type="parTrans" cxnId="{1B5358D9-AFBC-4FE7-A729-672D8D8DD60F}">
      <dgm:prSet/>
      <dgm:spPr/>
      <dgm:t>
        <a:bodyPr/>
        <a:lstStyle/>
        <a:p>
          <a:endParaRPr lang="es-CR"/>
        </a:p>
      </dgm:t>
    </dgm:pt>
    <dgm:pt modelId="{9790D692-EB50-4DDB-B301-C4773828EF99}" type="pres">
      <dgm:prSet presAssocID="{9871277D-63D6-464A-90C8-E44065DC1D3D}" presName="Name0" presStyleCnt="0">
        <dgm:presLayoutVars>
          <dgm:dir/>
          <dgm:resizeHandles val="exact"/>
        </dgm:presLayoutVars>
      </dgm:prSet>
      <dgm:spPr/>
    </dgm:pt>
    <dgm:pt modelId="{21BB2D9F-03D9-4C8F-81B8-381EB46E7682}" type="pres">
      <dgm:prSet presAssocID="{9871277D-63D6-464A-90C8-E44065DC1D3D}" presName="bkgdShp" presStyleLbl="alignAccFollowNode1" presStyleIdx="0" presStyleCnt="1" custScaleY="54833" custLinFactNeighborX="-69" custLinFactNeighborY="-16820"/>
      <dgm:spPr>
        <a:solidFill>
          <a:srgbClr val="085DAD">
            <a:alpha val="89804"/>
          </a:srgbClr>
        </a:solidFill>
        <a:ln>
          <a:noFill/>
        </a:ln>
      </dgm:spPr>
    </dgm:pt>
    <dgm:pt modelId="{E6F7895C-EAEF-4399-8DB3-A735F4FC621E}" type="pres">
      <dgm:prSet presAssocID="{9871277D-63D6-464A-90C8-E44065DC1D3D}" presName="linComp" presStyleCnt="0"/>
      <dgm:spPr/>
    </dgm:pt>
    <dgm:pt modelId="{105E9CA3-1323-4D9B-8BBC-F5A68800FB71}" type="pres">
      <dgm:prSet presAssocID="{DE88B649-9B33-4C05-874E-0B70AEA524A6}" presName="compNode" presStyleCnt="0"/>
      <dgm:spPr/>
    </dgm:pt>
    <dgm:pt modelId="{CFCC49C6-C747-4986-93AB-23501FE4A552}" type="pres">
      <dgm:prSet presAssocID="{DE88B649-9B33-4C05-874E-0B70AEA524A6}" presName="node" presStyleLbl="node1" presStyleIdx="0" presStyleCnt="8" custScaleY="107678" custLinFactNeighborX="-15857" custLinFactNeighborY="-26000">
        <dgm:presLayoutVars>
          <dgm:bulletEnabled val="1"/>
        </dgm:presLayoutVars>
      </dgm:prSet>
      <dgm:spPr/>
    </dgm:pt>
    <dgm:pt modelId="{F0D4E7EC-4EDA-4B6F-986D-A809B51E0850}" type="pres">
      <dgm:prSet presAssocID="{DE88B649-9B33-4C05-874E-0B70AEA524A6}" presName="invisiNode" presStyleLbl="node1" presStyleIdx="0" presStyleCnt="8"/>
      <dgm:spPr/>
    </dgm:pt>
    <dgm:pt modelId="{C94816C8-6AE9-4CD4-BBC4-C6E41979D4C7}" type="pres">
      <dgm:prSet presAssocID="{DE88B649-9B33-4C05-874E-0B70AEA524A6}" presName="imagNode" presStyleLbl="fgImgPlace1" presStyleIdx="0" presStyleCnt="8" custScaleX="66749" custScaleY="66749" custLinFactNeighborX="-17441" custLinFactNeighborY="-17801"/>
      <dgm:spPr>
        <a:solidFill>
          <a:srgbClr val="216EB5"/>
        </a:solidFill>
        <a:ln>
          <a:noFill/>
        </a:ln>
      </dgm:spPr>
    </dgm:pt>
    <dgm:pt modelId="{9DEF2CFA-2F9D-4C57-80BC-902BB9B1F0B2}" type="pres">
      <dgm:prSet presAssocID="{1C78A719-A71C-4C58-A3FC-63F0731B099B}" presName="sibTrans" presStyleLbl="sibTrans2D1" presStyleIdx="0" presStyleCnt="0"/>
      <dgm:spPr/>
    </dgm:pt>
    <dgm:pt modelId="{DD51E018-ED76-49EA-9379-A161106E22AA}" type="pres">
      <dgm:prSet presAssocID="{DB103C25-7F7E-4EB1-AF32-2A1F6DCF25F1}" presName="compNode" presStyleCnt="0"/>
      <dgm:spPr/>
    </dgm:pt>
    <dgm:pt modelId="{46B54A2A-CC01-4FE4-804B-52F95E83E856}" type="pres">
      <dgm:prSet presAssocID="{DB103C25-7F7E-4EB1-AF32-2A1F6DCF25F1}" presName="node" presStyleLbl="node1" presStyleIdx="1" presStyleCnt="8" custScaleX="96489" custScaleY="97236" custLinFactNeighborX="-11622" custLinFactNeighborY="-33965">
        <dgm:presLayoutVars>
          <dgm:bulletEnabled val="1"/>
        </dgm:presLayoutVars>
      </dgm:prSet>
      <dgm:spPr/>
    </dgm:pt>
    <dgm:pt modelId="{96836E8E-0932-4390-B9A0-64C03EDB5C94}" type="pres">
      <dgm:prSet presAssocID="{DB103C25-7F7E-4EB1-AF32-2A1F6DCF25F1}" presName="invisiNode" presStyleLbl="node1" presStyleIdx="1" presStyleCnt="8"/>
      <dgm:spPr/>
    </dgm:pt>
    <dgm:pt modelId="{9238ED40-628E-4523-923E-6828323CA27D}" type="pres">
      <dgm:prSet presAssocID="{DB103C25-7F7E-4EB1-AF32-2A1F6DCF25F1}" presName="imagNode" presStyleLbl="fgImgPlace1" presStyleIdx="1" presStyleCnt="8" custScaleX="66749" custScaleY="66749" custLinFactNeighborX="-10634" custLinFactNeighborY="-24266"/>
      <dgm:spPr>
        <a:solidFill>
          <a:srgbClr val="216EB5"/>
        </a:solidFill>
        <a:ln>
          <a:noFill/>
        </a:ln>
      </dgm:spPr>
    </dgm:pt>
    <dgm:pt modelId="{06A7430A-26FC-4B60-928E-65B7A61973BE}" type="pres">
      <dgm:prSet presAssocID="{B4E2011B-28AD-45F8-BA95-7E7C99678A7D}" presName="sibTrans" presStyleLbl="sibTrans2D1" presStyleIdx="0" presStyleCnt="0"/>
      <dgm:spPr/>
    </dgm:pt>
    <dgm:pt modelId="{56DF6C15-65CC-40E3-A509-06D54386BDCD}" type="pres">
      <dgm:prSet presAssocID="{4FEEEE28-C1D5-4AA5-9E8C-54E681E63C3C}" presName="compNode" presStyleCnt="0"/>
      <dgm:spPr/>
    </dgm:pt>
    <dgm:pt modelId="{BE232B7D-379C-463E-AC28-5483A3F99B55}" type="pres">
      <dgm:prSet presAssocID="{4FEEEE28-C1D5-4AA5-9E8C-54E681E63C3C}" presName="node" presStyleLbl="node1" presStyleIdx="2" presStyleCnt="8" custScaleX="116026" custScaleY="107764" custLinFactNeighborX="-11715" custLinFactNeighborY="-26121">
        <dgm:presLayoutVars>
          <dgm:bulletEnabled val="1"/>
        </dgm:presLayoutVars>
      </dgm:prSet>
      <dgm:spPr/>
    </dgm:pt>
    <dgm:pt modelId="{9A5745D4-2F08-437C-B00D-7643B0D0AEBD}" type="pres">
      <dgm:prSet presAssocID="{4FEEEE28-C1D5-4AA5-9E8C-54E681E63C3C}" presName="invisiNode" presStyleLbl="node1" presStyleIdx="2" presStyleCnt="8"/>
      <dgm:spPr/>
    </dgm:pt>
    <dgm:pt modelId="{2B3F9F2E-7B00-4A32-ADA3-53D180811F79}" type="pres">
      <dgm:prSet presAssocID="{4FEEEE28-C1D5-4AA5-9E8C-54E681E63C3C}" presName="imagNode" presStyleLbl="fgImgPlace1" presStyleIdx="2" presStyleCnt="8" custScaleX="66749" custScaleY="66749" custLinFactNeighborX="-5886" custLinFactNeighborY="-18537"/>
      <dgm:spPr>
        <a:solidFill>
          <a:srgbClr val="216EB5"/>
        </a:solidFill>
        <a:ln>
          <a:noFill/>
        </a:ln>
      </dgm:spPr>
    </dgm:pt>
    <dgm:pt modelId="{D7A5B0D9-2A5C-4210-B634-55462934A5C9}" type="pres">
      <dgm:prSet presAssocID="{2A007AB9-B532-4A89-A8FD-6347CAA081A9}" presName="sibTrans" presStyleLbl="sibTrans2D1" presStyleIdx="0" presStyleCnt="0"/>
      <dgm:spPr/>
    </dgm:pt>
    <dgm:pt modelId="{A788E3FF-14DF-44B3-9554-0754D2A5230B}" type="pres">
      <dgm:prSet presAssocID="{7250D062-9964-4E4E-A870-925465E62EC2}" presName="compNode" presStyleCnt="0"/>
      <dgm:spPr/>
    </dgm:pt>
    <dgm:pt modelId="{3160D5F6-EB98-4F33-81F0-E2C0964CAF29}" type="pres">
      <dgm:prSet presAssocID="{7250D062-9964-4E4E-A870-925465E62EC2}" presName="node" presStyleLbl="node1" presStyleIdx="3" presStyleCnt="8" custScaleX="169038" custScaleY="96698" custLinFactNeighborX="-5537" custLinFactNeighborY="-27189">
        <dgm:presLayoutVars>
          <dgm:bulletEnabled val="1"/>
        </dgm:presLayoutVars>
      </dgm:prSet>
      <dgm:spPr/>
    </dgm:pt>
    <dgm:pt modelId="{D096B9E0-5506-44C0-880B-A5E06E3A2755}" type="pres">
      <dgm:prSet presAssocID="{7250D062-9964-4E4E-A870-925465E62EC2}" presName="invisiNode" presStyleLbl="node1" presStyleIdx="3" presStyleCnt="8"/>
      <dgm:spPr/>
    </dgm:pt>
    <dgm:pt modelId="{883C04DE-7576-40B8-BEA9-9F186636B4A7}" type="pres">
      <dgm:prSet presAssocID="{7250D062-9964-4E4E-A870-925465E62EC2}" presName="imagNode" presStyleLbl="fgImgPlace1" presStyleIdx="3" presStyleCnt="8" custScaleX="66749" custScaleY="66749" custLinFactNeighborX="-15404" custLinFactNeighborY="-19354"/>
      <dgm:spPr>
        <a:solidFill>
          <a:srgbClr val="216EB5"/>
        </a:solidFill>
        <a:ln>
          <a:noFill/>
        </a:ln>
      </dgm:spPr>
    </dgm:pt>
    <dgm:pt modelId="{60E02EF1-BCFC-4AD0-8290-83A9A73B007E}" type="pres">
      <dgm:prSet presAssocID="{17400611-0BF9-463D-9D74-5138C88AC8C9}" presName="sibTrans" presStyleLbl="sibTrans2D1" presStyleIdx="0" presStyleCnt="0"/>
      <dgm:spPr/>
    </dgm:pt>
    <dgm:pt modelId="{04388C04-6B8B-410A-8D76-F36DFB698BCF}" type="pres">
      <dgm:prSet presAssocID="{0C8E8E90-1DDD-4595-A46E-73E00AB05931}" presName="compNode" presStyleCnt="0"/>
      <dgm:spPr/>
    </dgm:pt>
    <dgm:pt modelId="{E4D53674-65C8-4CE1-882B-193A94DFCD2F}" type="pres">
      <dgm:prSet presAssocID="{0C8E8E90-1DDD-4595-A46E-73E00AB05931}" presName="node" presStyleLbl="node1" presStyleIdx="4" presStyleCnt="8" custScaleX="120246" custScaleY="84535" custLinFactNeighborX="-122" custLinFactNeighborY="-43748">
        <dgm:presLayoutVars>
          <dgm:bulletEnabled val="1"/>
        </dgm:presLayoutVars>
      </dgm:prSet>
      <dgm:spPr/>
    </dgm:pt>
    <dgm:pt modelId="{2A500B23-CC83-4AF1-91D0-3A1658B87F96}" type="pres">
      <dgm:prSet presAssocID="{0C8E8E90-1DDD-4595-A46E-73E00AB05931}" presName="invisiNode" presStyleLbl="node1" presStyleIdx="4" presStyleCnt="8"/>
      <dgm:spPr/>
    </dgm:pt>
    <dgm:pt modelId="{7C810098-C1F3-4E5B-AE09-281E6523CA53}" type="pres">
      <dgm:prSet presAssocID="{0C8E8E90-1DDD-4595-A46E-73E00AB05931}" presName="imagNode" presStyleLbl="fgImgPlace1" presStyleIdx="4" presStyleCnt="8" custScaleX="66749" custScaleY="66749" custLinFactNeighborX="-7409" custLinFactNeighborY="-28559"/>
      <dgm:spPr>
        <a:noFill/>
        <a:ln>
          <a:noFill/>
        </a:ln>
      </dgm:spPr>
    </dgm:pt>
    <dgm:pt modelId="{C2624DDC-4378-4D27-A60A-9C87FB4E9461}" type="pres">
      <dgm:prSet presAssocID="{C78ED29E-D816-4BCD-9299-51CFA087AF76}" presName="sibTrans" presStyleLbl="sibTrans2D1" presStyleIdx="0" presStyleCnt="0"/>
      <dgm:spPr/>
    </dgm:pt>
    <dgm:pt modelId="{03EBAB1C-1687-4D7C-841F-78CE83D89C1B}" type="pres">
      <dgm:prSet presAssocID="{B8AB4B5B-67A0-4799-BCBB-438AB3C4607F}" presName="compNode" presStyleCnt="0"/>
      <dgm:spPr/>
    </dgm:pt>
    <dgm:pt modelId="{6571E386-0BE7-4A02-B039-43FE694CF23A}" type="pres">
      <dgm:prSet presAssocID="{B8AB4B5B-67A0-4799-BCBB-438AB3C4607F}" presName="node" presStyleLbl="node1" presStyleIdx="5" presStyleCnt="8" custScaleX="102440" custScaleY="61912" custLinFactNeighborX="5381" custLinFactNeighborY="-60378">
        <dgm:presLayoutVars>
          <dgm:bulletEnabled val="1"/>
        </dgm:presLayoutVars>
      </dgm:prSet>
      <dgm:spPr/>
    </dgm:pt>
    <dgm:pt modelId="{33F37BDA-D0D2-4786-8F39-5264C6AACBEE}" type="pres">
      <dgm:prSet presAssocID="{B8AB4B5B-67A0-4799-BCBB-438AB3C4607F}" presName="invisiNode" presStyleLbl="node1" presStyleIdx="5" presStyleCnt="8"/>
      <dgm:spPr/>
    </dgm:pt>
    <dgm:pt modelId="{C864780E-6168-4EED-9FC0-894A29EEA550}" type="pres">
      <dgm:prSet presAssocID="{B8AB4B5B-67A0-4799-BCBB-438AB3C4607F}" presName="imagNode" presStyleLbl="fgImgPlace1" presStyleIdx="5" presStyleCnt="8" custScaleX="66749" custScaleY="66749" custLinFactNeighborX="637" custLinFactNeighborY="-38004"/>
      <dgm:spPr>
        <a:noFill/>
        <a:ln>
          <a:noFill/>
        </a:ln>
      </dgm:spPr>
    </dgm:pt>
    <dgm:pt modelId="{90168C3A-FA3E-42B8-AC58-D1BC3344CA8D}" type="pres">
      <dgm:prSet presAssocID="{A381FA2F-6AE8-4E80-9E05-0C98D0C5AA96}" presName="sibTrans" presStyleLbl="sibTrans2D1" presStyleIdx="0" presStyleCnt="0"/>
      <dgm:spPr/>
    </dgm:pt>
    <dgm:pt modelId="{0684B2FC-01C0-4A06-BC26-03F2CEC60366}" type="pres">
      <dgm:prSet presAssocID="{F3743F46-BFC8-46E4-8B27-1D96AD6B1E93}" presName="compNode" presStyleCnt="0"/>
      <dgm:spPr/>
    </dgm:pt>
    <dgm:pt modelId="{DA7764A3-F102-4357-A63A-F9E3BF4C4488}" type="pres">
      <dgm:prSet presAssocID="{F3743F46-BFC8-46E4-8B27-1D96AD6B1E93}" presName="node" presStyleLbl="node1" presStyleIdx="6" presStyleCnt="8" custScaleY="51534" custLinFactNeighborX="10570" custLinFactNeighborY="-66867">
        <dgm:presLayoutVars>
          <dgm:bulletEnabled val="1"/>
        </dgm:presLayoutVars>
      </dgm:prSet>
      <dgm:spPr/>
    </dgm:pt>
    <dgm:pt modelId="{CFC0258C-5F84-41A9-A0E4-460F62B864DC}" type="pres">
      <dgm:prSet presAssocID="{F3743F46-BFC8-46E4-8B27-1D96AD6B1E93}" presName="invisiNode" presStyleLbl="node1" presStyleIdx="6" presStyleCnt="8"/>
      <dgm:spPr/>
    </dgm:pt>
    <dgm:pt modelId="{90B69CB3-75F0-49E8-9B1B-D9730E1A228F}" type="pres">
      <dgm:prSet presAssocID="{F3743F46-BFC8-46E4-8B27-1D96AD6B1E93}" presName="imagNode" presStyleLbl="fgImgPlace1" presStyleIdx="6" presStyleCnt="8" custScaleX="66749" custScaleY="66749" custLinFactNeighborX="8016" custLinFactNeighborY="-43207"/>
      <dgm:spPr>
        <a:noFill/>
        <a:ln>
          <a:noFill/>
        </a:ln>
      </dgm:spPr>
    </dgm:pt>
    <dgm:pt modelId="{0FA37F1D-57AA-4151-B7CD-350F558286C7}" type="pres">
      <dgm:prSet presAssocID="{6A4CD8E9-B1AA-4907-96B4-09F5CA117BD3}" presName="sibTrans" presStyleLbl="sibTrans2D1" presStyleIdx="0" presStyleCnt="0"/>
      <dgm:spPr/>
    </dgm:pt>
    <dgm:pt modelId="{763C92EC-0016-4B2C-8990-244F58B4990C}" type="pres">
      <dgm:prSet presAssocID="{2C8F9650-E833-48E3-BAC4-3C098048A30E}" presName="compNode" presStyleCnt="0"/>
      <dgm:spPr/>
    </dgm:pt>
    <dgm:pt modelId="{0B12CD66-6D7A-4942-8FC2-F22758068A4D}" type="pres">
      <dgm:prSet presAssocID="{2C8F9650-E833-48E3-BAC4-3C098048A30E}" presName="node" presStyleLbl="node1" presStyleIdx="7" presStyleCnt="8" custLinFactNeighborX="14314" custLinFactNeighborY="-30355">
        <dgm:presLayoutVars>
          <dgm:bulletEnabled val="1"/>
        </dgm:presLayoutVars>
      </dgm:prSet>
      <dgm:spPr/>
    </dgm:pt>
    <dgm:pt modelId="{3F48B6F8-34F4-4345-8B56-ABDB7A610310}" type="pres">
      <dgm:prSet presAssocID="{2C8F9650-E833-48E3-BAC4-3C098048A30E}" presName="invisiNode" presStyleLbl="node1" presStyleIdx="7" presStyleCnt="8"/>
      <dgm:spPr/>
    </dgm:pt>
    <dgm:pt modelId="{F2F6BB92-1C14-433D-AF6D-46DDCA6274B7}" type="pres">
      <dgm:prSet presAssocID="{2C8F9650-E833-48E3-BAC4-3C098048A30E}" presName="imagNode" presStyleLbl="fgImgPlace1" presStyleIdx="7" presStyleCnt="8" custScaleX="66749" custScaleY="66749" custLinFactNeighborX="17342" custLinFactNeighborY="-23321"/>
      <dgm:spPr>
        <a:noFill/>
        <a:ln>
          <a:noFill/>
        </a:ln>
      </dgm:spPr>
    </dgm:pt>
  </dgm:ptLst>
  <dgm:cxnLst>
    <dgm:cxn modelId="{58A68303-C18E-4DDB-BFE6-5BBA4A66DF3E}" type="presOf" srcId="{7250D062-9964-4E4E-A870-925465E62EC2}" destId="{3160D5F6-EB98-4F33-81F0-E2C0964CAF29}" srcOrd="0" destOrd="0" presId="urn:microsoft.com/office/officeart/2005/8/layout/pList2"/>
    <dgm:cxn modelId="{B6950F0B-3212-4482-8F78-E06DD76F30C5}" type="presOf" srcId="{2C8F9650-E833-48E3-BAC4-3C098048A30E}" destId="{0B12CD66-6D7A-4942-8FC2-F22758068A4D}" srcOrd="0" destOrd="0" presId="urn:microsoft.com/office/officeart/2005/8/layout/pList2"/>
    <dgm:cxn modelId="{699B2712-DBD8-4F2D-969F-7452A8794B20}" type="presOf" srcId="{9871277D-63D6-464A-90C8-E44065DC1D3D}" destId="{9790D692-EB50-4DDB-B301-C4773828EF99}" srcOrd="0" destOrd="0" presId="urn:microsoft.com/office/officeart/2005/8/layout/pList2"/>
    <dgm:cxn modelId="{38C73522-134C-4AC2-BE8B-4FCBCA52E328}" type="presOf" srcId="{6A4CD8E9-B1AA-4907-96B4-09F5CA117BD3}" destId="{0FA37F1D-57AA-4151-B7CD-350F558286C7}" srcOrd="0" destOrd="0" presId="urn:microsoft.com/office/officeart/2005/8/layout/pList2"/>
    <dgm:cxn modelId="{C0AF2C32-B54D-4497-A3F5-91E27F7DCA57}" type="presOf" srcId="{F3743F46-BFC8-46E4-8B27-1D96AD6B1E93}" destId="{DA7764A3-F102-4357-A63A-F9E3BF4C4488}" srcOrd="0" destOrd="0" presId="urn:microsoft.com/office/officeart/2005/8/layout/pList2"/>
    <dgm:cxn modelId="{46278232-2AA2-4FB3-A5D9-333C399FAF3A}" srcId="{9871277D-63D6-464A-90C8-E44065DC1D3D}" destId="{2C8F9650-E833-48E3-BAC4-3C098048A30E}" srcOrd="7" destOrd="0" parTransId="{C2909CCC-4A0A-4DCE-A072-BD577A510591}" sibTransId="{1B75B174-8C1C-4C6E-99DC-81A92F9F1FB8}"/>
    <dgm:cxn modelId="{3EF79132-73EC-4999-8FFD-B5F928BB18FF}" srcId="{9871277D-63D6-464A-90C8-E44065DC1D3D}" destId="{DB103C25-7F7E-4EB1-AF32-2A1F6DCF25F1}" srcOrd="1" destOrd="0" parTransId="{FE1F2F88-D548-4F2C-934B-48A3DEB47891}" sibTransId="{B4E2011B-28AD-45F8-BA95-7E7C99678A7D}"/>
    <dgm:cxn modelId="{F4420033-A246-4F06-A051-690E7328EDD8}" type="presOf" srcId="{0C8E8E90-1DDD-4595-A46E-73E00AB05931}" destId="{E4D53674-65C8-4CE1-882B-193A94DFCD2F}" srcOrd="0" destOrd="0" presId="urn:microsoft.com/office/officeart/2005/8/layout/pList2"/>
    <dgm:cxn modelId="{2668DE3D-3068-4A2B-ACB1-A4917F3E5AFC}" type="presOf" srcId="{4FEEEE28-C1D5-4AA5-9E8C-54E681E63C3C}" destId="{BE232B7D-379C-463E-AC28-5483A3F99B55}" srcOrd="0" destOrd="0" presId="urn:microsoft.com/office/officeart/2005/8/layout/pList2"/>
    <dgm:cxn modelId="{89F4733E-0282-4D4E-B6BC-17E5D3CCB23C}" type="presOf" srcId="{17400611-0BF9-463D-9D74-5138C88AC8C9}" destId="{60E02EF1-BCFC-4AD0-8290-83A9A73B007E}" srcOrd="0" destOrd="0" presId="urn:microsoft.com/office/officeart/2005/8/layout/pList2"/>
    <dgm:cxn modelId="{BCCC5C62-E265-49D9-AA01-8C4C2B630896}" type="presOf" srcId="{C78ED29E-D816-4BCD-9299-51CFA087AF76}" destId="{C2624DDC-4378-4D27-A60A-9C87FB4E9461}" srcOrd="0" destOrd="0" presId="urn:microsoft.com/office/officeart/2005/8/layout/pList2"/>
    <dgm:cxn modelId="{6BE42073-E45B-4F53-9744-F999F7CFA48E}" srcId="{9871277D-63D6-464A-90C8-E44065DC1D3D}" destId="{4FEEEE28-C1D5-4AA5-9E8C-54E681E63C3C}" srcOrd="2" destOrd="0" parTransId="{CB15A1B4-072A-4D0D-96AF-AFDDBEB768E1}" sibTransId="{2A007AB9-B532-4A89-A8FD-6347CAA081A9}"/>
    <dgm:cxn modelId="{D4339E57-E940-479D-920E-12529E2548FB}" type="presOf" srcId="{B8AB4B5B-67A0-4799-BCBB-438AB3C4607F}" destId="{6571E386-0BE7-4A02-B039-43FE694CF23A}" srcOrd="0" destOrd="0" presId="urn:microsoft.com/office/officeart/2005/8/layout/pList2"/>
    <dgm:cxn modelId="{6E92F890-FD1E-4899-9C7D-54CD56E1D763}" type="presOf" srcId="{DE88B649-9B33-4C05-874E-0B70AEA524A6}" destId="{CFCC49C6-C747-4986-93AB-23501FE4A552}" srcOrd="0" destOrd="0" presId="urn:microsoft.com/office/officeart/2005/8/layout/pList2"/>
    <dgm:cxn modelId="{6BAAA19A-B7CE-4D1F-87E5-C32692C599BB}" srcId="{9871277D-63D6-464A-90C8-E44065DC1D3D}" destId="{B8AB4B5B-67A0-4799-BCBB-438AB3C4607F}" srcOrd="5" destOrd="0" parTransId="{B40F6783-7700-4E57-A60D-50B8F31E4AE7}" sibTransId="{A381FA2F-6AE8-4E80-9E05-0C98D0C5AA96}"/>
    <dgm:cxn modelId="{3ABE3AAB-4119-49A1-99A9-760FB89C64B3}" srcId="{9871277D-63D6-464A-90C8-E44065DC1D3D}" destId="{F3743F46-BFC8-46E4-8B27-1D96AD6B1E93}" srcOrd="6" destOrd="0" parTransId="{D438BB16-9F07-4EB3-9924-AF2DDCCE0575}" sibTransId="{6A4CD8E9-B1AA-4907-96B4-09F5CA117BD3}"/>
    <dgm:cxn modelId="{AE5780BF-8CDF-4972-8645-ED1267EDB972}" srcId="{9871277D-63D6-464A-90C8-E44065DC1D3D}" destId="{DE88B649-9B33-4C05-874E-0B70AEA524A6}" srcOrd="0" destOrd="0" parTransId="{85445C4C-F782-4F2F-B3CF-74F2445F027F}" sibTransId="{1C78A719-A71C-4C58-A3FC-63F0731B099B}"/>
    <dgm:cxn modelId="{AAF757CA-E549-4935-8406-6FBE163D84CE}" type="presOf" srcId="{A381FA2F-6AE8-4E80-9E05-0C98D0C5AA96}" destId="{90168C3A-FA3E-42B8-AC58-D1BC3344CA8D}" srcOrd="0" destOrd="0" presId="urn:microsoft.com/office/officeart/2005/8/layout/pList2"/>
    <dgm:cxn modelId="{5A2837CC-E598-45AC-8553-40FDE506BF9C}" srcId="{9871277D-63D6-464A-90C8-E44065DC1D3D}" destId="{0C8E8E90-1DDD-4595-A46E-73E00AB05931}" srcOrd="4" destOrd="0" parTransId="{8FFCBC91-5D8B-492A-AFD7-9EB1B057C8AC}" sibTransId="{C78ED29E-D816-4BCD-9299-51CFA087AF76}"/>
    <dgm:cxn modelId="{DA2D9ED0-838B-4E8A-8BE2-1BD8E5D82DC1}" type="presOf" srcId="{1C78A719-A71C-4C58-A3FC-63F0731B099B}" destId="{9DEF2CFA-2F9D-4C57-80BC-902BB9B1F0B2}" srcOrd="0" destOrd="0" presId="urn:microsoft.com/office/officeart/2005/8/layout/pList2"/>
    <dgm:cxn modelId="{1B5358D9-AFBC-4FE7-A729-672D8D8DD60F}" srcId="{9871277D-63D6-464A-90C8-E44065DC1D3D}" destId="{7250D062-9964-4E4E-A870-925465E62EC2}" srcOrd="3" destOrd="0" parTransId="{85496F64-80B2-4AD2-8F12-501BFD8AF24D}" sibTransId="{17400611-0BF9-463D-9D74-5138C88AC8C9}"/>
    <dgm:cxn modelId="{1E4C12EE-153E-41A2-AFF4-353AA5366D1A}" type="presOf" srcId="{DB103C25-7F7E-4EB1-AF32-2A1F6DCF25F1}" destId="{46B54A2A-CC01-4FE4-804B-52F95E83E856}" srcOrd="0" destOrd="0" presId="urn:microsoft.com/office/officeart/2005/8/layout/pList2"/>
    <dgm:cxn modelId="{0E863EF9-6F13-4F1E-AB22-6F2CD0D3B6B6}" type="presOf" srcId="{2A007AB9-B532-4A89-A8FD-6347CAA081A9}" destId="{D7A5B0D9-2A5C-4210-B634-55462934A5C9}" srcOrd="0" destOrd="0" presId="urn:microsoft.com/office/officeart/2005/8/layout/pList2"/>
    <dgm:cxn modelId="{12C65CF9-ECCC-4C07-B3BD-06799A9A7AD8}" type="presOf" srcId="{B4E2011B-28AD-45F8-BA95-7E7C99678A7D}" destId="{06A7430A-26FC-4B60-928E-65B7A61973BE}" srcOrd="0" destOrd="0" presId="urn:microsoft.com/office/officeart/2005/8/layout/pList2"/>
    <dgm:cxn modelId="{16B902E0-A066-4DBC-8F2F-B30C5B5DF6A8}" type="presParOf" srcId="{9790D692-EB50-4DDB-B301-C4773828EF99}" destId="{21BB2D9F-03D9-4C8F-81B8-381EB46E7682}" srcOrd="0" destOrd="0" presId="urn:microsoft.com/office/officeart/2005/8/layout/pList2"/>
    <dgm:cxn modelId="{0BD0AF3B-03F5-4E1E-8ECD-0E13790DC75D}" type="presParOf" srcId="{9790D692-EB50-4DDB-B301-C4773828EF99}" destId="{E6F7895C-EAEF-4399-8DB3-A735F4FC621E}" srcOrd="1" destOrd="0" presId="urn:microsoft.com/office/officeart/2005/8/layout/pList2"/>
    <dgm:cxn modelId="{6654F4F7-3341-4B25-8003-EA511FA355C9}" type="presParOf" srcId="{E6F7895C-EAEF-4399-8DB3-A735F4FC621E}" destId="{105E9CA3-1323-4D9B-8BBC-F5A68800FB71}" srcOrd="0" destOrd="0" presId="urn:microsoft.com/office/officeart/2005/8/layout/pList2"/>
    <dgm:cxn modelId="{87D9431A-1BEA-48F5-9349-93E286DE4B3D}" type="presParOf" srcId="{105E9CA3-1323-4D9B-8BBC-F5A68800FB71}" destId="{CFCC49C6-C747-4986-93AB-23501FE4A552}" srcOrd="0" destOrd="0" presId="urn:microsoft.com/office/officeart/2005/8/layout/pList2"/>
    <dgm:cxn modelId="{16EA8966-1613-47DA-9D46-9A187E2F3600}" type="presParOf" srcId="{105E9CA3-1323-4D9B-8BBC-F5A68800FB71}" destId="{F0D4E7EC-4EDA-4B6F-986D-A809B51E0850}" srcOrd="1" destOrd="0" presId="urn:microsoft.com/office/officeart/2005/8/layout/pList2"/>
    <dgm:cxn modelId="{BE9C9AEB-BB87-4543-9975-C63BD776511C}" type="presParOf" srcId="{105E9CA3-1323-4D9B-8BBC-F5A68800FB71}" destId="{C94816C8-6AE9-4CD4-BBC4-C6E41979D4C7}" srcOrd="2" destOrd="0" presId="urn:microsoft.com/office/officeart/2005/8/layout/pList2"/>
    <dgm:cxn modelId="{FAADC8C1-6FD1-4CE2-A977-613095F11CC4}" type="presParOf" srcId="{E6F7895C-EAEF-4399-8DB3-A735F4FC621E}" destId="{9DEF2CFA-2F9D-4C57-80BC-902BB9B1F0B2}" srcOrd="1" destOrd="0" presId="urn:microsoft.com/office/officeart/2005/8/layout/pList2"/>
    <dgm:cxn modelId="{BFED9D12-9D99-46A3-B2FF-3D6614236AE8}" type="presParOf" srcId="{E6F7895C-EAEF-4399-8DB3-A735F4FC621E}" destId="{DD51E018-ED76-49EA-9379-A161106E22AA}" srcOrd="2" destOrd="0" presId="urn:microsoft.com/office/officeart/2005/8/layout/pList2"/>
    <dgm:cxn modelId="{4CA127E3-B18C-459C-8DBE-EB43E99292D8}" type="presParOf" srcId="{DD51E018-ED76-49EA-9379-A161106E22AA}" destId="{46B54A2A-CC01-4FE4-804B-52F95E83E856}" srcOrd="0" destOrd="0" presId="urn:microsoft.com/office/officeart/2005/8/layout/pList2"/>
    <dgm:cxn modelId="{A27A9551-CEB2-444E-BE9E-524C41551122}" type="presParOf" srcId="{DD51E018-ED76-49EA-9379-A161106E22AA}" destId="{96836E8E-0932-4390-B9A0-64C03EDB5C94}" srcOrd="1" destOrd="0" presId="urn:microsoft.com/office/officeart/2005/8/layout/pList2"/>
    <dgm:cxn modelId="{B290BA1B-9A42-4CCF-8A19-D1B03DC558F2}" type="presParOf" srcId="{DD51E018-ED76-49EA-9379-A161106E22AA}" destId="{9238ED40-628E-4523-923E-6828323CA27D}" srcOrd="2" destOrd="0" presId="urn:microsoft.com/office/officeart/2005/8/layout/pList2"/>
    <dgm:cxn modelId="{3FB4A0F9-E3B9-4A6C-A8A6-D90B08AE1038}" type="presParOf" srcId="{E6F7895C-EAEF-4399-8DB3-A735F4FC621E}" destId="{06A7430A-26FC-4B60-928E-65B7A61973BE}" srcOrd="3" destOrd="0" presId="urn:microsoft.com/office/officeart/2005/8/layout/pList2"/>
    <dgm:cxn modelId="{7EE9E407-9613-4046-8BBE-DFE6FE674147}" type="presParOf" srcId="{E6F7895C-EAEF-4399-8DB3-A735F4FC621E}" destId="{56DF6C15-65CC-40E3-A509-06D54386BDCD}" srcOrd="4" destOrd="0" presId="urn:microsoft.com/office/officeart/2005/8/layout/pList2"/>
    <dgm:cxn modelId="{C5A7043D-4E94-461B-83F9-A6CA47AB6D57}" type="presParOf" srcId="{56DF6C15-65CC-40E3-A509-06D54386BDCD}" destId="{BE232B7D-379C-463E-AC28-5483A3F99B55}" srcOrd="0" destOrd="0" presId="urn:microsoft.com/office/officeart/2005/8/layout/pList2"/>
    <dgm:cxn modelId="{529F9E7D-91DB-4655-807A-6454D9300733}" type="presParOf" srcId="{56DF6C15-65CC-40E3-A509-06D54386BDCD}" destId="{9A5745D4-2F08-437C-B00D-7643B0D0AEBD}" srcOrd="1" destOrd="0" presId="urn:microsoft.com/office/officeart/2005/8/layout/pList2"/>
    <dgm:cxn modelId="{C4CA4B63-F047-4419-8CB7-5A7D768410CC}" type="presParOf" srcId="{56DF6C15-65CC-40E3-A509-06D54386BDCD}" destId="{2B3F9F2E-7B00-4A32-ADA3-53D180811F79}" srcOrd="2" destOrd="0" presId="urn:microsoft.com/office/officeart/2005/8/layout/pList2"/>
    <dgm:cxn modelId="{C12A73AA-83D7-49A3-AEA3-30D9D4C3A479}" type="presParOf" srcId="{E6F7895C-EAEF-4399-8DB3-A735F4FC621E}" destId="{D7A5B0D9-2A5C-4210-B634-55462934A5C9}" srcOrd="5" destOrd="0" presId="urn:microsoft.com/office/officeart/2005/8/layout/pList2"/>
    <dgm:cxn modelId="{6DF323D8-0658-46AF-9BB9-7A32D6DFFE72}" type="presParOf" srcId="{E6F7895C-EAEF-4399-8DB3-A735F4FC621E}" destId="{A788E3FF-14DF-44B3-9554-0754D2A5230B}" srcOrd="6" destOrd="0" presId="urn:microsoft.com/office/officeart/2005/8/layout/pList2"/>
    <dgm:cxn modelId="{EA559B45-0340-47EE-965B-7CA22F5C63B3}" type="presParOf" srcId="{A788E3FF-14DF-44B3-9554-0754D2A5230B}" destId="{3160D5F6-EB98-4F33-81F0-E2C0964CAF29}" srcOrd="0" destOrd="0" presId="urn:microsoft.com/office/officeart/2005/8/layout/pList2"/>
    <dgm:cxn modelId="{172AF663-18BC-4837-A0CE-A9BD2009C6AA}" type="presParOf" srcId="{A788E3FF-14DF-44B3-9554-0754D2A5230B}" destId="{D096B9E0-5506-44C0-880B-A5E06E3A2755}" srcOrd="1" destOrd="0" presId="urn:microsoft.com/office/officeart/2005/8/layout/pList2"/>
    <dgm:cxn modelId="{21EB3255-A899-4EB8-B9CF-85CAF80902ED}" type="presParOf" srcId="{A788E3FF-14DF-44B3-9554-0754D2A5230B}" destId="{883C04DE-7576-40B8-BEA9-9F186636B4A7}" srcOrd="2" destOrd="0" presId="urn:microsoft.com/office/officeart/2005/8/layout/pList2"/>
    <dgm:cxn modelId="{DDF6EB59-2170-435D-BAD5-371B52DBCAD9}" type="presParOf" srcId="{E6F7895C-EAEF-4399-8DB3-A735F4FC621E}" destId="{60E02EF1-BCFC-4AD0-8290-83A9A73B007E}" srcOrd="7" destOrd="0" presId="urn:microsoft.com/office/officeart/2005/8/layout/pList2"/>
    <dgm:cxn modelId="{7AE20690-0D3C-451D-8302-16C2693783BD}" type="presParOf" srcId="{E6F7895C-EAEF-4399-8DB3-A735F4FC621E}" destId="{04388C04-6B8B-410A-8D76-F36DFB698BCF}" srcOrd="8" destOrd="0" presId="urn:microsoft.com/office/officeart/2005/8/layout/pList2"/>
    <dgm:cxn modelId="{E532CCB9-CB35-4B52-B1D1-F63B65F6F249}" type="presParOf" srcId="{04388C04-6B8B-410A-8D76-F36DFB698BCF}" destId="{E4D53674-65C8-4CE1-882B-193A94DFCD2F}" srcOrd="0" destOrd="0" presId="urn:microsoft.com/office/officeart/2005/8/layout/pList2"/>
    <dgm:cxn modelId="{2758B70D-58EA-483F-8F25-ADA39BB1B92C}" type="presParOf" srcId="{04388C04-6B8B-410A-8D76-F36DFB698BCF}" destId="{2A500B23-CC83-4AF1-91D0-3A1658B87F96}" srcOrd="1" destOrd="0" presId="urn:microsoft.com/office/officeart/2005/8/layout/pList2"/>
    <dgm:cxn modelId="{3E480FB5-9E36-4CFE-887F-D0AFB6DC8633}" type="presParOf" srcId="{04388C04-6B8B-410A-8D76-F36DFB698BCF}" destId="{7C810098-C1F3-4E5B-AE09-281E6523CA53}" srcOrd="2" destOrd="0" presId="urn:microsoft.com/office/officeart/2005/8/layout/pList2"/>
    <dgm:cxn modelId="{198FCC37-B1FA-4F26-BCF3-17C6D39A801F}" type="presParOf" srcId="{E6F7895C-EAEF-4399-8DB3-A735F4FC621E}" destId="{C2624DDC-4378-4D27-A60A-9C87FB4E9461}" srcOrd="9" destOrd="0" presId="urn:microsoft.com/office/officeart/2005/8/layout/pList2"/>
    <dgm:cxn modelId="{6A47E6C0-A38E-4AEC-BD7B-8FD1D92BEBC9}" type="presParOf" srcId="{E6F7895C-EAEF-4399-8DB3-A735F4FC621E}" destId="{03EBAB1C-1687-4D7C-841F-78CE83D89C1B}" srcOrd="10" destOrd="0" presId="urn:microsoft.com/office/officeart/2005/8/layout/pList2"/>
    <dgm:cxn modelId="{5118F6AC-4BC2-4BF9-8E13-38C894F39987}" type="presParOf" srcId="{03EBAB1C-1687-4D7C-841F-78CE83D89C1B}" destId="{6571E386-0BE7-4A02-B039-43FE694CF23A}" srcOrd="0" destOrd="0" presId="urn:microsoft.com/office/officeart/2005/8/layout/pList2"/>
    <dgm:cxn modelId="{E2515CE3-FB9E-40F5-A883-0E6AE57CBFB8}" type="presParOf" srcId="{03EBAB1C-1687-4D7C-841F-78CE83D89C1B}" destId="{33F37BDA-D0D2-4786-8F39-5264C6AACBEE}" srcOrd="1" destOrd="0" presId="urn:microsoft.com/office/officeart/2005/8/layout/pList2"/>
    <dgm:cxn modelId="{F90310FB-DB47-47D3-BCE0-CD4C591A49DF}" type="presParOf" srcId="{03EBAB1C-1687-4D7C-841F-78CE83D89C1B}" destId="{C864780E-6168-4EED-9FC0-894A29EEA550}" srcOrd="2" destOrd="0" presId="urn:microsoft.com/office/officeart/2005/8/layout/pList2"/>
    <dgm:cxn modelId="{C588FBF0-D57C-4700-8292-24789A0C5E07}" type="presParOf" srcId="{E6F7895C-EAEF-4399-8DB3-A735F4FC621E}" destId="{90168C3A-FA3E-42B8-AC58-D1BC3344CA8D}" srcOrd="11" destOrd="0" presId="urn:microsoft.com/office/officeart/2005/8/layout/pList2"/>
    <dgm:cxn modelId="{E8958823-0B33-465C-8CDB-0196BEB48FDD}" type="presParOf" srcId="{E6F7895C-EAEF-4399-8DB3-A735F4FC621E}" destId="{0684B2FC-01C0-4A06-BC26-03F2CEC60366}" srcOrd="12" destOrd="0" presId="urn:microsoft.com/office/officeart/2005/8/layout/pList2"/>
    <dgm:cxn modelId="{D93F77E4-BA40-4EED-B626-0EBC2675380F}" type="presParOf" srcId="{0684B2FC-01C0-4A06-BC26-03F2CEC60366}" destId="{DA7764A3-F102-4357-A63A-F9E3BF4C4488}" srcOrd="0" destOrd="0" presId="urn:microsoft.com/office/officeart/2005/8/layout/pList2"/>
    <dgm:cxn modelId="{12A00C59-8966-4E17-BA99-B24CFBF75C98}" type="presParOf" srcId="{0684B2FC-01C0-4A06-BC26-03F2CEC60366}" destId="{CFC0258C-5F84-41A9-A0E4-460F62B864DC}" srcOrd="1" destOrd="0" presId="urn:microsoft.com/office/officeart/2005/8/layout/pList2"/>
    <dgm:cxn modelId="{1CD1CBED-22DB-493B-8205-ADB1A89DA304}" type="presParOf" srcId="{0684B2FC-01C0-4A06-BC26-03F2CEC60366}" destId="{90B69CB3-75F0-49E8-9B1B-D9730E1A228F}" srcOrd="2" destOrd="0" presId="urn:microsoft.com/office/officeart/2005/8/layout/pList2"/>
    <dgm:cxn modelId="{16E6B0CF-EB5B-4687-BAFD-7E364801FF48}" type="presParOf" srcId="{E6F7895C-EAEF-4399-8DB3-A735F4FC621E}" destId="{0FA37F1D-57AA-4151-B7CD-350F558286C7}" srcOrd="13" destOrd="0" presId="urn:microsoft.com/office/officeart/2005/8/layout/pList2"/>
    <dgm:cxn modelId="{87050ADF-E22B-4446-A72A-2B6697C212AC}" type="presParOf" srcId="{E6F7895C-EAEF-4399-8DB3-A735F4FC621E}" destId="{763C92EC-0016-4B2C-8990-244F58B4990C}" srcOrd="14" destOrd="0" presId="urn:microsoft.com/office/officeart/2005/8/layout/pList2"/>
    <dgm:cxn modelId="{74796588-14A8-44BC-9855-8B302052F2E7}" type="presParOf" srcId="{763C92EC-0016-4B2C-8990-244F58B4990C}" destId="{0B12CD66-6D7A-4942-8FC2-F22758068A4D}" srcOrd="0" destOrd="0" presId="urn:microsoft.com/office/officeart/2005/8/layout/pList2"/>
    <dgm:cxn modelId="{6430DAA0-C690-4F94-B0B9-372280E3946D}" type="presParOf" srcId="{763C92EC-0016-4B2C-8990-244F58B4990C}" destId="{3F48B6F8-34F4-4345-8B56-ABDB7A610310}" srcOrd="1" destOrd="0" presId="urn:microsoft.com/office/officeart/2005/8/layout/pList2"/>
    <dgm:cxn modelId="{F2DC839C-1573-42FE-B2D8-0E7DA44066DD}" type="presParOf" srcId="{763C92EC-0016-4B2C-8990-244F58B4990C}" destId="{F2F6BB92-1C14-433D-AF6D-46DDCA6274B7}" srcOrd="2" destOrd="0" presId="urn:microsoft.com/office/officeart/2005/8/layout/pList2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A41E1-BA3B-4DF5-BB02-51CA76F67291}">
      <dsp:nvSpPr>
        <dsp:cNvPr id="0" name=""/>
        <dsp:cNvSpPr/>
      </dsp:nvSpPr>
      <dsp:spPr>
        <a:xfrm>
          <a:off x="1811203" y="0"/>
          <a:ext cx="2391773" cy="239213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8CC73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79702D-7C4E-4B89-A77D-0C0428FFEB27}">
      <dsp:nvSpPr>
        <dsp:cNvPr id="0" name=""/>
        <dsp:cNvSpPr/>
      </dsp:nvSpPr>
      <dsp:spPr>
        <a:xfrm>
          <a:off x="2241626" y="765466"/>
          <a:ext cx="1574287" cy="664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Consecución de actividades diarias de la UE, Planes tácticos y PEI</a:t>
          </a:r>
        </a:p>
      </dsp:txBody>
      <dsp:txXfrm>
        <a:off x="2241626" y="765466"/>
        <a:ext cx="1574287" cy="664372"/>
      </dsp:txXfrm>
    </dsp:sp>
    <dsp:sp modelId="{47525B0C-10B5-49D8-BE74-A1E8DE88D166}">
      <dsp:nvSpPr>
        <dsp:cNvPr id="0" name=""/>
        <dsp:cNvSpPr/>
      </dsp:nvSpPr>
      <dsp:spPr>
        <a:xfrm>
          <a:off x="1146897" y="1374460"/>
          <a:ext cx="2391773" cy="239213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85DA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720E3E-3D76-463C-8F54-BC97D11EEC0E}">
      <dsp:nvSpPr>
        <dsp:cNvPr id="0" name=""/>
        <dsp:cNvSpPr/>
      </dsp:nvSpPr>
      <dsp:spPr>
        <a:xfrm>
          <a:off x="1603612" y="2246018"/>
          <a:ext cx="1756196" cy="664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En cumplimiento de objetivos y metas</a:t>
          </a:r>
        </a:p>
      </dsp:txBody>
      <dsp:txXfrm>
        <a:off x="1603612" y="2246018"/>
        <a:ext cx="1756196" cy="664372"/>
      </dsp:txXfrm>
    </dsp:sp>
    <dsp:sp modelId="{7E8280F7-F9F8-4276-BE79-88C3A03B5922}">
      <dsp:nvSpPr>
        <dsp:cNvPr id="0" name=""/>
        <dsp:cNvSpPr/>
      </dsp:nvSpPr>
      <dsp:spPr>
        <a:xfrm>
          <a:off x="1981435" y="2913399"/>
          <a:ext cx="2054904" cy="205572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F25492-9D42-4C3A-846E-191227406605}">
      <dsp:nvSpPr>
        <dsp:cNvPr id="0" name=""/>
        <dsp:cNvSpPr/>
      </dsp:nvSpPr>
      <dsp:spPr>
        <a:xfrm>
          <a:off x="2418140" y="3706641"/>
          <a:ext cx="1329062" cy="664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/>
            <a:t>Vinculados a su vez, con la misión y visión CCSS</a:t>
          </a:r>
        </a:p>
      </dsp:txBody>
      <dsp:txXfrm>
        <a:off x="2418140" y="3706641"/>
        <a:ext cx="1329062" cy="6643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EA896-3496-4027-A889-F17ADC30C10D}">
      <dsp:nvSpPr>
        <dsp:cNvPr id="0" name=""/>
        <dsp:cNvSpPr/>
      </dsp:nvSpPr>
      <dsp:spPr>
        <a:xfrm>
          <a:off x="928020" y="254711"/>
          <a:ext cx="3291652" cy="3291652"/>
        </a:xfrm>
        <a:prstGeom prst="pie">
          <a:avLst>
            <a:gd name="adj1" fmla="val 16200000"/>
            <a:gd name="adj2" fmla="val 180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400" kern="1200" dirty="0"/>
            <a:t>Modificaciones </a:t>
          </a:r>
          <a:endParaRPr lang="es-MX" sz="1400" kern="1200" dirty="0"/>
        </a:p>
      </dsp:txBody>
      <dsp:txXfrm>
        <a:off x="2662799" y="952228"/>
        <a:ext cx="1175590" cy="979658"/>
      </dsp:txXfrm>
    </dsp:sp>
    <dsp:sp modelId="{FB453EA2-66F2-49FB-8E3A-9BE26F29FCC7}">
      <dsp:nvSpPr>
        <dsp:cNvPr id="0" name=""/>
        <dsp:cNvSpPr/>
      </dsp:nvSpPr>
      <dsp:spPr>
        <a:xfrm>
          <a:off x="860228" y="372270"/>
          <a:ext cx="3291652" cy="3291652"/>
        </a:xfrm>
        <a:prstGeom prst="pie">
          <a:avLst>
            <a:gd name="adj1" fmla="val 1800000"/>
            <a:gd name="adj2" fmla="val 900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400" kern="1200" dirty="0"/>
            <a:t>Seguimiento </a:t>
          </a:r>
          <a:endParaRPr lang="es-MX" sz="1400" kern="1200" dirty="0"/>
        </a:p>
      </dsp:txBody>
      <dsp:txXfrm>
        <a:off x="1643955" y="2507925"/>
        <a:ext cx="1763385" cy="862099"/>
      </dsp:txXfrm>
    </dsp:sp>
    <dsp:sp modelId="{6A405D32-517E-404F-BF00-271C551D3FF3}">
      <dsp:nvSpPr>
        <dsp:cNvPr id="0" name=""/>
        <dsp:cNvSpPr/>
      </dsp:nvSpPr>
      <dsp:spPr>
        <a:xfrm>
          <a:off x="792435" y="254711"/>
          <a:ext cx="3291652" cy="3291652"/>
        </a:xfrm>
        <a:prstGeom prst="pie">
          <a:avLst>
            <a:gd name="adj1" fmla="val 9000000"/>
            <a:gd name="adj2" fmla="val 162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R" sz="1400" kern="1200" dirty="0"/>
            <a:t>Formulación </a:t>
          </a:r>
          <a:endParaRPr lang="es-MX" sz="1400" kern="1200" dirty="0"/>
        </a:p>
      </dsp:txBody>
      <dsp:txXfrm>
        <a:off x="1173718" y="952228"/>
        <a:ext cx="1175590" cy="979658"/>
      </dsp:txXfrm>
    </dsp:sp>
    <dsp:sp modelId="{96881AC7-2869-44CA-8F21-533B49FEFEC5}">
      <dsp:nvSpPr>
        <dsp:cNvPr id="0" name=""/>
        <dsp:cNvSpPr/>
      </dsp:nvSpPr>
      <dsp:spPr>
        <a:xfrm>
          <a:off x="724523" y="50942"/>
          <a:ext cx="3699190" cy="369919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DF287-6364-41B0-AE0E-DCA87966909A}">
      <dsp:nvSpPr>
        <dsp:cNvPr id="0" name=""/>
        <dsp:cNvSpPr/>
      </dsp:nvSpPr>
      <dsp:spPr>
        <a:xfrm>
          <a:off x="656459" y="168293"/>
          <a:ext cx="3699190" cy="369919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B93134-6571-41D6-895C-F35BEA3A23A4}">
      <dsp:nvSpPr>
        <dsp:cNvPr id="0" name=""/>
        <dsp:cNvSpPr/>
      </dsp:nvSpPr>
      <dsp:spPr>
        <a:xfrm>
          <a:off x="588395" y="50942"/>
          <a:ext cx="3699190" cy="369919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3">
            <a:lumMod val="6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BB2D9F-03D9-4C8F-81B8-381EB46E7682}">
      <dsp:nvSpPr>
        <dsp:cNvPr id="0" name=""/>
        <dsp:cNvSpPr/>
      </dsp:nvSpPr>
      <dsp:spPr>
        <a:xfrm>
          <a:off x="0" y="104568"/>
          <a:ext cx="11580011" cy="994848"/>
        </a:xfrm>
        <a:prstGeom prst="roundRect">
          <a:avLst>
            <a:gd name="adj" fmla="val 10000"/>
          </a:avLst>
        </a:prstGeom>
        <a:solidFill>
          <a:srgbClr val="085DAD">
            <a:alpha val="89804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4816C8-6AE9-4CD4-BBC4-C6E41979D4C7}">
      <dsp:nvSpPr>
        <dsp:cNvPr id="0" name=""/>
        <dsp:cNvSpPr/>
      </dsp:nvSpPr>
      <dsp:spPr>
        <a:xfrm>
          <a:off x="340571" y="183704"/>
          <a:ext cx="744138" cy="888098"/>
        </a:xfrm>
        <a:prstGeom prst="roundRect">
          <a:avLst>
            <a:gd name="adj" fmla="val 10000"/>
          </a:avLst>
        </a:prstGeom>
        <a:solidFill>
          <a:srgbClr val="216EB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CC49C6-C747-4986-93AB-23501FE4A552}">
      <dsp:nvSpPr>
        <dsp:cNvPr id="0" name=""/>
        <dsp:cNvSpPr/>
      </dsp:nvSpPr>
      <dsp:spPr>
        <a:xfrm rot="10800000">
          <a:off x="172884" y="1110076"/>
          <a:ext cx="1114830" cy="238776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t" anchorCtr="0">
          <a:noAutofit/>
        </a:bodyPr>
        <a:lstStyle/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kern="1200" dirty="0">
            <a:latin typeface="Century Gothic" panose="020B0502020202020204" pitchFamily="34" charset="0"/>
          </a:endParaRPr>
        </a:p>
      </dsp:txBody>
      <dsp:txXfrm rot="10800000">
        <a:off x="207169" y="1110076"/>
        <a:ext cx="1046260" cy="2353482"/>
      </dsp:txXfrm>
    </dsp:sp>
    <dsp:sp modelId="{9238ED40-628E-4523-923E-6828323CA27D}">
      <dsp:nvSpPr>
        <dsp:cNvPr id="0" name=""/>
        <dsp:cNvSpPr/>
      </dsp:nvSpPr>
      <dsp:spPr>
        <a:xfrm>
          <a:off x="1642771" y="155575"/>
          <a:ext cx="744138" cy="888098"/>
        </a:xfrm>
        <a:prstGeom prst="roundRect">
          <a:avLst>
            <a:gd name="adj" fmla="val 10000"/>
          </a:avLst>
        </a:prstGeom>
        <a:solidFill>
          <a:srgbClr val="216EB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B54A2A-CC01-4FE4-804B-52F95E83E856}">
      <dsp:nvSpPr>
        <dsp:cNvPr id="0" name=""/>
        <dsp:cNvSpPr/>
      </dsp:nvSpPr>
      <dsp:spPr>
        <a:xfrm rot="10800000">
          <a:off x="1465982" y="1107116"/>
          <a:ext cx="1075688" cy="2156215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0" lvl="0" indent="0" algn="just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endParaRPr lang="es-CR" sz="9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effectLst/>
            <a:latin typeface="+mn-lt"/>
            <a:ea typeface="+mn-ea"/>
            <a:cs typeface="+mn-cs"/>
          </a:endParaRPr>
        </a:p>
      </dsp:txBody>
      <dsp:txXfrm rot="10800000">
        <a:off x="1499063" y="1107116"/>
        <a:ext cx="1009526" cy="2123134"/>
      </dsp:txXfrm>
    </dsp:sp>
    <dsp:sp modelId="{2B3F9F2E-7B00-4A32-ADA3-53D180811F79}">
      <dsp:nvSpPr>
        <dsp:cNvPr id="0" name=""/>
        <dsp:cNvSpPr/>
      </dsp:nvSpPr>
      <dsp:spPr>
        <a:xfrm>
          <a:off x="2991778" y="173435"/>
          <a:ext cx="744138" cy="888098"/>
        </a:xfrm>
        <a:prstGeom prst="roundRect">
          <a:avLst>
            <a:gd name="adj" fmla="val 10000"/>
          </a:avLst>
        </a:prstGeom>
        <a:solidFill>
          <a:srgbClr val="216EB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232B7D-379C-463E-AC28-5483A3F99B55}">
      <dsp:nvSpPr>
        <dsp:cNvPr id="0" name=""/>
        <dsp:cNvSpPr/>
      </dsp:nvSpPr>
      <dsp:spPr>
        <a:xfrm rot="10800000">
          <a:off x="2652117" y="1105963"/>
          <a:ext cx="1293493" cy="2389674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0" lvl="0" indent="0" algn="just" defTabSz="3778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50" b="0" kern="1200" dirty="0">
            <a:latin typeface="Century Gothic" panose="020B0502020202020204" pitchFamily="34" charset="0"/>
          </a:endParaRPr>
        </a:p>
      </dsp:txBody>
      <dsp:txXfrm rot="10800000">
        <a:off x="2691896" y="1105963"/>
        <a:ext cx="1213935" cy="2349895"/>
      </dsp:txXfrm>
    </dsp:sp>
    <dsp:sp modelId="{883C04DE-7576-40B8-BEA9-9F186636B4A7}">
      <dsp:nvSpPr>
        <dsp:cNvPr id="0" name=""/>
        <dsp:cNvSpPr/>
      </dsp:nvSpPr>
      <dsp:spPr>
        <a:xfrm>
          <a:off x="4586141" y="223912"/>
          <a:ext cx="744138" cy="888098"/>
        </a:xfrm>
        <a:prstGeom prst="roundRect">
          <a:avLst>
            <a:gd name="adj" fmla="val 10000"/>
          </a:avLst>
        </a:prstGeom>
        <a:solidFill>
          <a:srgbClr val="216EB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60D5F6-EB98-4F33-81F0-E2C0964CAF29}">
      <dsp:nvSpPr>
        <dsp:cNvPr id="0" name=""/>
        <dsp:cNvSpPr/>
      </dsp:nvSpPr>
      <dsp:spPr>
        <a:xfrm rot="10800000">
          <a:off x="4125967" y="1266322"/>
          <a:ext cx="1884487" cy="2144284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0" lvl="0" indent="0" algn="just" defTabSz="3778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50" b="0" kern="1200" dirty="0">
            <a:latin typeface="+mn-lt"/>
          </a:endParaRPr>
        </a:p>
      </dsp:txBody>
      <dsp:txXfrm rot="10800000">
        <a:off x="4183921" y="1266322"/>
        <a:ext cx="1768579" cy="2086330"/>
      </dsp:txXfrm>
    </dsp:sp>
    <dsp:sp modelId="{7C810098-C1F3-4E5B-AE09-281E6523CA53}">
      <dsp:nvSpPr>
        <dsp:cNvPr id="0" name=""/>
        <dsp:cNvSpPr/>
      </dsp:nvSpPr>
      <dsp:spPr>
        <a:xfrm>
          <a:off x="6399268" y="168868"/>
          <a:ext cx="744138" cy="888098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D53674-65C8-4CE1-882B-193A94DFCD2F}">
      <dsp:nvSpPr>
        <dsp:cNvPr id="0" name=""/>
        <dsp:cNvSpPr/>
      </dsp:nvSpPr>
      <dsp:spPr>
        <a:xfrm rot="10800000">
          <a:off x="6182305" y="1101412"/>
          <a:ext cx="1340539" cy="1874569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t" anchorCtr="0">
          <a:noAutofit/>
        </a:bodyPr>
        <a:lstStyle/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>
            <a:latin typeface="Century Gothic" panose="020B0502020202020204" pitchFamily="34" charset="0"/>
          </a:endParaRPr>
        </a:p>
      </dsp:txBody>
      <dsp:txXfrm rot="10800000">
        <a:off x="6223531" y="1101412"/>
        <a:ext cx="1258087" cy="1833343"/>
      </dsp:txXfrm>
    </dsp:sp>
    <dsp:sp modelId="{C864780E-6168-4EED-9FC0-894A29EEA550}">
      <dsp:nvSpPr>
        <dsp:cNvPr id="0" name=""/>
        <dsp:cNvSpPr/>
      </dsp:nvSpPr>
      <dsp:spPr>
        <a:xfrm>
          <a:off x="7841736" y="168619"/>
          <a:ext cx="744138" cy="888098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71E386-0BE7-4A02-B039-43FE694CF23A}">
      <dsp:nvSpPr>
        <dsp:cNvPr id="0" name=""/>
        <dsp:cNvSpPr/>
      </dsp:nvSpPr>
      <dsp:spPr>
        <a:xfrm rot="10800000">
          <a:off x="7695677" y="1108890"/>
          <a:ext cx="1142032" cy="1372902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t" anchorCtr="0">
          <a:noAutofit/>
        </a:bodyPr>
        <a:lstStyle/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>
            <a:latin typeface="Century Gothic" panose="020B0502020202020204" pitchFamily="34" charset="0"/>
          </a:endParaRPr>
        </a:p>
      </dsp:txBody>
      <dsp:txXfrm rot="10800000">
        <a:off x="7730798" y="1108890"/>
        <a:ext cx="1071790" cy="1337781"/>
      </dsp:txXfrm>
    </dsp:sp>
    <dsp:sp modelId="{90B69CB3-75F0-49E8-9B1B-D9730E1A228F}">
      <dsp:nvSpPr>
        <dsp:cNvPr id="0" name=""/>
        <dsp:cNvSpPr/>
      </dsp:nvSpPr>
      <dsp:spPr>
        <a:xfrm>
          <a:off x="9163914" y="156926"/>
          <a:ext cx="744138" cy="888098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764A3-F102-4357-A63A-F9E3BF4C4488}">
      <dsp:nvSpPr>
        <dsp:cNvPr id="0" name=""/>
        <dsp:cNvSpPr/>
      </dsp:nvSpPr>
      <dsp:spPr>
        <a:xfrm rot="10800000">
          <a:off x="9007041" y="1137596"/>
          <a:ext cx="1114830" cy="1142770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t" anchorCtr="0">
          <a:noAutofit/>
        </a:bodyPr>
        <a:lstStyle/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>
            <a:latin typeface="Century Gothic" panose="020B0502020202020204" pitchFamily="34" charset="0"/>
          </a:endParaRPr>
        </a:p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>
            <a:latin typeface="Century Gothic" panose="020B0502020202020204" pitchFamily="34" charset="0"/>
          </a:endParaRPr>
        </a:p>
      </dsp:txBody>
      <dsp:txXfrm rot="10800000">
        <a:off x="9041326" y="1137596"/>
        <a:ext cx="1046260" cy="1108485"/>
      </dsp:txXfrm>
    </dsp:sp>
    <dsp:sp modelId="{F2F6BB92-1C14-433D-AF6D-46DDCA6274B7}">
      <dsp:nvSpPr>
        <dsp:cNvPr id="0" name=""/>
        <dsp:cNvSpPr/>
      </dsp:nvSpPr>
      <dsp:spPr>
        <a:xfrm>
          <a:off x="10494197" y="152825"/>
          <a:ext cx="744138" cy="888098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12CD66-6D7A-4942-8FC2-F22758068A4D}">
      <dsp:nvSpPr>
        <dsp:cNvPr id="0" name=""/>
        <dsp:cNvSpPr/>
      </dsp:nvSpPr>
      <dsp:spPr>
        <a:xfrm rot="10800000">
          <a:off x="10275094" y="1141199"/>
          <a:ext cx="1114830" cy="2217507"/>
        </a:xfrm>
        <a:prstGeom prst="round2SameRect">
          <a:avLst>
            <a:gd name="adj1" fmla="val 10500"/>
            <a:gd name="adj2" fmla="val 0"/>
          </a:avLst>
        </a:prstGeom>
        <a:solidFill>
          <a:schemeClr val="l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t" anchorCtr="0">
          <a:noAutofit/>
        </a:bodyPr>
        <a:lstStyle/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>
            <a:latin typeface="Century Gothic" panose="020B0502020202020204" pitchFamily="34" charset="0"/>
          </a:endParaRPr>
        </a:p>
        <a:p>
          <a:pPr marL="0" lvl="0" indent="0" algn="just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R" sz="800" b="0" kern="1200" dirty="0"/>
        </a:p>
      </dsp:txBody>
      <dsp:txXfrm rot="10800000">
        <a:off x="10309379" y="1141199"/>
        <a:ext cx="1046260" cy="2183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2A715-63F9-4DB6-A532-6407B6823D49}" type="datetimeFigureOut">
              <a:rPr lang="es-CR" smtClean="0"/>
              <a:t>25/02/2020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E68FF-4037-449E-B624-DD25DF01E510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19113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altLang="es-ES" sz="12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Marco orientador de las Políticas del Gobierno de la República, para un periodo de 4 años, elaborado bajo la coordinación de MIDEPLAN con las demás instituciones del Sistema Nacional de Planificación y la participación ciudadana, en el se definen los objetivos, políticas, metas, programas y las estrategias para el desarrollo del país, así como las prioridades presupuestarias públicas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22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891206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R" altLang="es-ES" sz="1200" kern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23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33247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altLang="es-ES" sz="12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Marco orientador de las Políticas del Gobierno de la República, para un periodo de 4 años, elaborado bajo la coordinación de MIDEPLAN con las demás instituciones del Sistema Nacional de Planificación y la participación ciudadana, en el se definen los objetivos, políticas, metas, programas y las estrategias para el desarrollo del país, así como las prioridades presupuestarias públicas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24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473320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altLang="es-ES" sz="12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Marco orientador de las Políticas del Gobierno de la República, para un periodo de 4 años, elaborado bajo la coordinación de MIDEPLAN con las demás instituciones del Sistema Nacional de Planificación y la participación ciudadana, en el se definen los objetivos, políticas, metas, programas y las estrategias para el desarrollo del país, así como las prioridades presupuestarias públicas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25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06643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altLang="es-ES" sz="12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Marco orientador de las Políticas del Gobierno de la República, para un periodo de 4 años, elaborado bajo la coordinación de MIDEPLAN con las demás instituciones del Sistema Nacional de Planificación y la participación ciudadana, en el se definen los objetivos, políticas, metas, programas y las estrategias para el desarrollo del país, así como las prioridades presupuestarias públicas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26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633512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altLang="es-ES" sz="12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Marco orientador de las Políticas del Gobierno de la República, para un periodo de 4 años, elaborado bajo la coordinación de MIDEPLAN con las demás instituciones del Sistema Nacional de Planificación y la participación ciudadana, en el se definen los objetivos, políticas, metas, programas y las estrategias para el desarrollo del país, así como las prioridades presupuestarias públicas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E68FF-4037-449E-B624-DD25DF01E510}" type="slidenum">
              <a:rPr lang="es-CR" smtClean="0"/>
              <a:t>27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181765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AC4344-4DBC-4AC8-AFEE-40C5B102A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779936A-DC62-4F6B-B8C3-054A06543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3B0178-4137-43B4-AB52-D697991D9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3513C8-3F9D-4F5B-AB32-01D4AE39B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4878D5-5FFB-4A98-94C6-CB34FA933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44751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F08834-F455-4488-B760-6A8D3EC5F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B1304C8-F7DA-4B24-8D1F-827B1EC79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A9266B-FA9E-41FC-B6E0-401C332A8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2A9DA6-C78B-48DC-A3A2-2CE17D18B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725A79-468E-4ED7-9395-5D5D9940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1980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AE900E-B1A5-41A6-BC0E-DDF5C50CC7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031BF4-566A-40CF-9695-67865B1B39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C44624-C042-4CF7-98AC-59152693D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D894C5-BBC4-47F6-950B-658B2118C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1CE107-3627-4118-995A-3D6804AA6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27869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fumigacionesmanzanillo.com.mx/images/azu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396" y="3196634"/>
            <a:ext cx="12287038" cy="95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45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6C273F-0037-4962-9B22-49E3AF00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D9F474-70CC-4D88-88BF-45C7961CC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F33910-9777-4762-8C7E-363E36B4D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C619AD-BBC7-40D9-BA43-E9985A941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BE10D1-0E3C-44C5-9E8A-6876DF6C6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1286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57AA53-F74B-4032-ADFA-F270AAAB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58F43BA-0786-4AD8-8902-FAA024CC1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11D575-24BE-413F-9A4A-4C1DED237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8DEA06-D4B2-46C8-89C2-A4F997B6D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BAB1B6-5BE3-4CEC-B4F1-B0B182014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88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78F6E-4B7A-4EC1-8F9D-09E72824C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75A90B-36AE-412A-A763-1268F089E7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0586C6-A15B-402F-8AD5-E1964B599B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8CE0187-F561-479B-AEB7-2957BCBB7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9CAC5F3-97C2-4C36-8AFF-30CEB657C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45C337-B04C-4430-B77E-520A36A8E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9140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73845D-71F2-4E05-A8E3-2FC11758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53B0497-5B57-43D5-9304-B38BC3724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ECEA27-4651-4D46-9AA7-50D70D8A3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F4A5F4-805B-4155-890E-DEB9D794C5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A5343A1-B685-4EBC-88A4-2DEFD9805C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50F04AF-F7C2-4C6B-817C-A7D3FF190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CA8696-1238-431C-9093-A05C19B6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8580F76-98B6-4584-B36C-4FC616E5C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0576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F5428B-BB87-4085-929B-5C94711C8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6FAE1C-ED31-46FE-B383-913D45390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0A66D0C-2F69-4F69-B761-E86DC0BF0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140E06B-6D8C-4889-B1F0-B10D4C8EF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2772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B505894-8A84-46EF-BF74-C839AD0C1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D67128B-FD23-4ED7-8AB7-29FF717A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CABC3D3-C8DF-4F7D-BBDD-F79CB3F72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0707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E32A3F-2AAA-47AE-9775-20B1BCA38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17B301-FC6C-4203-AB06-127BCB41E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171891D-51D9-4F33-A07F-78FEC49A92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32A203A-1254-46CA-BDB9-245DAEAA9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53FF190-9670-4884-A4BD-BBFC91EC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C9BE265-00E7-4DED-A381-AF4FE34C3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3315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51B1DE-8817-4C1E-A806-B5D9CAA53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B80B5C9-D39C-4D14-AE0D-462CF28D76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168945-22D4-4378-A402-5DE235260A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5695C2-C51E-4636-92FE-FFD0338A5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3524EC0-D622-4701-A5F8-536AE5EB0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CFEB06-F4E9-4652-983D-7FC23D6D9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93944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0999C8-AD9B-4B85-982D-CDFC5496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520719-F6B4-49B8-9731-C9E5FCE34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8F9863-D5C0-4693-82E3-A2039BCF7B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5EBD-F006-4330-AD59-69C10EB21F0D}" type="datetimeFigureOut">
              <a:rPr lang="es-MX" smtClean="0"/>
              <a:t>25/02/2020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2FEEA1-2ABE-4938-B3F5-D08A65177F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658A41-DD00-4A88-AF83-F063EEE779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055D9-87F8-45EA-B0CB-D51E719EB04D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4497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diagramData" Target="../diagrams/data3.xml"/><Relationship Id="rId21" Type="http://schemas.openxmlformats.org/officeDocument/2006/relationships/image" Target="../media/image57.png"/><Relationship Id="rId7" Type="http://schemas.microsoft.com/office/2007/relationships/diagramDrawing" Target="../diagrams/drawing3.xml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47.png"/><Relationship Id="rId5" Type="http://schemas.openxmlformats.org/officeDocument/2006/relationships/diagramQuickStyle" Target="../diagrams/quickStyle3.xml"/><Relationship Id="rId15" Type="http://schemas.openxmlformats.org/officeDocument/2006/relationships/image" Target="../media/image51.png"/><Relationship Id="rId10" Type="http://schemas.openxmlformats.org/officeDocument/2006/relationships/image" Target="../media/image41.png"/><Relationship Id="rId19" Type="http://schemas.openxmlformats.org/officeDocument/2006/relationships/image" Target="../media/image55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40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jpeg"/><Relationship Id="rId18" Type="http://schemas.openxmlformats.org/officeDocument/2006/relationships/image" Target="../media/image73.jpeg"/><Relationship Id="rId3" Type="http://schemas.openxmlformats.org/officeDocument/2006/relationships/image" Target="../media/image5.png"/><Relationship Id="rId21" Type="http://schemas.openxmlformats.org/officeDocument/2006/relationships/image" Target="../media/image76.png"/><Relationship Id="rId7" Type="http://schemas.openxmlformats.org/officeDocument/2006/relationships/image" Target="../media/image62.png"/><Relationship Id="rId12" Type="http://schemas.openxmlformats.org/officeDocument/2006/relationships/image" Target="../media/image67.jpe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1.jpe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66.png"/><Relationship Id="rId5" Type="http://schemas.openxmlformats.org/officeDocument/2006/relationships/image" Target="../media/image41.png"/><Relationship Id="rId15" Type="http://schemas.openxmlformats.org/officeDocument/2006/relationships/image" Target="../media/image70.png"/><Relationship Id="rId10" Type="http://schemas.openxmlformats.org/officeDocument/2006/relationships/image" Target="../media/image65.jpeg"/><Relationship Id="rId19" Type="http://schemas.openxmlformats.org/officeDocument/2006/relationships/image" Target="../media/image74.jpeg"/><Relationship Id="rId4" Type="http://schemas.openxmlformats.org/officeDocument/2006/relationships/image" Target="../media/image40.png"/><Relationship Id="rId9" Type="http://schemas.openxmlformats.org/officeDocument/2006/relationships/image" Target="../media/image64.png"/><Relationship Id="rId1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7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url?sa=i&amp;rct=j&amp;q=&amp;esrc=s&amp;source=images&amp;cd=&amp;cad=rja&amp;uact=8&amp;ved=2ahUKEwixk5LS4evhAhVGzlkKHQXVAwwQjRx6BAgBEAU&amp;url=http://www.google.com/url?sa=i&amp;rct=j&amp;q=&amp;esrc=s&amp;source=images&amp;cd=&amp;ved=&amp;url=http://dinamicasgrupales.com.ar/tecnicas/de-analisis/analisis-foda/&amp;psig=AOvVaw3nUQrXv934cZlFDq_w1lJl&amp;ust=1556297880698579&amp;psig=AOvVaw3nUQrXv934cZlFDq_w1lJl&amp;ust=1556297880698579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79.png"/><Relationship Id="rId7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2.png"/><Relationship Id="rId5" Type="http://schemas.openxmlformats.org/officeDocument/2006/relationships/image" Target="../media/image77.png"/><Relationship Id="rId10" Type="http://schemas.openxmlformats.org/officeDocument/2006/relationships/image" Target="../media/image78.jpeg"/><Relationship Id="rId4" Type="http://schemas.openxmlformats.org/officeDocument/2006/relationships/image" Target="../media/image80.png"/><Relationship Id="rId9" Type="http://schemas.openxmlformats.org/officeDocument/2006/relationships/hyperlink" Target="http://www.google.com/url?sa=i&amp;rct=j&amp;q=&amp;esrc=s&amp;source=images&amp;cd=&amp;cad=rja&amp;uact=8&amp;ved=2ahUKEwixk5LS4evhAhVGzlkKHQXVAwwQjRx6BAgBEAU&amp;url=http://www.google.com/url?sa=i&amp;rct=j&amp;q=&amp;esrc=s&amp;source=images&amp;cd=&amp;ved=&amp;url=http://dinamicasgrupales.com.ar/tecnicas/de-analisis/analisis-foda/&amp;psig=AOvVaw3nUQrXv934cZlFDq_w1lJl&amp;ust=1556297880698579&amp;psig=AOvVaw3nUQrXv934cZlFDq_w1lJl&amp;ust=1556297880698579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82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78.jpeg"/><Relationship Id="rId5" Type="http://schemas.openxmlformats.org/officeDocument/2006/relationships/image" Target="../media/image77.png"/><Relationship Id="rId10" Type="http://schemas.openxmlformats.org/officeDocument/2006/relationships/hyperlink" Target="http://www.google.com/url?sa=i&amp;rct=j&amp;q=&amp;esrc=s&amp;source=images&amp;cd=&amp;cad=rja&amp;uact=8&amp;ved=2ahUKEwixk5LS4evhAhVGzlkKHQXVAwwQjRx6BAgBEAU&amp;url=http://www.google.com/url?sa=i&amp;rct=j&amp;q=&amp;esrc=s&amp;source=images&amp;cd=&amp;ved=&amp;url=http://dinamicasgrupales.com.ar/tecnicas/de-analisis/analisis-foda/&amp;psig=AOvVaw3nUQrXv934cZlFDq_w1lJl&amp;ust=1556297880698579&amp;psig=AOvVaw3nUQrXv934cZlFDq_w1lJl&amp;ust=1556297880698579" TargetMode="External"/><Relationship Id="rId4" Type="http://schemas.openxmlformats.org/officeDocument/2006/relationships/image" Target="../media/image80.png"/><Relationship Id="rId9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2.png"/><Relationship Id="rId7" Type="http://schemas.openxmlformats.org/officeDocument/2006/relationships/image" Target="../media/image9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microsoft.com/office/2007/relationships/hdphoto" Target="../media/hdphoto1.wdp"/><Relationship Id="rId4" Type="http://schemas.openxmlformats.org/officeDocument/2006/relationships/image" Target="../media/image93.png"/><Relationship Id="rId9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11" Type="http://schemas.openxmlformats.org/officeDocument/2006/relationships/image" Target="../media/image141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18.png"/><Relationship Id="rId7" Type="http://schemas.openxmlformats.org/officeDocument/2006/relationships/diagramData" Target="../diagrams/data2.xml"/><Relationship Id="rId12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microsoft.com/office/2007/relationships/diagramDrawing" Target="../diagrams/drawing2.xml"/><Relationship Id="rId5" Type="http://schemas.openxmlformats.org/officeDocument/2006/relationships/image" Target="../media/image20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19.png"/><Relationship Id="rId9" Type="http://schemas.openxmlformats.org/officeDocument/2006/relationships/diagramQuickStyle" Target="../diagrams/quickStyl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7.png"/><Relationship Id="rId4" Type="http://schemas.microsoft.com/office/2007/relationships/hdphoto" Target="../media/hdphoto2.wdp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5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1.png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5">
            <a:extLst>
              <a:ext uri="{FF2B5EF4-FFF2-40B4-BE49-F238E27FC236}">
                <a16:creationId xmlns:a16="http://schemas.microsoft.com/office/drawing/2014/main" id="{2FB8A561-6466-4C88-B763-257316F54F5E}"/>
              </a:ext>
            </a:extLst>
          </p:cNvPr>
          <p:cNvSpPr/>
          <p:nvPr/>
        </p:nvSpPr>
        <p:spPr>
          <a:xfrm>
            <a:off x="-355147" y="-242557"/>
            <a:ext cx="12547147" cy="7100557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86D182E9-172F-4CEF-A0B3-761ECEC15F6A}"/>
              </a:ext>
            </a:extLst>
          </p:cNvPr>
          <p:cNvSpPr/>
          <p:nvPr/>
        </p:nvSpPr>
        <p:spPr>
          <a:xfrm>
            <a:off x="-5707385" y="-467562"/>
            <a:ext cx="9018151" cy="782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3221569" y="2712201"/>
            <a:ext cx="8831538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07" tIns="54403" rIns="108807" bIns="54403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CR" sz="4799" b="1" spc="-179" dirty="0">
                <a:solidFill>
                  <a:srgbClr val="E1B378"/>
                </a:solidFill>
                <a:latin typeface="Bell Gothic Std Black" pitchFamily="34" charset="0"/>
                <a:ea typeface="+mn-ea"/>
                <a:cs typeface="+mn-cs"/>
              </a:rPr>
              <a:t>PLANIFICACIÓN OPERATIVA</a:t>
            </a:r>
            <a:endParaRPr lang="es-CR" sz="4000" b="1" spc="-179" dirty="0">
              <a:solidFill>
                <a:srgbClr val="E1B378"/>
              </a:solidFill>
              <a:latin typeface="Bell Gothic Std Black" pitchFamily="34" charset="0"/>
              <a:ea typeface="+mn-ea"/>
              <a:cs typeface="+mn-cs"/>
            </a:endParaRPr>
          </a:p>
        </p:txBody>
      </p:sp>
      <p:sp>
        <p:nvSpPr>
          <p:cNvPr id="6" name="6 Rectángulo">
            <a:extLst>
              <a:ext uri="{FF2B5EF4-FFF2-40B4-BE49-F238E27FC236}">
                <a16:creationId xmlns:a16="http://schemas.microsoft.com/office/drawing/2014/main" id="{ABB47137-8874-4D9B-9F03-974D1D0E7E89}"/>
              </a:ext>
            </a:extLst>
          </p:cNvPr>
          <p:cNvSpPr/>
          <p:nvPr/>
        </p:nvSpPr>
        <p:spPr>
          <a:xfrm>
            <a:off x="9892278" y="6169967"/>
            <a:ext cx="1643207" cy="325312"/>
          </a:xfrm>
          <a:prstGeom prst="rect">
            <a:avLst/>
          </a:prstGeom>
        </p:spPr>
        <p:txBody>
          <a:bodyPr wrap="none" lIns="108807" tIns="54403" rIns="108807" bIns="54403">
            <a:spAutoFit/>
          </a:bodyPr>
          <a:lstStyle/>
          <a:p>
            <a:pPr algn="ctr"/>
            <a:r>
              <a:rPr lang="es-CR" sz="1400" b="1" i="1" dirty="0">
                <a:solidFill>
                  <a:srgbClr val="8CC7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Noviembre, 2019</a:t>
            </a:r>
            <a:endParaRPr lang="es-ES" sz="1400" b="1" i="1" dirty="0">
              <a:solidFill>
                <a:srgbClr val="8CC7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2 CuadroTexto">
            <a:extLst>
              <a:ext uri="{FF2B5EF4-FFF2-40B4-BE49-F238E27FC236}">
                <a16:creationId xmlns:a16="http://schemas.microsoft.com/office/drawing/2014/main" id="{42254444-DF8D-4394-B4D2-5E2829F8CD25}"/>
              </a:ext>
            </a:extLst>
          </p:cNvPr>
          <p:cNvSpPr txBox="1"/>
          <p:nvPr/>
        </p:nvSpPr>
        <p:spPr>
          <a:xfrm>
            <a:off x="3451988" y="905107"/>
            <a:ext cx="79632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Presidencia Ejecutiva </a:t>
            </a:r>
          </a:p>
          <a:p>
            <a:pPr algn="ctr"/>
            <a:r>
              <a:rPr lang="es-C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Dirección de Planificación Institucional </a:t>
            </a:r>
          </a:p>
        </p:txBody>
      </p:sp>
      <p:sp>
        <p:nvSpPr>
          <p:cNvPr id="8" name="1 Título">
            <a:extLst>
              <a:ext uri="{FF2B5EF4-FFF2-40B4-BE49-F238E27FC236}">
                <a16:creationId xmlns:a16="http://schemas.microsoft.com/office/drawing/2014/main" id="{3BEAD88C-10A6-46EA-B9DE-999DD05629AE}"/>
              </a:ext>
            </a:extLst>
          </p:cNvPr>
          <p:cNvSpPr txBox="1">
            <a:spLocks/>
          </p:cNvSpPr>
          <p:nvPr/>
        </p:nvSpPr>
        <p:spPr bwMode="auto">
          <a:xfrm>
            <a:off x="2284838" y="4812524"/>
            <a:ext cx="10538002" cy="132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07" tIns="54403" rIns="108807" bIns="54403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CR" sz="3500" b="1" spc="-179" dirty="0">
                <a:solidFill>
                  <a:schemeClr val="tx1"/>
                </a:solidFill>
                <a:latin typeface="Bell Gothic Std Black" pitchFamily="34" charset="0"/>
                <a:ea typeface="+mn-ea"/>
                <a:cs typeface="+mn-cs"/>
              </a:rPr>
              <a:t>Abel Reyes Guzmán - areyesgu@ccss.sa.cr</a:t>
            </a:r>
          </a:p>
          <a:p>
            <a:pPr eaLnBrk="1" hangingPunct="1">
              <a:defRPr/>
            </a:pPr>
            <a:r>
              <a:rPr lang="es-CR" sz="3500" b="1" spc="-179" dirty="0">
                <a:solidFill>
                  <a:schemeClr val="tx1"/>
                </a:solidFill>
                <a:latin typeface="Bell Gothic Std Black" pitchFamily="34" charset="0"/>
                <a:ea typeface="+mn-ea"/>
                <a:cs typeface="+mn-cs"/>
              </a:rPr>
              <a:t>Scarleth Carvajal Vega- scarvajalv@ccss.sa.cr</a:t>
            </a:r>
          </a:p>
        </p:txBody>
      </p:sp>
      <p:pic>
        <p:nvPicPr>
          <p:cNvPr id="10" name="Imagen 9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450A7A62-B72B-4D4E-9023-7FEE2F802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6109"/>
            <a:ext cx="2866422" cy="2866415"/>
          </a:xfrm>
          <a:prstGeom prst="rect">
            <a:avLst/>
          </a:prstGeom>
        </p:spPr>
      </p:pic>
      <p:sp>
        <p:nvSpPr>
          <p:cNvPr id="11" name="Rectangle 65"/>
          <p:cNvSpPr/>
          <p:nvPr/>
        </p:nvSpPr>
        <p:spPr>
          <a:xfrm>
            <a:off x="-399675" y="-869562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12" name="Rectangle 65"/>
          <p:cNvSpPr/>
          <p:nvPr/>
        </p:nvSpPr>
        <p:spPr>
          <a:xfrm>
            <a:off x="-692832" y="6584778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</p:spTree>
    <p:extLst>
      <p:ext uri="{BB962C8B-B14F-4D97-AF65-F5344CB8AC3E}">
        <p14:creationId xmlns:p14="http://schemas.microsoft.com/office/powerpoint/2010/main" val="604425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68" name="Shape 5967">
            <a:extLst>
              <a:ext uri="{FF2B5EF4-FFF2-40B4-BE49-F238E27FC236}">
                <a16:creationId xmlns:a16="http://schemas.microsoft.com/office/drawing/2014/main" id="{914B919F-2ADB-4107-8992-49AB6393A4AD}"/>
              </a:ext>
            </a:extLst>
          </p:cNvPr>
          <p:cNvSpPr/>
          <p:nvPr/>
        </p:nvSpPr>
        <p:spPr>
          <a:xfrm>
            <a:off x="601071" y="3774101"/>
            <a:ext cx="10877549" cy="20066"/>
          </a:xfrm>
          <a:prstGeom prst="line">
            <a:avLst/>
          </a:prstGeom>
          <a:ln w="25400">
            <a:solidFill>
              <a:schemeClr val="accent4"/>
            </a:solidFill>
            <a:prstDash val="sysDash"/>
            <a:bevel/>
            <a:headEnd type="oval"/>
            <a:tailEnd type="arrow"/>
          </a:ln>
        </p:spPr>
        <p:txBody>
          <a:bodyPr lIns="0" tIns="0" rIns="0" bIns="0"/>
          <a:lstStyle/>
          <a:p>
            <a:pPr defTabSz="342900"/>
            <a:endParaRPr sz="900" dirty="0">
              <a:latin typeface="+mj-lt"/>
              <a:ea typeface="Helvetica"/>
              <a:cs typeface="Helvetica"/>
            </a:endParaRPr>
          </a:p>
        </p:txBody>
      </p:sp>
      <p:grpSp>
        <p:nvGrpSpPr>
          <p:cNvPr id="71" name="140 Grupo">
            <a:extLst>
              <a:ext uri="{FF2B5EF4-FFF2-40B4-BE49-F238E27FC236}">
                <a16:creationId xmlns:a16="http://schemas.microsoft.com/office/drawing/2014/main" id="{820A8609-A740-4384-8F16-729C38787F58}"/>
              </a:ext>
            </a:extLst>
          </p:cNvPr>
          <p:cNvGrpSpPr/>
          <p:nvPr/>
        </p:nvGrpSpPr>
        <p:grpSpPr>
          <a:xfrm>
            <a:off x="2697477" y="1932957"/>
            <a:ext cx="1974024" cy="2022592"/>
            <a:chOff x="824364" y="2326589"/>
            <a:chExt cx="1974024" cy="2022592"/>
          </a:xfrm>
        </p:grpSpPr>
        <p:sp>
          <p:nvSpPr>
            <p:cNvPr id="73" name="Shape 251">
              <a:extLst>
                <a:ext uri="{FF2B5EF4-FFF2-40B4-BE49-F238E27FC236}">
                  <a16:creationId xmlns:a16="http://schemas.microsoft.com/office/drawing/2014/main" id="{AEAF3DFB-17B6-4264-8939-755013BC9EDF}"/>
                </a:ext>
              </a:extLst>
            </p:cNvPr>
            <p:cNvSpPr/>
            <p:nvPr/>
          </p:nvSpPr>
          <p:spPr>
            <a:xfrm>
              <a:off x="876816" y="2326589"/>
              <a:ext cx="1921572" cy="1389948"/>
            </a:xfrm>
            <a:prstGeom prst="roundRect">
              <a:avLst>
                <a:gd name="adj" fmla="val 3117"/>
              </a:avLst>
            </a:prstGeom>
            <a:noFill/>
            <a:ln w="6350" cap="flat">
              <a:solidFill>
                <a:srgbClr val="C0000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F4F4F4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74" name="Shape 252">
              <a:extLst>
                <a:ext uri="{FF2B5EF4-FFF2-40B4-BE49-F238E27FC236}">
                  <a16:creationId xmlns:a16="http://schemas.microsoft.com/office/drawing/2014/main" id="{2F562388-6047-4AB7-8B74-BD1C4662E522}"/>
                </a:ext>
              </a:extLst>
            </p:cNvPr>
            <p:cNvSpPr/>
            <p:nvPr/>
          </p:nvSpPr>
          <p:spPr>
            <a:xfrm rot="10800000">
              <a:off x="988058" y="2383434"/>
              <a:ext cx="1749017" cy="343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9" y="0"/>
                  </a:moveTo>
                  <a:lnTo>
                    <a:pt x="20871" y="0"/>
                  </a:lnTo>
                  <a:cubicBezTo>
                    <a:pt x="21274" y="0"/>
                    <a:pt x="21600" y="1209"/>
                    <a:pt x="21600" y="2699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699"/>
                  </a:lnTo>
                  <a:cubicBezTo>
                    <a:pt x="0" y="1209"/>
                    <a:pt x="326" y="0"/>
                    <a:pt x="729" y="0"/>
                  </a:cubicBezTo>
                  <a:close/>
                </a:path>
              </a:pathLst>
            </a:custGeom>
            <a:solidFill>
              <a:srgbClr val="C00000"/>
            </a:solidFill>
            <a:ln w="6350" cap="flat">
              <a:solidFill>
                <a:srgbClr val="C00000"/>
              </a:solidFill>
              <a:prstDash val="solid"/>
              <a:bevel/>
            </a:ln>
            <a:effectLst/>
          </p:spPr>
          <p:txBody>
            <a:bodyPr wrap="square" lIns="34289" tIns="34289" rIns="137160" bIns="34289" numCol="1" anchor="ctr">
              <a:noAutofit/>
            </a:bodyPr>
            <a:lstStyle/>
            <a:p>
              <a:pPr algn="r" defTabSz="342861">
                <a:defRPr>
                  <a:solidFill>
                    <a:srgbClr val="FFFFFF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75" name="8 CuadroTexto">
              <a:extLst>
                <a:ext uri="{FF2B5EF4-FFF2-40B4-BE49-F238E27FC236}">
                  <a16:creationId xmlns:a16="http://schemas.microsoft.com/office/drawing/2014/main" id="{879F1584-1E8E-451E-97F6-F9F357AB44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4364" y="2945307"/>
              <a:ext cx="1927087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Formulación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Próximo plan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2020-2021</a:t>
              </a:r>
            </a:p>
          </p:txBody>
        </p:sp>
        <p:sp>
          <p:nvSpPr>
            <p:cNvPr id="76" name="Shape 228">
              <a:extLst>
                <a:ext uri="{FF2B5EF4-FFF2-40B4-BE49-F238E27FC236}">
                  <a16:creationId xmlns:a16="http://schemas.microsoft.com/office/drawing/2014/main" id="{15876440-F1E2-4A2A-BEE0-971362D3B391}"/>
                </a:ext>
              </a:extLst>
            </p:cNvPr>
            <p:cNvSpPr/>
            <p:nvPr/>
          </p:nvSpPr>
          <p:spPr>
            <a:xfrm>
              <a:off x="1736811" y="4060690"/>
              <a:ext cx="288497" cy="288491"/>
            </a:xfrm>
            <a:prstGeom prst="ellipse">
              <a:avLst/>
            </a:prstGeom>
            <a:solidFill>
              <a:srgbClr val="F4F4F4"/>
            </a:solidFill>
            <a:ln w="88900" cap="flat">
              <a:solidFill>
                <a:srgbClr val="C0000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070707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77" name="Shape 5967">
              <a:extLst>
                <a:ext uri="{FF2B5EF4-FFF2-40B4-BE49-F238E27FC236}">
                  <a16:creationId xmlns:a16="http://schemas.microsoft.com/office/drawing/2014/main" id="{0E9BBBDE-1F86-44C0-B97C-ECA978C94264}"/>
                </a:ext>
              </a:extLst>
            </p:cNvPr>
            <p:cNvSpPr/>
            <p:nvPr/>
          </p:nvSpPr>
          <p:spPr>
            <a:xfrm flipH="1" flipV="1">
              <a:off x="1877879" y="3728641"/>
              <a:ext cx="3179" cy="476294"/>
            </a:xfrm>
            <a:prstGeom prst="line">
              <a:avLst/>
            </a:prstGeom>
            <a:ln w="19050">
              <a:solidFill>
                <a:srgbClr val="C00000"/>
              </a:solidFill>
              <a:prstDash val="sysDash"/>
              <a:bevel/>
              <a:headEnd type="oval"/>
              <a:tailEnd type="arrow"/>
            </a:ln>
          </p:spPr>
          <p:txBody>
            <a:bodyPr lIns="0" tIns="0" rIns="0" bIns="0"/>
            <a:lstStyle/>
            <a:p>
              <a:pPr defTabSz="342900"/>
              <a:endParaRPr sz="900" dirty="0">
                <a:latin typeface="+mj-lt"/>
                <a:ea typeface="Helvetica"/>
                <a:cs typeface="Helvetica"/>
              </a:endParaRPr>
            </a:p>
          </p:txBody>
        </p:sp>
      </p:grpSp>
      <p:grpSp>
        <p:nvGrpSpPr>
          <p:cNvPr id="78" name="141 Grupo">
            <a:extLst>
              <a:ext uri="{FF2B5EF4-FFF2-40B4-BE49-F238E27FC236}">
                <a16:creationId xmlns:a16="http://schemas.microsoft.com/office/drawing/2014/main" id="{7872D8F6-B02E-4FC0-A9B1-66E6F46DC0A1}"/>
              </a:ext>
            </a:extLst>
          </p:cNvPr>
          <p:cNvGrpSpPr/>
          <p:nvPr/>
        </p:nvGrpSpPr>
        <p:grpSpPr>
          <a:xfrm>
            <a:off x="2905447" y="4096118"/>
            <a:ext cx="1598149" cy="705519"/>
            <a:chOff x="1894525" y="2133651"/>
            <a:chExt cx="1598149" cy="1548007"/>
          </a:xfrm>
        </p:grpSpPr>
        <p:sp>
          <p:nvSpPr>
            <p:cNvPr id="79" name="Shape 251">
              <a:extLst>
                <a:ext uri="{FF2B5EF4-FFF2-40B4-BE49-F238E27FC236}">
                  <a16:creationId xmlns:a16="http://schemas.microsoft.com/office/drawing/2014/main" id="{36613A72-B0E7-46A0-A1C7-027B0472C836}"/>
                </a:ext>
              </a:extLst>
            </p:cNvPr>
            <p:cNvSpPr/>
            <p:nvPr/>
          </p:nvSpPr>
          <p:spPr>
            <a:xfrm>
              <a:off x="1909002" y="2133651"/>
              <a:ext cx="1583672" cy="1548007"/>
            </a:xfrm>
            <a:prstGeom prst="roundRect">
              <a:avLst>
                <a:gd name="adj" fmla="val 3117"/>
              </a:avLst>
            </a:prstGeom>
            <a:noFill/>
            <a:ln w="6350" cap="flat">
              <a:solidFill>
                <a:srgbClr val="C0000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F4F4F4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80" name="Shape 252">
              <a:extLst>
                <a:ext uri="{FF2B5EF4-FFF2-40B4-BE49-F238E27FC236}">
                  <a16:creationId xmlns:a16="http://schemas.microsoft.com/office/drawing/2014/main" id="{52B1B643-8780-4931-8CBB-4B526F3537A7}"/>
                </a:ext>
              </a:extLst>
            </p:cNvPr>
            <p:cNvSpPr/>
            <p:nvPr/>
          </p:nvSpPr>
          <p:spPr>
            <a:xfrm>
              <a:off x="2028556" y="2212887"/>
              <a:ext cx="1396941" cy="25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9" y="0"/>
                  </a:moveTo>
                  <a:lnTo>
                    <a:pt x="20871" y="0"/>
                  </a:lnTo>
                  <a:cubicBezTo>
                    <a:pt x="21274" y="0"/>
                    <a:pt x="21600" y="1209"/>
                    <a:pt x="21600" y="2699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699"/>
                  </a:lnTo>
                  <a:cubicBezTo>
                    <a:pt x="0" y="1209"/>
                    <a:pt x="326" y="0"/>
                    <a:pt x="729" y="0"/>
                  </a:cubicBezTo>
                  <a:close/>
                </a:path>
              </a:pathLst>
            </a:custGeom>
            <a:solidFill>
              <a:srgbClr val="C00000"/>
            </a:solidFill>
            <a:ln w="6350" cap="flat">
              <a:solidFill>
                <a:srgbClr val="FFC000"/>
              </a:solidFill>
              <a:prstDash val="solid"/>
              <a:bevel/>
            </a:ln>
            <a:effectLst/>
          </p:spPr>
          <p:txBody>
            <a:bodyPr wrap="square" lIns="34289" tIns="34289" rIns="137160" bIns="34289" numCol="1" anchor="ctr">
              <a:noAutofit/>
            </a:bodyPr>
            <a:lstStyle/>
            <a:p>
              <a:pPr algn="r" defTabSz="342861">
                <a:defRPr>
                  <a:solidFill>
                    <a:srgbClr val="FFFFFF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81" name="8 CuadroTexto">
              <a:extLst>
                <a:ext uri="{FF2B5EF4-FFF2-40B4-BE49-F238E27FC236}">
                  <a16:creationId xmlns:a16="http://schemas.microsoft.com/office/drawing/2014/main" id="{740FDC6A-88F0-4DEC-AAA0-03CD62D20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4525" y="2798161"/>
              <a:ext cx="1584409" cy="675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Febrero-Julio </a:t>
              </a:r>
            </a:p>
          </p:txBody>
        </p:sp>
      </p:grpSp>
      <p:grpSp>
        <p:nvGrpSpPr>
          <p:cNvPr id="82" name="143 Grupo">
            <a:extLst>
              <a:ext uri="{FF2B5EF4-FFF2-40B4-BE49-F238E27FC236}">
                <a16:creationId xmlns:a16="http://schemas.microsoft.com/office/drawing/2014/main" id="{A5091A8E-9128-4CA0-8AAF-180D912A3357}"/>
              </a:ext>
            </a:extLst>
          </p:cNvPr>
          <p:cNvGrpSpPr/>
          <p:nvPr/>
        </p:nvGrpSpPr>
        <p:grpSpPr>
          <a:xfrm rot="10800000">
            <a:off x="1429663" y="3587880"/>
            <a:ext cx="288497" cy="709196"/>
            <a:chOff x="4428313" y="3681658"/>
            <a:chExt cx="288497" cy="709196"/>
          </a:xfrm>
        </p:grpSpPr>
        <p:sp>
          <p:nvSpPr>
            <p:cNvPr id="83" name="Shape 228">
              <a:extLst>
                <a:ext uri="{FF2B5EF4-FFF2-40B4-BE49-F238E27FC236}">
                  <a16:creationId xmlns:a16="http://schemas.microsoft.com/office/drawing/2014/main" id="{740D8C4D-CD65-4CC3-B500-A7869861433C}"/>
                </a:ext>
              </a:extLst>
            </p:cNvPr>
            <p:cNvSpPr/>
            <p:nvPr/>
          </p:nvSpPr>
          <p:spPr>
            <a:xfrm>
              <a:off x="4428313" y="4102363"/>
              <a:ext cx="288497" cy="288491"/>
            </a:xfrm>
            <a:prstGeom prst="ellipse">
              <a:avLst/>
            </a:prstGeom>
            <a:solidFill>
              <a:srgbClr val="F4F4F4"/>
            </a:solidFill>
            <a:ln w="88900" cap="flat">
              <a:solidFill>
                <a:srgbClr val="00B05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070707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84" name="Shape 5967">
              <a:extLst>
                <a:ext uri="{FF2B5EF4-FFF2-40B4-BE49-F238E27FC236}">
                  <a16:creationId xmlns:a16="http://schemas.microsoft.com/office/drawing/2014/main" id="{FEB137B7-C1F3-422C-9FE6-519BF96AF82A}"/>
                </a:ext>
              </a:extLst>
            </p:cNvPr>
            <p:cNvSpPr/>
            <p:nvPr/>
          </p:nvSpPr>
          <p:spPr>
            <a:xfrm flipV="1">
              <a:off x="4572561" y="3681658"/>
              <a:ext cx="0" cy="564950"/>
            </a:xfrm>
            <a:prstGeom prst="line">
              <a:avLst/>
            </a:prstGeom>
            <a:ln w="19050">
              <a:solidFill>
                <a:srgbClr val="00B050"/>
              </a:solidFill>
              <a:prstDash val="sysDash"/>
              <a:bevel/>
              <a:headEnd type="oval"/>
              <a:tailEnd type="arrow"/>
            </a:ln>
          </p:spPr>
          <p:txBody>
            <a:bodyPr lIns="0" tIns="0" rIns="0" bIns="0"/>
            <a:lstStyle/>
            <a:p>
              <a:pPr defTabSz="342900"/>
              <a:endParaRPr sz="900" dirty="0">
                <a:latin typeface="+mj-lt"/>
                <a:ea typeface="Helvetica"/>
                <a:cs typeface="Helvetica"/>
              </a:endParaRPr>
            </a:p>
          </p:txBody>
        </p:sp>
      </p:grpSp>
      <p:sp>
        <p:nvSpPr>
          <p:cNvPr id="85" name="Shape 251">
            <a:extLst>
              <a:ext uri="{FF2B5EF4-FFF2-40B4-BE49-F238E27FC236}">
                <a16:creationId xmlns:a16="http://schemas.microsoft.com/office/drawing/2014/main" id="{935EF845-24E4-46A2-879A-92385833C62E}"/>
              </a:ext>
            </a:extLst>
          </p:cNvPr>
          <p:cNvSpPr/>
          <p:nvPr/>
        </p:nvSpPr>
        <p:spPr>
          <a:xfrm>
            <a:off x="653882" y="4312213"/>
            <a:ext cx="1921572" cy="1389948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86" name="8 CuadroTexto">
            <a:extLst>
              <a:ext uri="{FF2B5EF4-FFF2-40B4-BE49-F238E27FC236}">
                <a16:creationId xmlns:a16="http://schemas.microsoft.com/office/drawing/2014/main" id="{E9DC3EE3-7800-4AF7-8390-B5ED71AFF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84" y="4487637"/>
            <a:ext cx="19270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Modificaciones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Plan vigente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2020</a:t>
            </a:r>
          </a:p>
        </p:txBody>
      </p:sp>
      <p:sp>
        <p:nvSpPr>
          <p:cNvPr id="87" name="Shape 252">
            <a:extLst>
              <a:ext uri="{FF2B5EF4-FFF2-40B4-BE49-F238E27FC236}">
                <a16:creationId xmlns:a16="http://schemas.microsoft.com/office/drawing/2014/main" id="{21EC3BB8-50F9-4977-A39F-5F8D968B4EAA}"/>
              </a:ext>
            </a:extLst>
          </p:cNvPr>
          <p:cNvSpPr/>
          <p:nvPr/>
        </p:nvSpPr>
        <p:spPr>
          <a:xfrm rot="10800000">
            <a:off x="756654" y="5263525"/>
            <a:ext cx="1749017" cy="343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00B050"/>
          </a:solidFill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88" name="Shape 251">
            <a:extLst>
              <a:ext uri="{FF2B5EF4-FFF2-40B4-BE49-F238E27FC236}">
                <a16:creationId xmlns:a16="http://schemas.microsoft.com/office/drawing/2014/main" id="{50EFD331-B9D8-4D95-8BDD-6AC2CD355F60}"/>
              </a:ext>
            </a:extLst>
          </p:cNvPr>
          <p:cNvSpPr/>
          <p:nvPr/>
        </p:nvSpPr>
        <p:spPr>
          <a:xfrm>
            <a:off x="801516" y="2326711"/>
            <a:ext cx="1583672" cy="757809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89" name="Shape 252">
            <a:extLst>
              <a:ext uri="{FF2B5EF4-FFF2-40B4-BE49-F238E27FC236}">
                <a16:creationId xmlns:a16="http://schemas.microsoft.com/office/drawing/2014/main" id="{D1060540-B997-4EFD-9E02-166A73C0B5CE}"/>
              </a:ext>
            </a:extLst>
          </p:cNvPr>
          <p:cNvSpPr/>
          <p:nvPr/>
        </p:nvSpPr>
        <p:spPr>
          <a:xfrm>
            <a:off x="962539" y="2393501"/>
            <a:ext cx="1396941" cy="158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00B050"/>
          </a:solidFill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90" name="8 CuadroTexto">
            <a:extLst>
              <a:ext uri="{FF2B5EF4-FFF2-40B4-BE49-F238E27FC236}">
                <a16:creationId xmlns:a16="http://schemas.microsoft.com/office/drawing/2014/main" id="{DA04BDCB-09B4-4852-8F11-6D087F198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882" y="2673005"/>
            <a:ext cx="15844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Enero-Marzo </a:t>
            </a:r>
          </a:p>
        </p:txBody>
      </p:sp>
      <p:grpSp>
        <p:nvGrpSpPr>
          <p:cNvPr id="91" name="140 Grupo">
            <a:extLst>
              <a:ext uri="{FF2B5EF4-FFF2-40B4-BE49-F238E27FC236}">
                <a16:creationId xmlns:a16="http://schemas.microsoft.com/office/drawing/2014/main" id="{E4E14A21-9AAF-4DF7-B8F5-70A657336B6C}"/>
              </a:ext>
            </a:extLst>
          </p:cNvPr>
          <p:cNvGrpSpPr/>
          <p:nvPr/>
        </p:nvGrpSpPr>
        <p:grpSpPr>
          <a:xfrm>
            <a:off x="5212007" y="1895754"/>
            <a:ext cx="1977068" cy="2052563"/>
            <a:chOff x="821320" y="2326589"/>
            <a:chExt cx="1977068" cy="2022592"/>
          </a:xfrm>
        </p:grpSpPr>
        <p:sp>
          <p:nvSpPr>
            <p:cNvPr id="92" name="Shape 251">
              <a:extLst>
                <a:ext uri="{FF2B5EF4-FFF2-40B4-BE49-F238E27FC236}">
                  <a16:creationId xmlns:a16="http://schemas.microsoft.com/office/drawing/2014/main" id="{F6FFCEFB-33D1-4EC8-8FCD-2B907D811FB4}"/>
                </a:ext>
              </a:extLst>
            </p:cNvPr>
            <p:cNvSpPr/>
            <p:nvPr/>
          </p:nvSpPr>
          <p:spPr>
            <a:xfrm>
              <a:off x="876816" y="2326589"/>
              <a:ext cx="1921572" cy="1389948"/>
            </a:xfrm>
            <a:prstGeom prst="roundRect">
              <a:avLst>
                <a:gd name="adj" fmla="val 3117"/>
              </a:avLst>
            </a:prstGeom>
            <a:noFill/>
            <a:ln w="635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F4F4F4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93" name="Shape 252">
              <a:extLst>
                <a:ext uri="{FF2B5EF4-FFF2-40B4-BE49-F238E27FC236}">
                  <a16:creationId xmlns:a16="http://schemas.microsoft.com/office/drawing/2014/main" id="{A81AE0B6-EE28-4A2A-934C-3290CFEFF770}"/>
                </a:ext>
              </a:extLst>
            </p:cNvPr>
            <p:cNvSpPr/>
            <p:nvPr/>
          </p:nvSpPr>
          <p:spPr>
            <a:xfrm rot="10800000">
              <a:off x="988058" y="2383434"/>
              <a:ext cx="1749017" cy="343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9" y="0"/>
                  </a:moveTo>
                  <a:lnTo>
                    <a:pt x="20871" y="0"/>
                  </a:lnTo>
                  <a:cubicBezTo>
                    <a:pt x="21274" y="0"/>
                    <a:pt x="21600" y="1209"/>
                    <a:pt x="21600" y="2699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699"/>
                  </a:lnTo>
                  <a:cubicBezTo>
                    <a:pt x="0" y="1209"/>
                    <a:pt x="326" y="0"/>
                    <a:pt x="729" y="0"/>
                  </a:cubicBezTo>
                  <a:close/>
                </a:path>
              </a:pathLst>
            </a:custGeom>
            <a:solidFill>
              <a:srgbClr val="7030A0"/>
            </a:solidFill>
            <a:ln w="635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137160" bIns="34289" numCol="1" anchor="ctr">
              <a:noAutofit/>
            </a:bodyPr>
            <a:lstStyle/>
            <a:p>
              <a:pPr algn="r" defTabSz="342861">
                <a:defRPr>
                  <a:solidFill>
                    <a:srgbClr val="FFFFFF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95" name="8 CuadroTexto">
              <a:extLst>
                <a:ext uri="{FF2B5EF4-FFF2-40B4-BE49-F238E27FC236}">
                  <a16:creationId xmlns:a16="http://schemas.microsoft.com/office/drawing/2014/main" id="{616AE7B3-FC4F-4F86-9731-60FE05BD1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1320" y="2769398"/>
              <a:ext cx="1927087" cy="94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Seguimiento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I Semestre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Plan vigente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2020 </a:t>
              </a:r>
            </a:p>
          </p:txBody>
        </p:sp>
        <p:sp>
          <p:nvSpPr>
            <p:cNvPr id="97" name="Shape 228">
              <a:extLst>
                <a:ext uri="{FF2B5EF4-FFF2-40B4-BE49-F238E27FC236}">
                  <a16:creationId xmlns:a16="http://schemas.microsoft.com/office/drawing/2014/main" id="{54521F92-7B9E-4FCA-8FF9-785AE20CA7A6}"/>
                </a:ext>
              </a:extLst>
            </p:cNvPr>
            <p:cNvSpPr/>
            <p:nvPr/>
          </p:nvSpPr>
          <p:spPr>
            <a:xfrm>
              <a:off x="1736811" y="4060690"/>
              <a:ext cx="288497" cy="288491"/>
            </a:xfrm>
            <a:prstGeom prst="ellipse">
              <a:avLst/>
            </a:prstGeom>
            <a:solidFill>
              <a:srgbClr val="F4F4F4"/>
            </a:solidFill>
            <a:ln w="8890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070707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99" name="Shape 5967">
              <a:extLst>
                <a:ext uri="{FF2B5EF4-FFF2-40B4-BE49-F238E27FC236}">
                  <a16:creationId xmlns:a16="http://schemas.microsoft.com/office/drawing/2014/main" id="{4305BA21-5748-4938-BEE9-963FDC41A2FD}"/>
                </a:ext>
              </a:extLst>
            </p:cNvPr>
            <p:cNvSpPr/>
            <p:nvPr/>
          </p:nvSpPr>
          <p:spPr>
            <a:xfrm flipH="1" flipV="1">
              <a:off x="1877879" y="3728641"/>
              <a:ext cx="3179" cy="476294"/>
            </a:xfrm>
            <a:prstGeom prst="line">
              <a:avLst/>
            </a:prstGeom>
            <a:ln w="19050">
              <a:solidFill>
                <a:srgbClr val="7030A0"/>
              </a:solidFill>
              <a:prstDash val="sysDash"/>
              <a:bevel/>
              <a:headEnd type="oval"/>
              <a:tailEnd type="arrow"/>
            </a:ln>
          </p:spPr>
          <p:txBody>
            <a:bodyPr lIns="0" tIns="0" rIns="0" bIns="0"/>
            <a:lstStyle/>
            <a:p>
              <a:pPr defTabSz="342900"/>
              <a:endParaRPr sz="900" dirty="0">
                <a:latin typeface="+mj-lt"/>
                <a:ea typeface="Helvetica"/>
                <a:cs typeface="Helvetica"/>
              </a:endParaRPr>
            </a:p>
          </p:txBody>
        </p:sp>
      </p:grpSp>
      <p:grpSp>
        <p:nvGrpSpPr>
          <p:cNvPr id="100" name="141 Grupo">
            <a:extLst>
              <a:ext uri="{FF2B5EF4-FFF2-40B4-BE49-F238E27FC236}">
                <a16:creationId xmlns:a16="http://schemas.microsoft.com/office/drawing/2014/main" id="{656C8E47-98B2-4D76-9DA6-17A8EC71DA91}"/>
              </a:ext>
            </a:extLst>
          </p:cNvPr>
          <p:cNvGrpSpPr/>
          <p:nvPr/>
        </p:nvGrpSpPr>
        <p:grpSpPr>
          <a:xfrm>
            <a:off x="5423021" y="4058916"/>
            <a:ext cx="1598149" cy="705519"/>
            <a:chOff x="1894525" y="2133651"/>
            <a:chExt cx="1598149" cy="1548007"/>
          </a:xfrm>
        </p:grpSpPr>
        <p:sp>
          <p:nvSpPr>
            <p:cNvPr id="102" name="Shape 251">
              <a:extLst>
                <a:ext uri="{FF2B5EF4-FFF2-40B4-BE49-F238E27FC236}">
                  <a16:creationId xmlns:a16="http://schemas.microsoft.com/office/drawing/2014/main" id="{CA0BF245-153E-4F8A-8738-A6CBF572AF75}"/>
                </a:ext>
              </a:extLst>
            </p:cNvPr>
            <p:cNvSpPr/>
            <p:nvPr/>
          </p:nvSpPr>
          <p:spPr>
            <a:xfrm>
              <a:off x="1909002" y="2133651"/>
              <a:ext cx="1583672" cy="1548007"/>
            </a:xfrm>
            <a:prstGeom prst="roundRect">
              <a:avLst>
                <a:gd name="adj" fmla="val 3117"/>
              </a:avLst>
            </a:prstGeom>
            <a:noFill/>
            <a:ln w="635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F4F4F4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103" name="Shape 252">
              <a:extLst>
                <a:ext uri="{FF2B5EF4-FFF2-40B4-BE49-F238E27FC236}">
                  <a16:creationId xmlns:a16="http://schemas.microsoft.com/office/drawing/2014/main" id="{14FC1B05-0162-4EA0-B393-767F7149D90C}"/>
                </a:ext>
              </a:extLst>
            </p:cNvPr>
            <p:cNvSpPr/>
            <p:nvPr/>
          </p:nvSpPr>
          <p:spPr>
            <a:xfrm>
              <a:off x="2028556" y="2212887"/>
              <a:ext cx="1396941" cy="25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9" y="0"/>
                  </a:moveTo>
                  <a:lnTo>
                    <a:pt x="20871" y="0"/>
                  </a:lnTo>
                  <a:cubicBezTo>
                    <a:pt x="21274" y="0"/>
                    <a:pt x="21600" y="1209"/>
                    <a:pt x="21600" y="2699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699"/>
                  </a:lnTo>
                  <a:cubicBezTo>
                    <a:pt x="0" y="1209"/>
                    <a:pt x="326" y="0"/>
                    <a:pt x="729" y="0"/>
                  </a:cubicBezTo>
                  <a:close/>
                </a:path>
              </a:pathLst>
            </a:custGeom>
            <a:solidFill>
              <a:srgbClr val="7030A0"/>
            </a:solidFill>
            <a:ln w="635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137160" bIns="34289" numCol="1" anchor="ctr">
              <a:noAutofit/>
            </a:bodyPr>
            <a:lstStyle/>
            <a:p>
              <a:pPr algn="r" defTabSz="342861">
                <a:defRPr>
                  <a:solidFill>
                    <a:srgbClr val="FFFFFF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105" name="8 CuadroTexto">
              <a:extLst>
                <a:ext uri="{FF2B5EF4-FFF2-40B4-BE49-F238E27FC236}">
                  <a16:creationId xmlns:a16="http://schemas.microsoft.com/office/drawing/2014/main" id="{5E87B412-D9FB-452C-841A-F1382ECFB2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4525" y="2798162"/>
              <a:ext cx="1584409" cy="495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CR" altLang="es-CR" sz="1400" b="1" dirty="0">
                  <a:solidFill>
                    <a:srgbClr val="000000"/>
                  </a:solidFill>
                </a:rPr>
                <a:t>Mayo-julio </a:t>
              </a:r>
            </a:p>
          </p:txBody>
        </p:sp>
      </p:grpSp>
      <p:grpSp>
        <p:nvGrpSpPr>
          <p:cNvPr id="106" name="143 Grupo">
            <a:extLst>
              <a:ext uri="{FF2B5EF4-FFF2-40B4-BE49-F238E27FC236}">
                <a16:creationId xmlns:a16="http://schemas.microsoft.com/office/drawing/2014/main" id="{F044CF26-A262-4A91-A708-588CEC330CA2}"/>
              </a:ext>
            </a:extLst>
          </p:cNvPr>
          <p:cNvGrpSpPr/>
          <p:nvPr/>
        </p:nvGrpSpPr>
        <p:grpSpPr>
          <a:xfrm rot="10800000">
            <a:off x="10562906" y="3669351"/>
            <a:ext cx="288497" cy="709196"/>
            <a:chOff x="4428313" y="3681658"/>
            <a:chExt cx="288497" cy="709196"/>
          </a:xfrm>
        </p:grpSpPr>
        <p:sp>
          <p:nvSpPr>
            <p:cNvPr id="108" name="Shape 228">
              <a:extLst>
                <a:ext uri="{FF2B5EF4-FFF2-40B4-BE49-F238E27FC236}">
                  <a16:creationId xmlns:a16="http://schemas.microsoft.com/office/drawing/2014/main" id="{104440D1-F172-4732-AB4F-688C2BBBB672}"/>
                </a:ext>
              </a:extLst>
            </p:cNvPr>
            <p:cNvSpPr/>
            <p:nvPr/>
          </p:nvSpPr>
          <p:spPr>
            <a:xfrm>
              <a:off x="4428313" y="4102363"/>
              <a:ext cx="288497" cy="288491"/>
            </a:xfrm>
            <a:prstGeom prst="ellipse">
              <a:avLst/>
            </a:prstGeom>
            <a:solidFill>
              <a:srgbClr val="F4F4F4"/>
            </a:solidFill>
            <a:ln w="88900" cap="flat">
              <a:solidFill>
                <a:srgbClr val="7030A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070707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109" name="Shape 5967">
              <a:extLst>
                <a:ext uri="{FF2B5EF4-FFF2-40B4-BE49-F238E27FC236}">
                  <a16:creationId xmlns:a16="http://schemas.microsoft.com/office/drawing/2014/main" id="{E6063F5A-4873-49A3-8876-791FA54DA619}"/>
                </a:ext>
              </a:extLst>
            </p:cNvPr>
            <p:cNvSpPr/>
            <p:nvPr/>
          </p:nvSpPr>
          <p:spPr>
            <a:xfrm flipV="1">
              <a:off x="4572561" y="3681658"/>
              <a:ext cx="0" cy="564950"/>
            </a:xfrm>
            <a:prstGeom prst="line">
              <a:avLst/>
            </a:prstGeom>
            <a:ln w="19050">
              <a:solidFill>
                <a:srgbClr val="7030A0"/>
              </a:solidFill>
              <a:prstDash val="sysDash"/>
              <a:bevel/>
              <a:headEnd type="oval"/>
              <a:tailEnd type="arrow"/>
            </a:ln>
          </p:spPr>
          <p:txBody>
            <a:bodyPr lIns="0" tIns="0" rIns="0" bIns="0"/>
            <a:lstStyle/>
            <a:p>
              <a:pPr defTabSz="342900"/>
              <a:endParaRPr sz="900" dirty="0">
                <a:latin typeface="+mj-lt"/>
                <a:ea typeface="Helvetica"/>
                <a:cs typeface="Helvetica"/>
              </a:endParaRPr>
            </a:p>
          </p:txBody>
        </p:sp>
      </p:grpSp>
      <p:sp>
        <p:nvSpPr>
          <p:cNvPr id="134" name="Shape 251">
            <a:extLst>
              <a:ext uri="{FF2B5EF4-FFF2-40B4-BE49-F238E27FC236}">
                <a16:creationId xmlns:a16="http://schemas.microsoft.com/office/drawing/2014/main" id="{BD47C40E-55E4-4FCD-B4DF-D52049F2F0F4}"/>
              </a:ext>
            </a:extLst>
          </p:cNvPr>
          <p:cNvSpPr/>
          <p:nvPr/>
        </p:nvSpPr>
        <p:spPr>
          <a:xfrm>
            <a:off x="9663198" y="4411341"/>
            <a:ext cx="1921572" cy="1389948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7030A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35" name="Shape 252">
            <a:extLst>
              <a:ext uri="{FF2B5EF4-FFF2-40B4-BE49-F238E27FC236}">
                <a16:creationId xmlns:a16="http://schemas.microsoft.com/office/drawing/2014/main" id="{1D22DFA4-FC84-4F1D-B306-6E590ED61A2A}"/>
              </a:ext>
            </a:extLst>
          </p:cNvPr>
          <p:cNvSpPr/>
          <p:nvPr/>
        </p:nvSpPr>
        <p:spPr>
          <a:xfrm rot="10800000">
            <a:off x="9765970" y="5372727"/>
            <a:ext cx="1749017" cy="343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7030A0"/>
          </a:solidFill>
          <a:ln w="6350" cap="flat">
            <a:solidFill>
              <a:srgbClr val="7030A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36" name="Shape 251">
            <a:extLst>
              <a:ext uri="{FF2B5EF4-FFF2-40B4-BE49-F238E27FC236}">
                <a16:creationId xmlns:a16="http://schemas.microsoft.com/office/drawing/2014/main" id="{857B63F2-4410-49BE-A269-C2D41A5B401F}"/>
              </a:ext>
            </a:extLst>
          </p:cNvPr>
          <p:cNvSpPr/>
          <p:nvPr/>
        </p:nvSpPr>
        <p:spPr>
          <a:xfrm>
            <a:off x="9852301" y="2443431"/>
            <a:ext cx="1583672" cy="842272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7030A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37" name="Shape 252">
            <a:extLst>
              <a:ext uri="{FF2B5EF4-FFF2-40B4-BE49-F238E27FC236}">
                <a16:creationId xmlns:a16="http://schemas.microsoft.com/office/drawing/2014/main" id="{579ABA0E-E1FD-46C3-A88B-36A08EFEF00B}"/>
              </a:ext>
            </a:extLst>
          </p:cNvPr>
          <p:cNvSpPr/>
          <p:nvPr/>
        </p:nvSpPr>
        <p:spPr>
          <a:xfrm>
            <a:off x="9971855" y="2492629"/>
            <a:ext cx="1396941" cy="158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7030A0"/>
          </a:solidFill>
          <a:ln w="6350" cap="flat">
            <a:solidFill>
              <a:srgbClr val="7030A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38" name="8 CuadroTexto">
            <a:extLst>
              <a:ext uri="{FF2B5EF4-FFF2-40B4-BE49-F238E27FC236}">
                <a16:creationId xmlns:a16="http://schemas.microsoft.com/office/drawing/2014/main" id="{7604FB8D-64A1-41E6-91BF-3FA613E71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779" y="2730320"/>
            <a:ext cx="15844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Diciembre 2020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Febrero 2021</a:t>
            </a:r>
          </a:p>
        </p:txBody>
      </p:sp>
      <p:sp>
        <p:nvSpPr>
          <p:cNvPr id="139" name="8 CuadroTexto">
            <a:extLst>
              <a:ext uri="{FF2B5EF4-FFF2-40B4-BE49-F238E27FC236}">
                <a16:creationId xmlns:a16="http://schemas.microsoft.com/office/drawing/2014/main" id="{74428892-5592-4B88-BE78-7879E6AA3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2453" y="4571500"/>
            <a:ext cx="19270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Seguimiento II Semestre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Plan vigente 2020 </a:t>
            </a:r>
          </a:p>
        </p:txBody>
      </p:sp>
      <p:grpSp>
        <p:nvGrpSpPr>
          <p:cNvPr id="140" name="143 Grupo">
            <a:extLst>
              <a:ext uri="{FF2B5EF4-FFF2-40B4-BE49-F238E27FC236}">
                <a16:creationId xmlns:a16="http://schemas.microsoft.com/office/drawing/2014/main" id="{EB0F6FEA-73B9-48BC-922F-298FD989FE04}"/>
              </a:ext>
            </a:extLst>
          </p:cNvPr>
          <p:cNvGrpSpPr/>
          <p:nvPr/>
        </p:nvGrpSpPr>
        <p:grpSpPr>
          <a:xfrm rot="10800000">
            <a:off x="8343581" y="3669351"/>
            <a:ext cx="288497" cy="709196"/>
            <a:chOff x="4428313" y="3681658"/>
            <a:chExt cx="288497" cy="709196"/>
          </a:xfrm>
        </p:grpSpPr>
        <p:sp>
          <p:nvSpPr>
            <p:cNvPr id="141" name="Shape 228">
              <a:extLst>
                <a:ext uri="{FF2B5EF4-FFF2-40B4-BE49-F238E27FC236}">
                  <a16:creationId xmlns:a16="http://schemas.microsoft.com/office/drawing/2014/main" id="{79D078DB-8983-46A3-A46B-37FF33464813}"/>
                </a:ext>
              </a:extLst>
            </p:cNvPr>
            <p:cNvSpPr/>
            <p:nvPr/>
          </p:nvSpPr>
          <p:spPr>
            <a:xfrm>
              <a:off x="4428313" y="4102363"/>
              <a:ext cx="288497" cy="288491"/>
            </a:xfrm>
            <a:prstGeom prst="ellipse">
              <a:avLst/>
            </a:prstGeom>
            <a:solidFill>
              <a:srgbClr val="F4F4F4"/>
            </a:solidFill>
            <a:ln w="88900" cap="flat">
              <a:solidFill>
                <a:srgbClr val="00B050"/>
              </a:solidFill>
              <a:prstDash val="solid"/>
              <a:bevel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 defTabSz="342861">
                <a:defRPr>
                  <a:solidFill>
                    <a:srgbClr val="070707"/>
                  </a:solidFill>
                </a:defRPr>
              </a:pPr>
              <a:endParaRPr sz="1350" dirty="0">
                <a:latin typeface="+mj-lt"/>
              </a:endParaRPr>
            </a:p>
          </p:txBody>
        </p:sp>
        <p:sp>
          <p:nvSpPr>
            <p:cNvPr id="142" name="Shape 5967">
              <a:extLst>
                <a:ext uri="{FF2B5EF4-FFF2-40B4-BE49-F238E27FC236}">
                  <a16:creationId xmlns:a16="http://schemas.microsoft.com/office/drawing/2014/main" id="{5A8CAEF9-17B0-4A75-871D-A854E72B0B45}"/>
                </a:ext>
              </a:extLst>
            </p:cNvPr>
            <p:cNvSpPr/>
            <p:nvPr/>
          </p:nvSpPr>
          <p:spPr>
            <a:xfrm flipV="1">
              <a:off x="4572561" y="3681658"/>
              <a:ext cx="0" cy="564950"/>
            </a:xfrm>
            <a:prstGeom prst="line">
              <a:avLst/>
            </a:prstGeom>
            <a:ln w="19050">
              <a:solidFill>
                <a:srgbClr val="00B050"/>
              </a:solidFill>
              <a:prstDash val="sysDash"/>
              <a:bevel/>
              <a:headEnd type="oval"/>
              <a:tailEnd type="arrow"/>
            </a:ln>
          </p:spPr>
          <p:txBody>
            <a:bodyPr lIns="0" tIns="0" rIns="0" bIns="0"/>
            <a:lstStyle/>
            <a:p>
              <a:pPr defTabSz="342900"/>
              <a:endParaRPr sz="900" dirty="0">
                <a:latin typeface="+mj-lt"/>
                <a:ea typeface="Helvetica"/>
                <a:cs typeface="Helvetica"/>
              </a:endParaRPr>
            </a:p>
          </p:txBody>
        </p:sp>
      </p:grpSp>
      <p:sp>
        <p:nvSpPr>
          <p:cNvPr id="143" name="Shape 251">
            <a:extLst>
              <a:ext uri="{FF2B5EF4-FFF2-40B4-BE49-F238E27FC236}">
                <a16:creationId xmlns:a16="http://schemas.microsoft.com/office/drawing/2014/main" id="{18349634-9A5C-4A36-869B-70328BE29B3D}"/>
              </a:ext>
            </a:extLst>
          </p:cNvPr>
          <p:cNvSpPr/>
          <p:nvPr/>
        </p:nvSpPr>
        <p:spPr>
          <a:xfrm>
            <a:off x="7510548" y="4411341"/>
            <a:ext cx="1921572" cy="1389948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44" name="8 CuadroTexto">
            <a:extLst>
              <a:ext uri="{FF2B5EF4-FFF2-40B4-BE49-F238E27FC236}">
                <a16:creationId xmlns:a16="http://schemas.microsoft.com/office/drawing/2014/main" id="{8DD05522-C311-40BD-81C4-C79B5E62D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8450" y="4586765"/>
            <a:ext cx="19270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Modificaciones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Plan vigente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2020</a:t>
            </a:r>
          </a:p>
        </p:txBody>
      </p:sp>
      <p:sp>
        <p:nvSpPr>
          <p:cNvPr id="145" name="Shape 252">
            <a:extLst>
              <a:ext uri="{FF2B5EF4-FFF2-40B4-BE49-F238E27FC236}">
                <a16:creationId xmlns:a16="http://schemas.microsoft.com/office/drawing/2014/main" id="{64AB7E1D-1806-4ABA-8758-6678E49BD502}"/>
              </a:ext>
            </a:extLst>
          </p:cNvPr>
          <p:cNvSpPr/>
          <p:nvPr/>
        </p:nvSpPr>
        <p:spPr>
          <a:xfrm rot="10800000">
            <a:off x="7613320" y="5362653"/>
            <a:ext cx="1749017" cy="343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00B050"/>
          </a:solidFill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46" name="Shape 251">
            <a:extLst>
              <a:ext uri="{FF2B5EF4-FFF2-40B4-BE49-F238E27FC236}">
                <a16:creationId xmlns:a16="http://schemas.microsoft.com/office/drawing/2014/main" id="{E3994874-E918-4FDA-B2B9-5AA136B9D1E0}"/>
              </a:ext>
            </a:extLst>
          </p:cNvPr>
          <p:cNvSpPr/>
          <p:nvPr/>
        </p:nvSpPr>
        <p:spPr>
          <a:xfrm>
            <a:off x="7699651" y="2443431"/>
            <a:ext cx="1583672" cy="757809"/>
          </a:xfrm>
          <a:prstGeom prst="roundRect">
            <a:avLst>
              <a:gd name="adj" fmla="val 3117"/>
            </a:avLst>
          </a:prstGeom>
          <a:noFill/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34289" bIns="34289" numCol="1" anchor="ctr">
            <a:noAutofit/>
          </a:bodyPr>
          <a:lstStyle/>
          <a:p>
            <a:pPr algn="ctr" defTabSz="342861">
              <a:defRPr>
                <a:solidFill>
                  <a:srgbClr val="F4F4F4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47" name="Shape 252">
            <a:extLst>
              <a:ext uri="{FF2B5EF4-FFF2-40B4-BE49-F238E27FC236}">
                <a16:creationId xmlns:a16="http://schemas.microsoft.com/office/drawing/2014/main" id="{DBD8F4D6-ACC0-4B05-B025-82F5BC22BDBC}"/>
              </a:ext>
            </a:extLst>
          </p:cNvPr>
          <p:cNvSpPr/>
          <p:nvPr/>
        </p:nvSpPr>
        <p:spPr>
          <a:xfrm>
            <a:off x="7819205" y="2492629"/>
            <a:ext cx="1396941" cy="158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9" y="0"/>
                </a:moveTo>
                <a:lnTo>
                  <a:pt x="20871" y="0"/>
                </a:lnTo>
                <a:cubicBezTo>
                  <a:pt x="21274" y="0"/>
                  <a:pt x="21600" y="1209"/>
                  <a:pt x="21600" y="269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699"/>
                </a:lnTo>
                <a:cubicBezTo>
                  <a:pt x="0" y="1209"/>
                  <a:pt x="326" y="0"/>
                  <a:pt x="729" y="0"/>
                </a:cubicBezTo>
                <a:close/>
              </a:path>
            </a:pathLst>
          </a:custGeom>
          <a:solidFill>
            <a:srgbClr val="00B050"/>
          </a:solidFill>
          <a:ln w="6350" cap="flat">
            <a:solidFill>
              <a:srgbClr val="00B050"/>
            </a:solidFill>
            <a:prstDash val="solid"/>
            <a:bevel/>
          </a:ln>
          <a:effectLst/>
        </p:spPr>
        <p:txBody>
          <a:bodyPr wrap="square" lIns="34289" tIns="34289" rIns="137160" bIns="34289" numCol="1" anchor="ctr">
            <a:noAutofit/>
          </a:bodyPr>
          <a:lstStyle/>
          <a:p>
            <a:pPr algn="r" defTabSz="342861">
              <a:defRPr>
                <a:solidFill>
                  <a:srgbClr val="FFFFFF"/>
                </a:solidFill>
              </a:defRPr>
            </a:pPr>
            <a:endParaRPr sz="1350" dirty="0">
              <a:latin typeface="+mj-lt"/>
            </a:endParaRPr>
          </a:p>
        </p:txBody>
      </p:sp>
      <p:sp>
        <p:nvSpPr>
          <p:cNvPr id="148" name="8 CuadroTexto">
            <a:extLst>
              <a:ext uri="{FF2B5EF4-FFF2-40B4-BE49-F238E27FC236}">
                <a16:creationId xmlns:a16="http://schemas.microsoft.com/office/drawing/2014/main" id="{A3B41F5C-951D-4007-A55A-6F9E96C4E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8548" y="2772133"/>
            <a:ext cx="15844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R" altLang="es-CR" sz="1400" b="1" dirty="0">
                <a:solidFill>
                  <a:srgbClr val="000000"/>
                </a:solidFill>
              </a:rPr>
              <a:t>Agosto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5592292" y="5106643"/>
            <a:ext cx="1315717" cy="1657597"/>
            <a:chOff x="5592292" y="5106643"/>
            <a:chExt cx="1315717" cy="1657597"/>
          </a:xfrm>
        </p:grpSpPr>
        <p:pic>
          <p:nvPicPr>
            <p:cNvPr id="150" name="Picture 53">
              <a:extLst>
                <a:ext uri="{FF2B5EF4-FFF2-40B4-BE49-F238E27FC236}">
                  <a16:creationId xmlns:a16="http://schemas.microsoft.com/office/drawing/2014/main" id="{9655E262-70C4-4166-A74B-2630B5974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2292" y="5106643"/>
              <a:ext cx="1315717" cy="1657597"/>
            </a:xfrm>
            <a:prstGeom prst="rect">
              <a:avLst/>
            </a:prstGeom>
          </p:spPr>
        </p:pic>
        <p:sp>
          <p:nvSpPr>
            <p:cNvPr id="151" name="Down Arrow 16">
              <a:extLst>
                <a:ext uri="{FF2B5EF4-FFF2-40B4-BE49-F238E27FC236}">
                  <a16:creationId xmlns:a16="http://schemas.microsoft.com/office/drawing/2014/main" id="{1430FE61-FCE4-4E2A-B6F2-74F0F0182C1D}"/>
                </a:ext>
              </a:extLst>
            </p:cNvPr>
            <p:cNvSpPr/>
            <p:nvPr/>
          </p:nvSpPr>
          <p:spPr>
            <a:xfrm flipV="1">
              <a:off x="6231351" y="5575185"/>
              <a:ext cx="45719" cy="286525"/>
            </a:xfrm>
            <a:custGeom>
              <a:avLst/>
              <a:gdLst>
                <a:gd name="connsiteX0" fmla="*/ 0 w 457200"/>
                <a:gd name="connsiteY0" fmla="*/ 1524000 h 1752600"/>
                <a:gd name="connsiteX1" fmla="*/ 114300 w 457200"/>
                <a:gd name="connsiteY1" fmla="*/ 152400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152400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457200"/>
                <a:gd name="connsiteY0" fmla="*/ 1524000 h 1752600"/>
                <a:gd name="connsiteX1" fmla="*/ 114300 w 457200"/>
                <a:gd name="connsiteY1" fmla="*/ 132080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152400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457200"/>
                <a:gd name="connsiteY0" fmla="*/ 1524000 h 1752600"/>
                <a:gd name="connsiteX1" fmla="*/ 114300 w 457200"/>
                <a:gd name="connsiteY1" fmla="*/ 132080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90424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457200"/>
                <a:gd name="connsiteY0" fmla="*/ 1524000 h 1752600"/>
                <a:gd name="connsiteX1" fmla="*/ 134620 w 457200"/>
                <a:gd name="connsiteY1" fmla="*/ 90424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90424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457200"/>
                <a:gd name="connsiteY0" fmla="*/ 1524000 h 1752600"/>
                <a:gd name="connsiteX1" fmla="*/ 134620 w 457200"/>
                <a:gd name="connsiteY1" fmla="*/ 90424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90424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457200"/>
                <a:gd name="connsiteY0" fmla="*/ 1524000 h 1752600"/>
                <a:gd name="connsiteX1" fmla="*/ 134620 w 457200"/>
                <a:gd name="connsiteY1" fmla="*/ 904240 h 1752600"/>
                <a:gd name="connsiteX2" fmla="*/ 114300 w 457200"/>
                <a:gd name="connsiteY2" fmla="*/ 0 h 1752600"/>
                <a:gd name="connsiteX3" fmla="*/ 342900 w 457200"/>
                <a:gd name="connsiteY3" fmla="*/ 0 h 1752600"/>
                <a:gd name="connsiteX4" fmla="*/ 342900 w 457200"/>
                <a:gd name="connsiteY4" fmla="*/ 904240 h 1752600"/>
                <a:gd name="connsiteX5" fmla="*/ 457200 w 457200"/>
                <a:gd name="connsiteY5" fmla="*/ 1524000 h 1752600"/>
                <a:gd name="connsiteX6" fmla="*/ 228600 w 457200"/>
                <a:gd name="connsiteY6" fmla="*/ 1752600 h 1752600"/>
                <a:gd name="connsiteX7" fmla="*/ 0 w 457200"/>
                <a:gd name="connsiteY7" fmla="*/ 1524000 h 1752600"/>
                <a:gd name="connsiteX0" fmla="*/ 0 w 386080"/>
                <a:gd name="connsiteY0" fmla="*/ 1544320 h 1752600"/>
                <a:gd name="connsiteX1" fmla="*/ 63500 w 386080"/>
                <a:gd name="connsiteY1" fmla="*/ 904240 h 1752600"/>
                <a:gd name="connsiteX2" fmla="*/ 43180 w 386080"/>
                <a:gd name="connsiteY2" fmla="*/ 0 h 1752600"/>
                <a:gd name="connsiteX3" fmla="*/ 271780 w 386080"/>
                <a:gd name="connsiteY3" fmla="*/ 0 h 1752600"/>
                <a:gd name="connsiteX4" fmla="*/ 271780 w 386080"/>
                <a:gd name="connsiteY4" fmla="*/ 904240 h 1752600"/>
                <a:gd name="connsiteX5" fmla="*/ 386080 w 386080"/>
                <a:gd name="connsiteY5" fmla="*/ 1524000 h 1752600"/>
                <a:gd name="connsiteX6" fmla="*/ 157480 w 386080"/>
                <a:gd name="connsiteY6" fmla="*/ 1752600 h 1752600"/>
                <a:gd name="connsiteX7" fmla="*/ 0 w 386080"/>
                <a:gd name="connsiteY7" fmla="*/ 1544320 h 1752600"/>
                <a:gd name="connsiteX0" fmla="*/ 0 w 304800"/>
                <a:gd name="connsiteY0" fmla="*/ 1544320 h 1752600"/>
                <a:gd name="connsiteX1" fmla="*/ 63500 w 304800"/>
                <a:gd name="connsiteY1" fmla="*/ 904240 h 1752600"/>
                <a:gd name="connsiteX2" fmla="*/ 43180 w 304800"/>
                <a:gd name="connsiteY2" fmla="*/ 0 h 1752600"/>
                <a:gd name="connsiteX3" fmla="*/ 271780 w 304800"/>
                <a:gd name="connsiteY3" fmla="*/ 0 h 1752600"/>
                <a:gd name="connsiteX4" fmla="*/ 271780 w 304800"/>
                <a:gd name="connsiteY4" fmla="*/ 904240 h 1752600"/>
                <a:gd name="connsiteX5" fmla="*/ 304800 w 304800"/>
                <a:gd name="connsiteY5" fmla="*/ 1524000 h 1752600"/>
                <a:gd name="connsiteX6" fmla="*/ 157480 w 304800"/>
                <a:gd name="connsiteY6" fmla="*/ 1752600 h 1752600"/>
                <a:gd name="connsiteX7" fmla="*/ 0 w 304800"/>
                <a:gd name="connsiteY7" fmla="*/ 1544320 h 1752600"/>
                <a:gd name="connsiteX0" fmla="*/ 0 w 304800"/>
                <a:gd name="connsiteY0" fmla="*/ 1544320 h 1752600"/>
                <a:gd name="connsiteX1" fmla="*/ 63500 w 304800"/>
                <a:gd name="connsiteY1" fmla="*/ 904240 h 1752600"/>
                <a:gd name="connsiteX2" fmla="*/ 43180 w 304800"/>
                <a:gd name="connsiteY2" fmla="*/ 0 h 1752600"/>
                <a:gd name="connsiteX3" fmla="*/ 271780 w 304800"/>
                <a:gd name="connsiteY3" fmla="*/ 0 h 1752600"/>
                <a:gd name="connsiteX4" fmla="*/ 231214 w 304800"/>
                <a:gd name="connsiteY4" fmla="*/ 894879 h 1752600"/>
                <a:gd name="connsiteX5" fmla="*/ 304800 w 304800"/>
                <a:gd name="connsiteY5" fmla="*/ 1524000 h 1752600"/>
                <a:gd name="connsiteX6" fmla="*/ 157480 w 304800"/>
                <a:gd name="connsiteY6" fmla="*/ 1752600 h 1752600"/>
                <a:gd name="connsiteX7" fmla="*/ 0 w 304800"/>
                <a:gd name="connsiteY7" fmla="*/ 1544320 h 1752600"/>
                <a:gd name="connsiteX0" fmla="*/ 0 w 304800"/>
                <a:gd name="connsiteY0" fmla="*/ 1544320 h 1752600"/>
                <a:gd name="connsiteX1" fmla="*/ 94705 w 304800"/>
                <a:gd name="connsiteY1" fmla="*/ 888637 h 1752600"/>
                <a:gd name="connsiteX2" fmla="*/ 43180 w 304800"/>
                <a:gd name="connsiteY2" fmla="*/ 0 h 1752600"/>
                <a:gd name="connsiteX3" fmla="*/ 271780 w 304800"/>
                <a:gd name="connsiteY3" fmla="*/ 0 h 1752600"/>
                <a:gd name="connsiteX4" fmla="*/ 231214 w 304800"/>
                <a:gd name="connsiteY4" fmla="*/ 894879 h 1752600"/>
                <a:gd name="connsiteX5" fmla="*/ 304800 w 304800"/>
                <a:gd name="connsiteY5" fmla="*/ 1524000 h 1752600"/>
                <a:gd name="connsiteX6" fmla="*/ 157480 w 304800"/>
                <a:gd name="connsiteY6" fmla="*/ 1752600 h 1752600"/>
                <a:gd name="connsiteX7" fmla="*/ 0 w 304800"/>
                <a:gd name="connsiteY7" fmla="*/ 1544320 h 1752600"/>
                <a:gd name="connsiteX0" fmla="*/ 0 w 304800"/>
                <a:gd name="connsiteY0" fmla="*/ 1544320 h 1752600"/>
                <a:gd name="connsiteX1" fmla="*/ 94705 w 304800"/>
                <a:gd name="connsiteY1" fmla="*/ 888637 h 1752600"/>
                <a:gd name="connsiteX2" fmla="*/ 43180 w 304800"/>
                <a:gd name="connsiteY2" fmla="*/ 0 h 1752600"/>
                <a:gd name="connsiteX3" fmla="*/ 271780 w 304800"/>
                <a:gd name="connsiteY3" fmla="*/ 0 h 1752600"/>
                <a:gd name="connsiteX4" fmla="*/ 231214 w 304800"/>
                <a:gd name="connsiteY4" fmla="*/ 894879 h 1752600"/>
                <a:gd name="connsiteX5" fmla="*/ 304800 w 304800"/>
                <a:gd name="connsiteY5" fmla="*/ 1524000 h 1752600"/>
                <a:gd name="connsiteX6" fmla="*/ 157480 w 304800"/>
                <a:gd name="connsiteY6" fmla="*/ 1752600 h 1752600"/>
                <a:gd name="connsiteX7" fmla="*/ 0 w 304800"/>
                <a:gd name="connsiteY7" fmla="*/ 1544320 h 1752600"/>
                <a:gd name="connsiteX0" fmla="*/ 0 w 276716"/>
                <a:gd name="connsiteY0" fmla="*/ 1531838 h 1752600"/>
                <a:gd name="connsiteX1" fmla="*/ 66621 w 276716"/>
                <a:gd name="connsiteY1" fmla="*/ 888637 h 1752600"/>
                <a:gd name="connsiteX2" fmla="*/ 15096 w 276716"/>
                <a:gd name="connsiteY2" fmla="*/ 0 h 1752600"/>
                <a:gd name="connsiteX3" fmla="*/ 243696 w 276716"/>
                <a:gd name="connsiteY3" fmla="*/ 0 h 1752600"/>
                <a:gd name="connsiteX4" fmla="*/ 203130 w 276716"/>
                <a:gd name="connsiteY4" fmla="*/ 894879 h 1752600"/>
                <a:gd name="connsiteX5" fmla="*/ 276716 w 276716"/>
                <a:gd name="connsiteY5" fmla="*/ 1524000 h 1752600"/>
                <a:gd name="connsiteX6" fmla="*/ 129396 w 276716"/>
                <a:gd name="connsiteY6" fmla="*/ 1752600 h 1752600"/>
                <a:gd name="connsiteX7" fmla="*/ 0 w 276716"/>
                <a:gd name="connsiteY7" fmla="*/ 1531838 h 1752600"/>
                <a:gd name="connsiteX0" fmla="*/ 0 w 254873"/>
                <a:gd name="connsiteY0" fmla="*/ 1531838 h 1752600"/>
                <a:gd name="connsiteX1" fmla="*/ 66621 w 254873"/>
                <a:gd name="connsiteY1" fmla="*/ 888637 h 1752600"/>
                <a:gd name="connsiteX2" fmla="*/ 15096 w 254873"/>
                <a:gd name="connsiteY2" fmla="*/ 0 h 1752600"/>
                <a:gd name="connsiteX3" fmla="*/ 243696 w 254873"/>
                <a:gd name="connsiteY3" fmla="*/ 0 h 1752600"/>
                <a:gd name="connsiteX4" fmla="*/ 203130 w 254873"/>
                <a:gd name="connsiteY4" fmla="*/ 894879 h 1752600"/>
                <a:gd name="connsiteX5" fmla="*/ 254873 w 254873"/>
                <a:gd name="connsiteY5" fmla="*/ 1511518 h 1752600"/>
                <a:gd name="connsiteX6" fmla="*/ 129396 w 254873"/>
                <a:gd name="connsiteY6" fmla="*/ 1752600 h 1752600"/>
                <a:gd name="connsiteX7" fmla="*/ 0 w 254873"/>
                <a:gd name="connsiteY7" fmla="*/ 1531838 h 1752600"/>
                <a:gd name="connsiteX0" fmla="*/ 0 w 248632"/>
                <a:gd name="connsiteY0" fmla="*/ 1531838 h 1752600"/>
                <a:gd name="connsiteX1" fmla="*/ 66621 w 248632"/>
                <a:gd name="connsiteY1" fmla="*/ 888637 h 1752600"/>
                <a:gd name="connsiteX2" fmla="*/ 15096 w 248632"/>
                <a:gd name="connsiteY2" fmla="*/ 0 h 1752600"/>
                <a:gd name="connsiteX3" fmla="*/ 243696 w 248632"/>
                <a:gd name="connsiteY3" fmla="*/ 0 h 1752600"/>
                <a:gd name="connsiteX4" fmla="*/ 203130 w 248632"/>
                <a:gd name="connsiteY4" fmla="*/ 894879 h 1752600"/>
                <a:gd name="connsiteX5" fmla="*/ 248632 w 248632"/>
                <a:gd name="connsiteY5" fmla="*/ 1536482 h 1752600"/>
                <a:gd name="connsiteX6" fmla="*/ 129396 w 248632"/>
                <a:gd name="connsiteY6" fmla="*/ 1752600 h 1752600"/>
                <a:gd name="connsiteX7" fmla="*/ 0 w 248632"/>
                <a:gd name="connsiteY7" fmla="*/ 1531838 h 1752600"/>
                <a:gd name="connsiteX0" fmla="*/ 0 w 248632"/>
                <a:gd name="connsiteY0" fmla="*/ 1531838 h 1752600"/>
                <a:gd name="connsiteX1" fmla="*/ 66621 w 248632"/>
                <a:gd name="connsiteY1" fmla="*/ 888637 h 1752600"/>
                <a:gd name="connsiteX2" fmla="*/ 15096 w 248632"/>
                <a:gd name="connsiteY2" fmla="*/ 0 h 1752600"/>
                <a:gd name="connsiteX3" fmla="*/ 243696 w 248632"/>
                <a:gd name="connsiteY3" fmla="*/ 0 h 1752600"/>
                <a:gd name="connsiteX4" fmla="*/ 203130 w 248632"/>
                <a:gd name="connsiteY4" fmla="*/ 894879 h 1752600"/>
                <a:gd name="connsiteX5" fmla="*/ 248632 w 248632"/>
                <a:gd name="connsiteY5" fmla="*/ 1536482 h 1752600"/>
                <a:gd name="connsiteX6" fmla="*/ 129396 w 248632"/>
                <a:gd name="connsiteY6" fmla="*/ 1752600 h 1752600"/>
                <a:gd name="connsiteX7" fmla="*/ 0 w 248632"/>
                <a:gd name="connsiteY7" fmla="*/ 1531838 h 1752600"/>
                <a:gd name="connsiteX0" fmla="*/ 0 w 248632"/>
                <a:gd name="connsiteY0" fmla="*/ 1531838 h 1752600"/>
                <a:gd name="connsiteX1" fmla="*/ 66621 w 248632"/>
                <a:gd name="connsiteY1" fmla="*/ 888637 h 1752600"/>
                <a:gd name="connsiteX2" fmla="*/ 15096 w 248632"/>
                <a:gd name="connsiteY2" fmla="*/ 0 h 1752600"/>
                <a:gd name="connsiteX3" fmla="*/ 243696 w 248632"/>
                <a:gd name="connsiteY3" fmla="*/ 0 h 1752600"/>
                <a:gd name="connsiteX4" fmla="*/ 203130 w 248632"/>
                <a:gd name="connsiteY4" fmla="*/ 894879 h 1752600"/>
                <a:gd name="connsiteX5" fmla="*/ 248632 w 248632"/>
                <a:gd name="connsiteY5" fmla="*/ 1536482 h 1752600"/>
                <a:gd name="connsiteX6" fmla="*/ 129396 w 248632"/>
                <a:gd name="connsiteY6" fmla="*/ 1752600 h 1752600"/>
                <a:gd name="connsiteX7" fmla="*/ 0 w 248632"/>
                <a:gd name="connsiteY7" fmla="*/ 1531838 h 1752600"/>
                <a:gd name="connsiteX0" fmla="*/ 0 w 254873"/>
                <a:gd name="connsiteY0" fmla="*/ 1531838 h 1752600"/>
                <a:gd name="connsiteX1" fmla="*/ 66621 w 254873"/>
                <a:gd name="connsiteY1" fmla="*/ 888637 h 1752600"/>
                <a:gd name="connsiteX2" fmla="*/ 15096 w 254873"/>
                <a:gd name="connsiteY2" fmla="*/ 0 h 1752600"/>
                <a:gd name="connsiteX3" fmla="*/ 243696 w 254873"/>
                <a:gd name="connsiteY3" fmla="*/ 0 h 1752600"/>
                <a:gd name="connsiteX4" fmla="*/ 203130 w 254873"/>
                <a:gd name="connsiteY4" fmla="*/ 894879 h 1752600"/>
                <a:gd name="connsiteX5" fmla="*/ 254873 w 254873"/>
                <a:gd name="connsiteY5" fmla="*/ 1524000 h 1752600"/>
                <a:gd name="connsiteX6" fmla="*/ 129396 w 254873"/>
                <a:gd name="connsiteY6" fmla="*/ 1752600 h 1752600"/>
                <a:gd name="connsiteX7" fmla="*/ 0 w 254873"/>
                <a:gd name="connsiteY7" fmla="*/ 1531838 h 1752600"/>
                <a:gd name="connsiteX0" fmla="*/ 0 w 257993"/>
                <a:gd name="connsiteY0" fmla="*/ 1531838 h 1752600"/>
                <a:gd name="connsiteX1" fmla="*/ 66621 w 257993"/>
                <a:gd name="connsiteY1" fmla="*/ 888637 h 1752600"/>
                <a:gd name="connsiteX2" fmla="*/ 15096 w 257993"/>
                <a:gd name="connsiteY2" fmla="*/ 0 h 1752600"/>
                <a:gd name="connsiteX3" fmla="*/ 243696 w 257993"/>
                <a:gd name="connsiteY3" fmla="*/ 0 h 1752600"/>
                <a:gd name="connsiteX4" fmla="*/ 203130 w 257993"/>
                <a:gd name="connsiteY4" fmla="*/ 894879 h 1752600"/>
                <a:gd name="connsiteX5" fmla="*/ 257993 w 257993"/>
                <a:gd name="connsiteY5" fmla="*/ 1536482 h 1752600"/>
                <a:gd name="connsiteX6" fmla="*/ 129396 w 257993"/>
                <a:gd name="connsiteY6" fmla="*/ 1752600 h 1752600"/>
                <a:gd name="connsiteX7" fmla="*/ 0 w 257993"/>
                <a:gd name="connsiteY7" fmla="*/ 1531838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93" h="1752600">
                  <a:moveTo>
                    <a:pt x="0" y="1531838"/>
                  </a:moveTo>
                  <a:cubicBezTo>
                    <a:pt x="44873" y="1325251"/>
                    <a:pt x="42068" y="1308584"/>
                    <a:pt x="66621" y="888637"/>
                  </a:cubicBezTo>
                  <a:cubicBezTo>
                    <a:pt x="68169" y="583064"/>
                    <a:pt x="32271" y="296212"/>
                    <a:pt x="15096" y="0"/>
                  </a:cubicBezTo>
                  <a:lnTo>
                    <a:pt x="243696" y="0"/>
                  </a:lnTo>
                  <a:cubicBezTo>
                    <a:pt x="230174" y="298293"/>
                    <a:pt x="207291" y="556020"/>
                    <a:pt x="203130" y="894879"/>
                  </a:cubicBezTo>
                  <a:cubicBezTo>
                    <a:pt x="213870" y="1333475"/>
                    <a:pt x="219893" y="1329895"/>
                    <a:pt x="257993" y="1536482"/>
                  </a:cubicBezTo>
                  <a:lnTo>
                    <a:pt x="129396" y="1752600"/>
                  </a:lnTo>
                  <a:lnTo>
                    <a:pt x="0" y="1531838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52" name="Group 57">
              <a:extLst>
                <a:ext uri="{FF2B5EF4-FFF2-40B4-BE49-F238E27FC236}">
                  <a16:creationId xmlns:a16="http://schemas.microsoft.com/office/drawing/2014/main" id="{111D61C5-117B-49BD-8E5A-41E002D7B581}"/>
                </a:ext>
              </a:extLst>
            </p:cNvPr>
            <p:cNvGrpSpPr/>
            <p:nvPr/>
          </p:nvGrpSpPr>
          <p:grpSpPr>
            <a:xfrm rot="16200000">
              <a:off x="5937725" y="5586308"/>
              <a:ext cx="530431" cy="537731"/>
              <a:chOff x="3596640" y="2775575"/>
              <a:chExt cx="2194560" cy="2194560"/>
            </a:xfrm>
          </p:grpSpPr>
          <p:sp>
            <p:nvSpPr>
              <p:cNvPr id="153" name="Rectangle 58">
                <a:extLst>
                  <a:ext uri="{FF2B5EF4-FFF2-40B4-BE49-F238E27FC236}">
                    <a16:creationId xmlns:a16="http://schemas.microsoft.com/office/drawing/2014/main" id="{1CA53EDE-0218-4A7C-BAC5-6DD8F3BC7EA0}"/>
                  </a:ext>
                </a:extLst>
              </p:cNvPr>
              <p:cNvSpPr/>
              <p:nvPr/>
            </p:nvSpPr>
            <p:spPr>
              <a:xfrm>
                <a:off x="3596640" y="2775575"/>
                <a:ext cx="2194560" cy="219456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Down Arrow 16">
                <a:extLst>
                  <a:ext uri="{FF2B5EF4-FFF2-40B4-BE49-F238E27FC236}">
                    <a16:creationId xmlns:a16="http://schemas.microsoft.com/office/drawing/2014/main" id="{1EC4B5E7-E0BB-432E-8603-BA90603278AE}"/>
                  </a:ext>
                </a:extLst>
              </p:cNvPr>
              <p:cNvSpPr/>
              <p:nvPr/>
            </p:nvSpPr>
            <p:spPr>
              <a:xfrm flipV="1">
                <a:off x="4592655" y="2819399"/>
                <a:ext cx="188955" cy="1283603"/>
              </a:xfrm>
              <a:custGeom>
                <a:avLst/>
                <a:gdLst>
                  <a:gd name="connsiteX0" fmla="*/ 0 w 457200"/>
                  <a:gd name="connsiteY0" fmla="*/ 1524000 h 1752600"/>
                  <a:gd name="connsiteX1" fmla="*/ 114300 w 457200"/>
                  <a:gd name="connsiteY1" fmla="*/ 152400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152400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457200"/>
                  <a:gd name="connsiteY0" fmla="*/ 1524000 h 1752600"/>
                  <a:gd name="connsiteX1" fmla="*/ 114300 w 457200"/>
                  <a:gd name="connsiteY1" fmla="*/ 132080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152400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457200"/>
                  <a:gd name="connsiteY0" fmla="*/ 1524000 h 1752600"/>
                  <a:gd name="connsiteX1" fmla="*/ 114300 w 457200"/>
                  <a:gd name="connsiteY1" fmla="*/ 132080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90424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457200"/>
                  <a:gd name="connsiteY0" fmla="*/ 1524000 h 1752600"/>
                  <a:gd name="connsiteX1" fmla="*/ 134620 w 457200"/>
                  <a:gd name="connsiteY1" fmla="*/ 90424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90424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457200"/>
                  <a:gd name="connsiteY0" fmla="*/ 1524000 h 1752600"/>
                  <a:gd name="connsiteX1" fmla="*/ 134620 w 457200"/>
                  <a:gd name="connsiteY1" fmla="*/ 90424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90424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457200"/>
                  <a:gd name="connsiteY0" fmla="*/ 1524000 h 1752600"/>
                  <a:gd name="connsiteX1" fmla="*/ 134620 w 457200"/>
                  <a:gd name="connsiteY1" fmla="*/ 904240 h 1752600"/>
                  <a:gd name="connsiteX2" fmla="*/ 114300 w 457200"/>
                  <a:gd name="connsiteY2" fmla="*/ 0 h 1752600"/>
                  <a:gd name="connsiteX3" fmla="*/ 342900 w 457200"/>
                  <a:gd name="connsiteY3" fmla="*/ 0 h 1752600"/>
                  <a:gd name="connsiteX4" fmla="*/ 342900 w 457200"/>
                  <a:gd name="connsiteY4" fmla="*/ 904240 h 1752600"/>
                  <a:gd name="connsiteX5" fmla="*/ 457200 w 457200"/>
                  <a:gd name="connsiteY5" fmla="*/ 1524000 h 1752600"/>
                  <a:gd name="connsiteX6" fmla="*/ 228600 w 457200"/>
                  <a:gd name="connsiteY6" fmla="*/ 1752600 h 1752600"/>
                  <a:gd name="connsiteX7" fmla="*/ 0 w 457200"/>
                  <a:gd name="connsiteY7" fmla="*/ 1524000 h 1752600"/>
                  <a:gd name="connsiteX0" fmla="*/ 0 w 386080"/>
                  <a:gd name="connsiteY0" fmla="*/ 1544320 h 1752600"/>
                  <a:gd name="connsiteX1" fmla="*/ 63500 w 386080"/>
                  <a:gd name="connsiteY1" fmla="*/ 904240 h 1752600"/>
                  <a:gd name="connsiteX2" fmla="*/ 43180 w 386080"/>
                  <a:gd name="connsiteY2" fmla="*/ 0 h 1752600"/>
                  <a:gd name="connsiteX3" fmla="*/ 271780 w 386080"/>
                  <a:gd name="connsiteY3" fmla="*/ 0 h 1752600"/>
                  <a:gd name="connsiteX4" fmla="*/ 271780 w 386080"/>
                  <a:gd name="connsiteY4" fmla="*/ 904240 h 1752600"/>
                  <a:gd name="connsiteX5" fmla="*/ 386080 w 386080"/>
                  <a:gd name="connsiteY5" fmla="*/ 1524000 h 1752600"/>
                  <a:gd name="connsiteX6" fmla="*/ 157480 w 386080"/>
                  <a:gd name="connsiteY6" fmla="*/ 1752600 h 1752600"/>
                  <a:gd name="connsiteX7" fmla="*/ 0 w 386080"/>
                  <a:gd name="connsiteY7" fmla="*/ 1544320 h 1752600"/>
                  <a:gd name="connsiteX0" fmla="*/ 0 w 304800"/>
                  <a:gd name="connsiteY0" fmla="*/ 1544320 h 1752600"/>
                  <a:gd name="connsiteX1" fmla="*/ 63500 w 304800"/>
                  <a:gd name="connsiteY1" fmla="*/ 904240 h 1752600"/>
                  <a:gd name="connsiteX2" fmla="*/ 43180 w 304800"/>
                  <a:gd name="connsiteY2" fmla="*/ 0 h 1752600"/>
                  <a:gd name="connsiteX3" fmla="*/ 271780 w 304800"/>
                  <a:gd name="connsiteY3" fmla="*/ 0 h 1752600"/>
                  <a:gd name="connsiteX4" fmla="*/ 271780 w 304800"/>
                  <a:gd name="connsiteY4" fmla="*/ 904240 h 1752600"/>
                  <a:gd name="connsiteX5" fmla="*/ 304800 w 304800"/>
                  <a:gd name="connsiteY5" fmla="*/ 1524000 h 1752600"/>
                  <a:gd name="connsiteX6" fmla="*/ 157480 w 304800"/>
                  <a:gd name="connsiteY6" fmla="*/ 1752600 h 1752600"/>
                  <a:gd name="connsiteX7" fmla="*/ 0 w 304800"/>
                  <a:gd name="connsiteY7" fmla="*/ 1544320 h 1752600"/>
                  <a:gd name="connsiteX0" fmla="*/ 0 w 304800"/>
                  <a:gd name="connsiteY0" fmla="*/ 1544320 h 1752600"/>
                  <a:gd name="connsiteX1" fmla="*/ 63500 w 304800"/>
                  <a:gd name="connsiteY1" fmla="*/ 904240 h 1752600"/>
                  <a:gd name="connsiteX2" fmla="*/ 43180 w 304800"/>
                  <a:gd name="connsiteY2" fmla="*/ 0 h 1752600"/>
                  <a:gd name="connsiteX3" fmla="*/ 271780 w 304800"/>
                  <a:gd name="connsiteY3" fmla="*/ 0 h 1752600"/>
                  <a:gd name="connsiteX4" fmla="*/ 231214 w 304800"/>
                  <a:gd name="connsiteY4" fmla="*/ 894879 h 1752600"/>
                  <a:gd name="connsiteX5" fmla="*/ 304800 w 304800"/>
                  <a:gd name="connsiteY5" fmla="*/ 1524000 h 1752600"/>
                  <a:gd name="connsiteX6" fmla="*/ 157480 w 304800"/>
                  <a:gd name="connsiteY6" fmla="*/ 1752600 h 1752600"/>
                  <a:gd name="connsiteX7" fmla="*/ 0 w 304800"/>
                  <a:gd name="connsiteY7" fmla="*/ 1544320 h 1752600"/>
                  <a:gd name="connsiteX0" fmla="*/ 0 w 304800"/>
                  <a:gd name="connsiteY0" fmla="*/ 1544320 h 1752600"/>
                  <a:gd name="connsiteX1" fmla="*/ 94705 w 304800"/>
                  <a:gd name="connsiteY1" fmla="*/ 888637 h 1752600"/>
                  <a:gd name="connsiteX2" fmla="*/ 43180 w 304800"/>
                  <a:gd name="connsiteY2" fmla="*/ 0 h 1752600"/>
                  <a:gd name="connsiteX3" fmla="*/ 271780 w 304800"/>
                  <a:gd name="connsiteY3" fmla="*/ 0 h 1752600"/>
                  <a:gd name="connsiteX4" fmla="*/ 231214 w 304800"/>
                  <a:gd name="connsiteY4" fmla="*/ 894879 h 1752600"/>
                  <a:gd name="connsiteX5" fmla="*/ 304800 w 304800"/>
                  <a:gd name="connsiteY5" fmla="*/ 1524000 h 1752600"/>
                  <a:gd name="connsiteX6" fmla="*/ 157480 w 304800"/>
                  <a:gd name="connsiteY6" fmla="*/ 1752600 h 1752600"/>
                  <a:gd name="connsiteX7" fmla="*/ 0 w 304800"/>
                  <a:gd name="connsiteY7" fmla="*/ 1544320 h 1752600"/>
                  <a:gd name="connsiteX0" fmla="*/ 0 w 304800"/>
                  <a:gd name="connsiteY0" fmla="*/ 1544320 h 1752600"/>
                  <a:gd name="connsiteX1" fmla="*/ 94705 w 304800"/>
                  <a:gd name="connsiteY1" fmla="*/ 888637 h 1752600"/>
                  <a:gd name="connsiteX2" fmla="*/ 43180 w 304800"/>
                  <a:gd name="connsiteY2" fmla="*/ 0 h 1752600"/>
                  <a:gd name="connsiteX3" fmla="*/ 271780 w 304800"/>
                  <a:gd name="connsiteY3" fmla="*/ 0 h 1752600"/>
                  <a:gd name="connsiteX4" fmla="*/ 231214 w 304800"/>
                  <a:gd name="connsiteY4" fmla="*/ 894879 h 1752600"/>
                  <a:gd name="connsiteX5" fmla="*/ 304800 w 304800"/>
                  <a:gd name="connsiteY5" fmla="*/ 1524000 h 1752600"/>
                  <a:gd name="connsiteX6" fmla="*/ 157480 w 304800"/>
                  <a:gd name="connsiteY6" fmla="*/ 1752600 h 1752600"/>
                  <a:gd name="connsiteX7" fmla="*/ 0 w 304800"/>
                  <a:gd name="connsiteY7" fmla="*/ 1544320 h 1752600"/>
                  <a:gd name="connsiteX0" fmla="*/ 0 w 276716"/>
                  <a:gd name="connsiteY0" fmla="*/ 1531838 h 1752600"/>
                  <a:gd name="connsiteX1" fmla="*/ 66621 w 276716"/>
                  <a:gd name="connsiteY1" fmla="*/ 888637 h 1752600"/>
                  <a:gd name="connsiteX2" fmla="*/ 15096 w 276716"/>
                  <a:gd name="connsiteY2" fmla="*/ 0 h 1752600"/>
                  <a:gd name="connsiteX3" fmla="*/ 243696 w 276716"/>
                  <a:gd name="connsiteY3" fmla="*/ 0 h 1752600"/>
                  <a:gd name="connsiteX4" fmla="*/ 203130 w 276716"/>
                  <a:gd name="connsiteY4" fmla="*/ 894879 h 1752600"/>
                  <a:gd name="connsiteX5" fmla="*/ 276716 w 276716"/>
                  <a:gd name="connsiteY5" fmla="*/ 1524000 h 1752600"/>
                  <a:gd name="connsiteX6" fmla="*/ 129396 w 276716"/>
                  <a:gd name="connsiteY6" fmla="*/ 1752600 h 1752600"/>
                  <a:gd name="connsiteX7" fmla="*/ 0 w 276716"/>
                  <a:gd name="connsiteY7" fmla="*/ 1531838 h 1752600"/>
                  <a:gd name="connsiteX0" fmla="*/ 0 w 254873"/>
                  <a:gd name="connsiteY0" fmla="*/ 1531838 h 1752600"/>
                  <a:gd name="connsiteX1" fmla="*/ 66621 w 254873"/>
                  <a:gd name="connsiteY1" fmla="*/ 888637 h 1752600"/>
                  <a:gd name="connsiteX2" fmla="*/ 15096 w 254873"/>
                  <a:gd name="connsiteY2" fmla="*/ 0 h 1752600"/>
                  <a:gd name="connsiteX3" fmla="*/ 243696 w 254873"/>
                  <a:gd name="connsiteY3" fmla="*/ 0 h 1752600"/>
                  <a:gd name="connsiteX4" fmla="*/ 203130 w 254873"/>
                  <a:gd name="connsiteY4" fmla="*/ 894879 h 1752600"/>
                  <a:gd name="connsiteX5" fmla="*/ 254873 w 254873"/>
                  <a:gd name="connsiteY5" fmla="*/ 1511518 h 1752600"/>
                  <a:gd name="connsiteX6" fmla="*/ 129396 w 254873"/>
                  <a:gd name="connsiteY6" fmla="*/ 1752600 h 1752600"/>
                  <a:gd name="connsiteX7" fmla="*/ 0 w 254873"/>
                  <a:gd name="connsiteY7" fmla="*/ 1531838 h 1752600"/>
                  <a:gd name="connsiteX0" fmla="*/ 0 w 248632"/>
                  <a:gd name="connsiteY0" fmla="*/ 1531838 h 1752600"/>
                  <a:gd name="connsiteX1" fmla="*/ 66621 w 248632"/>
                  <a:gd name="connsiteY1" fmla="*/ 888637 h 1752600"/>
                  <a:gd name="connsiteX2" fmla="*/ 15096 w 248632"/>
                  <a:gd name="connsiteY2" fmla="*/ 0 h 1752600"/>
                  <a:gd name="connsiteX3" fmla="*/ 243696 w 248632"/>
                  <a:gd name="connsiteY3" fmla="*/ 0 h 1752600"/>
                  <a:gd name="connsiteX4" fmla="*/ 203130 w 248632"/>
                  <a:gd name="connsiteY4" fmla="*/ 894879 h 1752600"/>
                  <a:gd name="connsiteX5" fmla="*/ 248632 w 248632"/>
                  <a:gd name="connsiteY5" fmla="*/ 1536482 h 1752600"/>
                  <a:gd name="connsiteX6" fmla="*/ 129396 w 248632"/>
                  <a:gd name="connsiteY6" fmla="*/ 1752600 h 1752600"/>
                  <a:gd name="connsiteX7" fmla="*/ 0 w 248632"/>
                  <a:gd name="connsiteY7" fmla="*/ 1531838 h 1752600"/>
                  <a:gd name="connsiteX0" fmla="*/ 0 w 248632"/>
                  <a:gd name="connsiteY0" fmla="*/ 1531838 h 1752600"/>
                  <a:gd name="connsiteX1" fmla="*/ 66621 w 248632"/>
                  <a:gd name="connsiteY1" fmla="*/ 888637 h 1752600"/>
                  <a:gd name="connsiteX2" fmla="*/ 15096 w 248632"/>
                  <a:gd name="connsiteY2" fmla="*/ 0 h 1752600"/>
                  <a:gd name="connsiteX3" fmla="*/ 243696 w 248632"/>
                  <a:gd name="connsiteY3" fmla="*/ 0 h 1752600"/>
                  <a:gd name="connsiteX4" fmla="*/ 203130 w 248632"/>
                  <a:gd name="connsiteY4" fmla="*/ 894879 h 1752600"/>
                  <a:gd name="connsiteX5" fmla="*/ 248632 w 248632"/>
                  <a:gd name="connsiteY5" fmla="*/ 1536482 h 1752600"/>
                  <a:gd name="connsiteX6" fmla="*/ 129396 w 248632"/>
                  <a:gd name="connsiteY6" fmla="*/ 1752600 h 1752600"/>
                  <a:gd name="connsiteX7" fmla="*/ 0 w 248632"/>
                  <a:gd name="connsiteY7" fmla="*/ 1531838 h 1752600"/>
                  <a:gd name="connsiteX0" fmla="*/ 0 w 248632"/>
                  <a:gd name="connsiteY0" fmla="*/ 1531838 h 1752600"/>
                  <a:gd name="connsiteX1" fmla="*/ 66621 w 248632"/>
                  <a:gd name="connsiteY1" fmla="*/ 888637 h 1752600"/>
                  <a:gd name="connsiteX2" fmla="*/ 15096 w 248632"/>
                  <a:gd name="connsiteY2" fmla="*/ 0 h 1752600"/>
                  <a:gd name="connsiteX3" fmla="*/ 243696 w 248632"/>
                  <a:gd name="connsiteY3" fmla="*/ 0 h 1752600"/>
                  <a:gd name="connsiteX4" fmla="*/ 203130 w 248632"/>
                  <a:gd name="connsiteY4" fmla="*/ 894879 h 1752600"/>
                  <a:gd name="connsiteX5" fmla="*/ 248632 w 248632"/>
                  <a:gd name="connsiteY5" fmla="*/ 1536482 h 1752600"/>
                  <a:gd name="connsiteX6" fmla="*/ 129396 w 248632"/>
                  <a:gd name="connsiteY6" fmla="*/ 1752600 h 1752600"/>
                  <a:gd name="connsiteX7" fmla="*/ 0 w 248632"/>
                  <a:gd name="connsiteY7" fmla="*/ 1531838 h 1752600"/>
                  <a:gd name="connsiteX0" fmla="*/ 0 w 254873"/>
                  <a:gd name="connsiteY0" fmla="*/ 1531838 h 1752600"/>
                  <a:gd name="connsiteX1" fmla="*/ 66621 w 254873"/>
                  <a:gd name="connsiteY1" fmla="*/ 888637 h 1752600"/>
                  <a:gd name="connsiteX2" fmla="*/ 15096 w 254873"/>
                  <a:gd name="connsiteY2" fmla="*/ 0 h 1752600"/>
                  <a:gd name="connsiteX3" fmla="*/ 243696 w 254873"/>
                  <a:gd name="connsiteY3" fmla="*/ 0 h 1752600"/>
                  <a:gd name="connsiteX4" fmla="*/ 203130 w 254873"/>
                  <a:gd name="connsiteY4" fmla="*/ 894879 h 1752600"/>
                  <a:gd name="connsiteX5" fmla="*/ 254873 w 254873"/>
                  <a:gd name="connsiteY5" fmla="*/ 1524000 h 1752600"/>
                  <a:gd name="connsiteX6" fmla="*/ 129396 w 254873"/>
                  <a:gd name="connsiteY6" fmla="*/ 1752600 h 1752600"/>
                  <a:gd name="connsiteX7" fmla="*/ 0 w 254873"/>
                  <a:gd name="connsiteY7" fmla="*/ 1531838 h 1752600"/>
                  <a:gd name="connsiteX0" fmla="*/ 0 w 257993"/>
                  <a:gd name="connsiteY0" fmla="*/ 1531838 h 1752600"/>
                  <a:gd name="connsiteX1" fmla="*/ 66621 w 257993"/>
                  <a:gd name="connsiteY1" fmla="*/ 888637 h 1752600"/>
                  <a:gd name="connsiteX2" fmla="*/ 15096 w 257993"/>
                  <a:gd name="connsiteY2" fmla="*/ 0 h 1752600"/>
                  <a:gd name="connsiteX3" fmla="*/ 243696 w 257993"/>
                  <a:gd name="connsiteY3" fmla="*/ 0 h 1752600"/>
                  <a:gd name="connsiteX4" fmla="*/ 203130 w 257993"/>
                  <a:gd name="connsiteY4" fmla="*/ 894879 h 1752600"/>
                  <a:gd name="connsiteX5" fmla="*/ 257993 w 257993"/>
                  <a:gd name="connsiteY5" fmla="*/ 1536482 h 1752600"/>
                  <a:gd name="connsiteX6" fmla="*/ 129396 w 257993"/>
                  <a:gd name="connsiteY6" fmla="*/ 1752600 h 1752600"/>
                  <a:gd name="connsiteX7" fmla="*/ 0 w 257993"/>
                  <a:gd name="connsiteY7" fmla="*/ 1531838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993" h="1752600">
                    <a:moveTo>
                      <a:pt x="0" y="1531838"/>
                    </a:moveTo>
                    <a:cubicBezTo>
                      <a:pt x="44873" y="1325251"/>
                      <a:pt x="42068" y="1308584"/>
                      <a:pt x="66621" y="888637"/>
                    </a:cubicBezTo>
                    <a:cubicBezTo>
                      <a:pt x="68169" y="583064"/>
                      <a:pt x="32271" y="296212"/>
                      <a:pt x="15096" y="0"/>
                    </a:cubicBezTo>
                    <a:lnTo>
                      <a:pt x="243696" y="0"/>
                    </a:lnTo>
                    <a:cubicBezTo>
                      <a:pt x="230174" y="298293"/>
                      <a:pt x="207291" y="556020"/>
                      <a:pt x="203130" y="894879"/>
                    </a:cubicBezTo>
                    <a:cubicBezTo>
                      <a:pt x="213870" y="1333475"/>
                      <a:pt x="219893" y="1329895"/>
                      <a:pt x="257993" y="1536482"/>
                    </a:cubicBezTo>
                    <a:lnTo>
                      <a:pt x="129396" y="1752600"/>
                    </a:lnTo>
                    <a:lnTo>
                      <a:pt x="0" y="1531838"/>
                    </a:ln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5" name="Elipse 154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56" name="Imagen 155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57" name="Título 1">
            <a:extLst>
              <a:ext uri="{FF2B5EF4-FFF2-40B4-BE49-F238E27FC236}">
                <a16:creationId xmlns:a16="http://schemas.microsoft.com/office/drawing/2014/main" id="{AEAF0EB2-FE92-42C8-BA2E-FC31061C946C}"/>
              </a:ext>
            </a:extLst>
          </p:cNvPr>
          <p:cNvSpPr txBox="1">
            <a:spLocks/>
          </p:cNvSpPr>
          <p:nvPr/>
        </p:nvSpPr>
        <p:spPr>
          <a:xfrm>
            <a:off x="2132115" y="-44965"/>
            <a:ext cx="9750629" cy="120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CRONOLOGÍA DE SUS FASES PLAN PRESUPUESTO LOCAL</a:t>
            </a:r>
            <a:endParaRPr 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18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/>
      <p:bldP spid="87" grpId="0" animBg="1"/>
      <p:bldP spid="88" grpId="0" animBg="1"/>
      <p:bldP spid="89" grpId="0" animBg="1"/>
      <p:bldP spid="90" grpId="0"/>
      <p:bldP spid="134" grpId="0" animBg="1"/>
      <p:bldP spid="135" grpId="0" animBg="1"/>
      <p:bldP spid="136" grpId="0" animBg="1"/>
      <p:bldP spid="137" grpId="0" animBg="1"/>
      <p:bldP spid="138" grpId="0"/>
      <p:bldP spid="139" grpId="0"/>
      <p:bldP spid="143" grpId="0" animBg="1"/>
      <p:bldP spid="144" grpId="0"/>
      <p:bldP spid="145" grpId="0" animBg="1"/>
      <p:bldP spid="146" grpId="0" animBg="1"/>
      <p:bldP spid="147" grpId="0" animBg="1"/>
      <p:bldP spid="1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8508" y="32967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INSTRUMENTOS ACTUALES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B06C684-DD07-4BB2-93D5-500DB4F033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8" t="10000" r="56640" b="38611"/>
          <a:stretch/>
        </p:blipFill>
        <p:spPr>
          <a:xfrm>
            <a:off x="512904" y="2574060"/>
            <a:ext cx="4389002" cy="303868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AC44969-CC01-403C-9A03-393D98605527}"/>
              </a:ext>
            </a:extLst>
          </p:cNvPr>
          <p:cNvSpPr txBox="1"/>
          <p:nvPr/>
        </p:nvSpPr>
        <p:spPr>
          <a:xfrm>
            <a:off x="4659578" y="1263646"/>
            <a:ext cx="2472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/>
              <a:t>Unidades Médicas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E2A7B1C-7F5E-456D-9799-854B7649FD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8" t="7917" r="39140" b="22083"/>
          <a:stretch/>
        </p:blipFill>
        <p:spPr>
          <a:xfrm>
            <a:off x="5106845" y="1809583"/>
            <a:ext cx="6572251" cy="43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10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841667" y="299509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INSTRUMENTOS ACTUALES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AC44969-CC01-403C-9A03-393D98605527}"/>
              </a:ext>
            </a:extLst>
          </p:cNvPr>
          <p:cNvSpPr txBox="1"/>
          <p:nvPr/>
        </p:nvSpPr>
        <p:spPr>
          <a:xfrm>
            <a:off x="3344280" y="1292236"/>
            <a:ext cx="3357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/>
              <a:t>Unidades Administrativas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8D825B2-AE85-4D60-8C78-6265703DB2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6" t="3778" r="8827" b="28888"/>
          <a:stretch/>
        </p:blipFill>
        <p:spPr>
          <a:xfrm>
            <a:off x="741504" y="2233339"/>
            <a:ext cx="9459771" cy="402359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EEEA468-1165-44B1-ACDA-198F6763CA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62" t="19244" r="30547" b="21556"/>
          <a:stretch/>
        </p:blipFill>
        <p:spPr>
          <a:xfrm>
            <a:off x="8321575" y="145649"/>
            <a:ext cx="3357521" cy="266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21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D4E9D5-E563-4714-8A50-A53CCE216678}"/>
              </a:ext>
            </a:extLst>
          </p:cNvPr>
          <p:cNvSpPr txBox="1"/>
          <p:nvPr/>
        </p:nvSpPr>
        <p:spPr>
          <a:xfrm>
            <a:off x="5441111" y="2460577"/>
            <a:ext cx="16722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400" b="1" dirty="0"/>
              <a:t>VIDEO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002669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D4E9D5-E563-4714-8A50-A53CCE216678}"/>
              </a:ext>
            </a:extLst>
          </p:cNvPr>
          <p:cNvSpPr txBox="1"/>
          <p:nvPr/>
        </p:nvSpPr>
        <p:spPr>
          <a:xfrm>
            <a:off x="3442207" y="2185865"/>
            <a:ext cx="6013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400" b="1" dirty="0"/>
              <a:t>PASOS PARA FORMULAR</a:t>
            </a:r>
          </a:p>
          <a:p>
            <a:pPr algn="ctr"/>
            <a:r>
              <a:rPr lang="es-MX" sz="4400" b="1" dirty="0"/>
              <a:t>PLAN-PRESUPUESTO</a:t>
            </a:r>
            <a:endParaRPr lang="en-US" sz="4400" b="1" dirty="0"/>
          </a:p>
        </p:txBody>
      </p:sp>
      <p:sp>
        <p:nvSpPr>
          <p:cNvPr id="10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5574859" y="3997785"/>
            <a:ext cx="1816541" cy="862822"/>
          </a:xfrm>
          <a:prstGeom prst="flowChartConnector">
            <a:avLst/>
          </a:prstGeom>
          <a:solidFill>
            <a:schemeClr val="accent3">
              <a:lumMod val="75000"/>
            </a:schemeClr>
          </a:solidFill>
          <a:ln w="28575" cmpd="sng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chemeClr val="accent2">
                <a:shade val="35000"/>
                <a:satMod val="16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800" b="1" dirty="0">
                <a:solidFill>
                  <a:prstClr val="white"/>
                </a:solidFill>
              </a:rPr>
              <a:t>Total: 12 </a:t>
            </a:r>
          </a:p>
        </p:txBody>
      </p:sp>
    </p:spTree>
    <p:extLst>
      <p:ext uri="{BB962C8B-B14F-4D97-AF65-F5344CB8AC3E}">
        <p14:creationId xmlns:p14="http://schemas.microsoft.com/office/powerpoint/2010/main" val="3600483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223B5C2-350A-4FDD-A45B-D9333050F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413" y="1367422"/>
            <a:ext cx="10043687" cy="505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795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10" name="Imagen 2">
            <a:extLst>
              <a:ext uri="{FF2B5EF4-FFF2-40B4-BE49-F238E27FC236}">
                <a16:creationId xmlns:a16="http://schemas.microsoft.com/office/drawing/2014/main" id="{518854C2-D18F-4549-8E70-20BD7C47F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1485061"/>
            <a:ext cx="91440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302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Conformación del Equipo de Trabajo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rPr>
              <a:t>1</a:t>
            </a:r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6F712065-1981-45B7-9170-4F3BF23D6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6108700"/>
            <a:ext cx="108029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es-CR" altLang="es-ES" sz="1800" dirty="0">
                <a:solidFill>
                  <a:schemeClr val="tx1"/>
                </a:solidFill>
              </a:rPr>
              <a:t>Considerar insumo de las Contralorías de Servicios de cada área de salud o/y buzones de sugerencia.</a:t>
            </a:r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D8C3E3E0-D411-4C47-95F7-A4E08FB338F3}"/>
              </a:ext>
            </a:extLst>
          </p:cNvPr>
          <p:cNvSpPr/>
          <p:nvPr/>
        </p:nvSpPr>
        <p:spPr>
          <a:xfrm>
            <a:off x="461963" y="6121400"/>
            <a:ext cx="400050" cy="3571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R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F8515AB-06A9-4820-B55E-A26269003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655" y="849649"/>
            <a:ext cx="6014520" cy="517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63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9" name="Imagen 1">
            <a:extLst>
              <a:ext uri="{FF2B5EF4-FFF2-40B4-BE49-F238E27FC236}">
                <a16:creationId xmlns:a16="http://schemas.microsoft.com/office/drawing/2014/main" id="{C0086A44-C8FD-4BB4-BE77-D0B8AE970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03449"/>
            <a:ext cx="91440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022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541278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Elaborar un Diagnóstico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(Análisis de Realidad)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2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11" name="26 CuadroTexto"/>
          <p:cNvSpPr txBox="1">
            <a:spLocks noChangeArrowheads="1"/>
          </p:cNvSpPr>
          <p:nvPr/>
        </p:nvSpPr>
        <p:spPr bwMode="auto">
          <a:xfrm>
            <a:off x="1071527" y="2180305"/>
            <a:ext cx="5226797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s-CR" sz="2800" dirty="0">
                <a:solidFill>
                  <a:prstClr val="black"/>
                </a:solidFill>
                <a:cs typeface="Arial" panose="020B0604020202020204" pitchFamily="34" charset="0"/>
              </a:rPr>
              <a:t>Es fundamental conocer a profundidad el estado actual de la organización, su entorno específico y la capacidad instalada para afrontar los retos generales y los alineados al Plan Táctico, PEI, PNDIP.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7E8D0D8-A173-47A9-B883-6730BAAEDC05}"/>
              </a:ext>
            </a:extLst>
          </p:cNvPr>
          <p:cNvSpPr txBox="1"/>
          <p:nvPr/>
        </p:nvSpPr>
        <p:spPr>
          <a:xfrm>
            <a:off x="1071527" y="5794344"/>
            <a:ext cx="567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000" b="1" dirty="0">
                <a:solidFill>
                  <a:prstClr val="black"/>
                </a:solidFill>
              </a:rPr>
              <a:t>PE-DPI-PS-G11.1</a:t>
            </a:r>
          </a:p>
          <a:p>
            <a:r>
              <a:rPr lang="es-CR" sz="2000" b="1" dirty="0">
                <a:solidFill>
                  <a:prstClr val="black"/>
                </a:solidFill>
              </a:rPr>
              <a:t>Guía para la Elaboración del Análisis de Situación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401" y="1818328"/>
            <a:ext cx="4004534" cy="37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23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/>
          <p:cNvCxnSpPr/>
          <p:nvPr/>
        </p:nvCxnSpPr>
        <p:spPr>
          <a:xfrm flipH="1">
            <a:off x="7410450" y="344557"/>
            <a:ext cx="2773" cy="6341993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2" name="CuadroTexto 1"/>
          <p:cNvSpPr txBox="1"/>
          <p:nvPr/>
        </p:nvSpPr>
        <p:spPr>
          <a:xfrm>
            <a:off x="7648838" y="2773698"/>
            <a:ext cx="34001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dirty="0"/>
              <a:t>Dinámica de integración</a:t>
            </a:r>
            <a:endParaRPr lang="en-US" sz="4400" b="1" dirty="0"/>
          </a:p>
        </p:txBody>
      </p:sp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E945156-7C77-41A9-A4FF-A52D20EEA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8708"/>
            <a:ext cx="7200900" cy="422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8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10" name="Imagen 1">
            <a:extLst>
              <a:ext uri="{FF2B5EF4-FFF2-40B4-BE49-F238E27FC236}">
                <a16:creationId xmlns:a16="http://schemas.microsoft.com/office/drawing/2014/main" id="{8E46A547-70EE-4503-B3E1-94F79F2B2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1472882"/>
            <a:ext cx="9144001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490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9" name="Imagen 1">
            <a:extLst>
              <a:ext uri="{FF2B5EF4-FFF2-40B4-BE49-F238E27FC236}">
                <a16:creationId xmlns:a16="http://schemas.microsoft.com/office/drawing/2014/main" id="{5B815C90-DEC4-429B-B698-2BCA3A8FA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1479971"/>
            <a:ext cx="91440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11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5" name="Rectangle 63">
            <a:extLst>
              <a:ext uri="{FF2B5EF4-FFF2-40B4-BE49-F238E27FC236}">
                <a16:creationId xmlns:a16="http://schemas.microsoft.com/office/drawing/2014/main" id="{1FEE8D50-A723-458E-A3A4-29182B0EDC76}"/>
              </a:ext>
            </a:extLst>
          </p:cNvPr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n-US" sz="1400" kern="0" dirty="0"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Insumos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163" name="Elipse 162">
            <a:extLst>
              <a:ext uri="{FF2B5EF4-FFF2-40B4-BE49-F238E27FC236}">
                <a16:creationId xmlns:a16="http://schemas.microsoft.com/office/drawing/2014/main" id="{2A2B045B-F3E2-4DAB-AA44-C3FAFB7FBAAE}"/>
              </a:ext>
            </a:extLst>
          </p:cNvPr>
          <p:cNvSpPr/>
          <p:nvPr/>
        </p:nvSpPr>
        <p:spPr>
          <a:xfrm>
            <a:off x="7817286" y="1549612"/>
            <a:ext cx="2235441" cy="2112439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pic>
        <p:nvPicPr>
          <p:cNvPr id="1027" name="Picture 3" descr="Resultado de imagen para gobierno de cr">
            <a:extLst>
              <a:ext uri="{FF2B5EF4-FFF2-40B4-BE49-F238E27FC236}">
                <a16:creationId xmlns:a16="http://schemas.microsoft.com/office/drawing/2014/main" id="{30B54C99-1E2A-40F8-AAF2-1A24E11CB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1"/>
          <a:stretch/>
        </p:blipFill>
        <p:spPr bwMode="auto">
          <a:xfrm>
            <a:off x="393446" y="4000425"/>
            <a:ext cx="1754859" cy="192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8916F6D-F1FE-433A-8A1D-B8BE6CA909F4}"/>
              </a:ext>
            </a:extLst>
          </p:cNvPr>
          <p:cNvSpPr txBox="1"/>
          <p:nvPr/>
        </p:nvSpPr>
        <p:spPr>
          <a:xfrm>
            <a:off x="8084745" y="3658187"/>
            <a:ext cx="1868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Marco orientador</a:t>
            </a:r>
          </a:p>
        </p:txBody>
      </p:sp>
      <p:pic>
        <p:nvPicPr>
          <p:cNvPr id="168" name="Imagen 167">
            <a:extLst>
              <a:ext uri="{FF2B5EF4-FFF2-40B4-BE49-F238E27FC236}">
                <a16:creationId xmlns:a16="http://schemas.microsoft.com/office/drawing/2014/main" id="{3B909F21-D962-403D-A94F-F8D36BF9F29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872"/>
          <a:stretch/>
        </p:blipFill>
        <p:spPr>
          <a:xfrm>
            <a:off x="2468846" y="3047902"/>
            <a:ext cx="1900938" cy="1324954"/>
          </a:xfrm>
          <a:prstGeom prst="rect">
            <a:avLst/>
          </a:prstGeom>
        </p:spPr>
      </p:pic>
      <p:sp>
        <p:nvSpPr>
          <p:cNvPr id="171" name="CuadroTexto 170">
            <a:extLst>
              <a:ext uri="{FF2B5EF4-FFF2-40B4-BE49-F238E27FC236}">
                <a16:creationId xmlns:a16="http://schemas.microsoft.com/office/drawing/2014/main" id="{D2DEC9B3-E877-4A58-ABB2-47A6223E9D7B}"/>
              </a:ext>
            </a:extLst>
          </p:cNvPr>
          <p:cNvSpPr txBox="1"/>
          <p:nvPr/>
        </p:nvSpPr>
        <p:spPr>
          <a:xfrm>
            <a:off x="709022" y="5926690"/>
            <a:ext cx="1191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Políticas</a:t>
            </a:r>
          </a:p>
        </p:txBody>
      </p:sp>
      <p:sp>
        <p:nvSpPr>
          <p:cNvPr id="172" name="CuadroTexto 171">
            <a:extLst>
              <a:ext uri="{FF2B5EF4-FFF2-40B4-BE49-F238E27FC236}">
                <a16:creationId xmlns:a16="http://schemas.microsoft.com/office/drawing/2014/main" id="{DFBB5C05-8454-4109-9F3F-B084B01D1A02}"/>
              </a:ext>
            </a:extLst>
          </p:cNvPr>
          <p:cNvSpPr txBox="1"/>
          <p:nvPr/>
        </p:nvSpPr>
        <p:spPr>
          <a:xfrm>
            <a:off x="2700445" y="6052657"/>
            <a:ext cx="1754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Coordinación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55BDD57-1102-4FA7-AB69-DF7F726761D1}"/>
              </a:ext>
            </a:extLst>
          </p:cNvPr>
          <p:cNvSpPr txBox="1"/>
          <p:nvPr/>
        </p:nvSpPr>
        <p:spPr>
          <a:xfrm>
            <a:off x="2272462" y="4357065"/>
            <a:ext cx="233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Sistema Nacional de Planificación</a:t>
            </a:r>
          </a:p>
        </p:txBody>
      </p:sp>
      <p:sp>
        <p:nvSpPr>
          <p:cNvPr id="173" name="Cerrar llave 172">
            <a:extLst>
              <a:ext uri="{FF2B5EF4-FFF2-40B4-BE49-F238E27FC236}">
                <a16:creationId xmlns:a16="http://schemas.microsoft.com/office/drawing/2014/main" id="{956DCEAE-D23E-4E8F-B872-A2A3B0EF8CD2}"/>
              </a:ext>
            </a:extLst>
          </p:cNvPr>
          <p:cNvSpPr/>
          <p:nvPr/>
        </p:nvSpPr>
        <p:spPr>
          <a:xfrm rot="5400000">
            <a:off x="3309915" y="5052354"/>
            <a:ext cx="260354" cy="1479294"/>
          </a:xfrm>
          <a:prstGeom prst="rightBrace">
            <a:avLst>
              <a:gd name="adj1" fmla="val 22939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  <p:pic>
        <p:nvPicPr>
          <p:cNvPr id="175" name="Picture 5" descr="Resultado de imagen para sistema nacional de planificación cr">
            <a:extLst>
              <a:ext uri="{FF2B5EF4-FFF2-40B4-BE49-F238E27FC236}">
                <a16:creationId xmlns:a16="http://schemas.microsoft.com/office/drawing/2014/main" id="{765FB295-4B47-4E7D-9A0A-FB0F27B12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29" t="50220" r="22196" b="39805"/>
          <a:stretch/>
        </p:blipFill>
        <p:spPr bwMode="auto">
          <a:xfrm>
            <a:off x="4798209" y="4214001"/>
            <a:ext cx="1435344" cy="136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29AE3B5-9B29-422C-8ED2-A699ADC817D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28619"/>
          <a:stretch/>
        </p:blipFill>
        <p:spPr>
          <a:xfrm>
            <a:off x="2787517" y="4832993"/>
            <a:ext cx="1263596" cy="870865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3D465790-F373-4D3D-88A0-00CA37B18A0A}"/>
              </a:ext>
            </a:extLst>
          </p:cNvPr>
          <p:cNvCxnSpPr/>
          <p:nvPr/>
        </p:nvCxnSpPr>
        <p:spPr>
          <a:xfrm>
            <a:off x="2468846" y="4105275"/>
            <a:ext cx="190093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5673A135-FBE7-4C8A-831A-A8B6760FC8D3}"/>
              </a:ext>
            </a:extLst>
          </p:cNvPr>
          <p:cNvCxnSpPr>
            <a:cxnSpLocks/>
            <a:endCxn id="168" idx="2"/>
          </p:cNvCxnSpPr>
          <p:nvPr/>
        </p:nvCxnSpPr>
        <p:spPr>
          <a:xfrm>
            <a:off x="3419315" y="4114800"/>
            <a:ext cx="0" cy="2580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Rectángulo 180">
            <a:extLst>
              <a:ext uri="{FF2B5EF4-FFF2-40B4-BE49-F238E27FC236}">
                <a16:creationId xmlns:a16="http://schemas.microsoft.com/office/drawing/2014/main" id="{FC2C8341-C3A5-47E6-9F55-51E06F4FC7C3}"/>
              </a:ext>
            </a:extLst>
          </p:cNvPr>
          <p:cNvSpPr/>
          <p:nvPr/>
        </p:nvSpPr>
        <p:spPr>
          <a:xfrm>
            <a:off x="7361370" y="4708223"/>
            <a:ext cx="4086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R" altLang="es-ES" kern="0" dirty="0">
                <a:ln w="0"/>
                <a:solidFill>
                  <a:prstClr val="black"/>
                </a:solidFill>
              </a:rPr>
              <a:t>Se definen los objetivos, políticas, metas, programas y las estrategias para el desarrollo del país, así como las prioridades presupuestarias públicas</a:t>
            </a:r>
            <a:endParaRPr lang="es-ES" dirty="0"/>
          </a:p>
        </p:txBody>
      </p:sp>
      <p:sp>
        <p:nvSpPr>
          <p:cNvPr id="182" name="Rectángulo: esquinas redondeadas 181">
            <a:extLst>
              <a:ext uri="{FF2B5EF4-FFF2-40B4-BE49-F238E27FC236}">
                <a16:creationId xmlns:a16="http://schemas.microsoft.com/office/drawing/2014/main" id="{F397C8F4-10C0-4A2A-994C-1A89F43F5AEE}"/>
              </a:ext>
            </a:extLst>
          </p:cNvPr>
          <p:cNvSpPr/>
          <p:nvPr/>
        </p:nvSpPr>
        <p:spPr>
          <a:xfrm>
            <a:off x="7115175" y="4467225"/>
            <a:ext cx="4543425" cy="1585432"/>
          </a:xfrm>
          <a:prstGeom prst="round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Rectángulo: esquinas redondeadas 85">
            <a:extLst>
              <a:ext uri="{FF2B5EF4-FFF2-40B4-BE49-F238E27FC236}">
                <a16:creationId xmlns:a16="http://schemas.microsoft.com/office/drawing/2014/main" id="{6E6A377E-6A24-4911-9245-B96FF8C1903A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7" name="Rectángulo: esquinas redondeadas 86">
            <a:extLst>
              <a:ext uri="{FF2B5EF4-FFF2-40B4-BE49-F238E27FC236}">
                <a16:creationId xmlns:a16="http://schemas.microsoft.com/office/drawing/2014/main" id="{569B37DD-B483-4AFE-9BE5-6A9E9C5D1082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8" name="Rectángulo: esquinas redondeadas 87">
            <a:extLst>
              <a:ext uri="{FF2B5EF4-FFF2-40B4-BE49-F238E27FC236}">
                <a16:creationId xmlns:a16="http://schemas.microsoft.com/office/drawing/2014/main" id="{D2BAE644-1076-40CB-9DDE-B9148FA46B11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9" name="Rectángulo: esquinas redondeadas 88">
            <a:extLst>
              <a:ext uri="{FF2B5EF4-FFF2-40B4-BE49-F238E27FC236}">
                <a16:creationId xmlns:a16="http://schemas.microsoft.com/office/drawing/2014/main" id="{78B547F0-3B27-49BC-BC85-1EF63C1374F3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318FEC9C-C942-4453-8260-87FF7D8794A1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3D163ADA-A95D-473E-9DA1-ED19AC5E3192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803FDD95-CD08-4547-9ACA-C6045C48FC4C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57022BA7-7624-4C4F-9198-B076D4CC2B63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1194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7" grpId="0"/>
      <p:bldP spid="171" grpId="0"/>
      <p:bldP spid="172" grpId="0"/>
      <p:bldP spid="8" grpId="0"/>
      <p:bldP spid="173" grpId="0" animBg="1"/>
      <p:bldP spid="181" grpId="0"/>
      <p:bldP spid="182" grpId="0" animBg="1"/>
      <p:bldP spid="87" grpId="0" animBg="1"/>
      <p:bldP spid="88" grpId="0" animBg="1"/>
      <p:bldP spid="89" grpId="0" animBg="1"/>
      <p:bldP spid="91" grpId="0"/>
      <p:bldP spid="92" grpId="0"/>
      <p:bldP spid="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Diagrama 44">
            <a:extLst>
              <a:ext uri="{FF2B5EF4-FFF2-40B4-BE49-F238E27FC236}">
                <a16:creationId xmlns:a16="http://schemas.microsoft.com/office/drawing/2014/main" id="{33033B31-4877-418E-9C5D-334C1199C0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6081531"/>
              </p:ext>
            </p:extLst>
          </p:nvPr>
        </p:nvGraphicFramePr>
        <p:xfrm>
          <a:off x="388149" y="3241327"/>
          <a:ext cx="11580011" cy="4031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n-US" sz="1400" kern="0" dirty="0">
                <a:solidFill>
                  <a:schemeClr val="bg2">
                    <a:lumMod val="90000"/>
                  </a:schemeClr>
                </a:solidFill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Insumos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164" name="Rectángulo 163">
            <a:extLst>
              <a:ext uri="{FF2B5EF4-FFF2-40B4-BE49-F238E27FC236}">
                <a16:creationId xmlns:a16="http://schemas.microsoft.com/office/drawing/2014/main" id="{18090C62-B77D-43B6-B779-F77538089339}"/>
              </a:ext>
            </a:extLst>
          </p:cNvPr>
          <p:cNvSpPr/>
          <p:nvPr/>
        </p:nvSpPr>
        <p:spPr>
          <a:xfrm>
            <a:off x="-3615351" y="2291038"/>
            <a:ext cx="31742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(PNDIP, 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PEI,</a:t>
            </a:r>
          </a:p>
        </p:txBody>
      </p:sp>
      <p:sp>
        <p:nvSpPr>
          <p:cNvPr id="165" name="Rectángulo 164">
            <a:extLst>
              <a:ext uri="{FF2B5EF4-FFF2-40B4-BE49-F238E27FC236}">
                <a16:creationId xmlns:a16="http://schemas.microsoft.com/office/drawing/2014/main" id="{62AA8E93-CA8F-4097-A1AB-C369072523C3}"/>
              </a:ext>
            </a:extLst>
          </p:cNvPr>
          <p:cNvSpPr/>
          <p:nvPr/>
        </p:nvSpPr>
        <p:spPr>
          <a:xfrm>
            <a:off x="-3615350" y="2043696"/>
            <a:ext cx="31742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(PNDIP, PEI,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 PTG, </a:t>
            </a:r>
          </a:p>
        </p:txBody>
      </p:sp>
      <p:sp>
        <p:nvSpPr>
          <p:cNvPr id="166" name="Rectángulo 165">
            <a:extLst>
              <a:ext uri="{FF2B5EF4-FFF2-40B4-BE49-F238E27FC236}">
                <a16:creationId xmlns:a16="http://schemas.microsoft.com/office/drawing/2014/main" id="{84E2191B-39AC-455D-934D-2324B1B4DB94}"/>
              </a:ext>
            </a:extLst>
          </p:cNvPr>
          <p:cNvSpPr/>
          <p:nvPr/>
        </p:nvSpPr>
        <p:spPr>
          <a:xfrm>
            <a:off x="-3615349" y="1790821"/>
            <a:ext cx="31742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(PNDIP, PEI,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 </a:t>
            </a: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PTG, 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Planes Externos, Otros)</a:t>
            </a:r>
          </a:p>
        </p:txBody>
      </p:sp>
      <p:sp>
        <p:nvSpPr>
          <p:cNvPr id="167" name="Rectángulo 166">
            <a:extLst>
              <a:ext uri="{FF2B5EF4-FFF2-40B4-BE49-F238E27FC236}">
                <a16:creationId xmlns:a16="http://schemas.microsoft.com/office/drawing/2014/main" id="{74179AAF-F957-46FC-8B92-D34936A8A413}"/>
              </a:ext>
            </a:extLst>
          </p:cNvPr>
          <p:cNvSpPr/>
          <p:nvPr/>
        </p:nvSpPr>
        <p:spPr>
          <a:xfrm>
            <a:off x="-3614293" y="1549612"/>
            <a:ext cx="31742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(PNDIP, PEI,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 </a:t>
            </a:r>
            <a:r>
              <a:rPr lang="es-CR" sz="1400" kern="0" dirty="0">
                <a:ln w="0"/>
                <a:solidFill>
                  <a:schemeClr val="bg1"/>
                </a:solidFill>
                <a:latin typeface="Calibri" panose="020F0502020204030204"/>
              </a:rPr>
              <a:t>PTG, Planes Externos,</a:t>
            </a:r>
            <a:r>
              <a:rPr lang="es-CR" sz="1400" kern="0" dirty="0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 </a:t>
            </a:r>
            <a:r>
              <a:rPr lang="es-CR" sz="1400" kern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rPr>
              <a:t>Otros)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8BF4101F-9534-4ADE-B2C8-723BB496A9A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68" y="3467406"/>
            <a:ext cx="436074" cy="436074"/>
          </a:xfrm>
          <a:prstGeom prst="rect">
            <a:avLst/>
          </a:prstGeom>
        </p:spPr>
      </p:pic>
      <p:pic>
        <p:nvPicPr>
          <p:cNvPr id="48" name="Picture 14" descr="Resultado de imagen para virus icono">
            <a:hlinkClick r:id="" action="ppaction://noaction"/>
            <a:extLst>
              <a:ext uri="{FF2B5EF4-FFF2-40B4-BE49-F238E27FC236}">
                <a16:creationId xmlns:a16="http://schemas.microsoft.com/office/drawing/2014/main" id="{576A5B97-76FF-4CD3-B2DD-3DFBF7CD7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693">
            <a:off x="2208047" y="3813378"/>
            <a:ext cx="467095" cy="46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Imagen 48">
            <a:hlinkClick r:id="" action="ppaction://noaction"/>
            <a:extLst>
              <a:ext uri="{FF2B5EF4-FFF2-40B4-BE49-F238E27FC236}">
                <a16:creationId xmlns:a16="http://schemas.microsoft.com/office/drawing/2014/main" id="{A7ED7303-33CA-4AB7-8C72-E68815F866F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4846496">
            <a:off x="2357034" y="3436149"/>
            <a:ext cx="529472" cy="52947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80C081D7-5190-4BB3-8B91-3BB5558C6EA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098" y="3519437"/>
            <a:ext cx="615746" cy="615746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878D4954-1CA9-4E22-B865-23B332B0D8E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487" y="3355317"/>
            <a:ext cx="482881" cy="482881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89D7601E-2F6F-47EE-B2B4-AD0AB6AC53F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34278" y="3464630"/>
            <a:ext cx="505381" cy="429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1841701B-2242-4291-B29D-73C55F632C4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75473" y="3588898"/>
            <a:ext cx="527053" cy="49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65D58878-218D-4F8A-B1EC-D493D2674A2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599852" y="3519437"/>
            <a:ext cx="632837" cy="543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D2985AA8-DF5D-4571-AF96-19DF1D8F17A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943560" y="3504870"/>
            <a:ext cx="611788" cy="629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EFBC70C9-43B5-49AE-A362-0EA8D0484E9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28529" y="3995729"/>
            <a:ext cx="505380" cy="22881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48BECC43-DEDC-44FB-B1D5-3B3937D0ED5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633739">
            <a:off x="5143924" y="3729423"/>
            <a:ext cx="459319" cy="459319"/>
          </a:xfrm>
          <a:prstGeom prst="rect">
            <a:avLst/>
          </a:prstGeom>
        </p:spPr>
      </p:pic>
      <p:grpSp>
        <p:nvGrpSpPr>
          <p:cNvPr id="59" name="Grupo 58">
            <a:extLst>
              <a:ext uri="{FF2B5EF4-FFF2-40B4-BE49-F238E27FC236}">
                <a16:creationId xmlns:a16="http://schemas.microsoft.com/office/drawing/2014/main" id="{A832C9FB-B0B2-4AAA-A342-E5203E9EC8BA}"/>
              </a:ext>
            </a:extLst>
          </p:cNvPr>
          <p:cNvGrpSpPr/>
          <p:nvPr/>
        </p:nvGrpSpPr>
        <p:grpSpPr>
          <a:xfrm>
            <a:off x="566519" y="4344445"/>
            <a:ext cx="1113741" cy="1371081"/>
            <a:chOff x="279230" y="1093135"/>
            <a:chExt cx="1113741" cy="2387767"/>
          </a:xfrm>
        </p:grpSpPr>
        <p:sp>
          <p:nvSpPr>
            <p:cNvPr id="60" name="Rectángulo: esquinas superiores redondeadas 59">
              <a:extLst>
                <a:ext uri="{FF2B5EF4-FFF2-40B4-BE49-F238E27FC236}">
                  <a16:creationId xmlns:a16="http://schemas.microsoft.com/office/drawing/2014/main" id="{917DA4B7-007E-43E1-A89F-CAC69DCE14B9}"/>
                </a:ext>
              </a:extLst>
            </p:cNvPr>
            <p:cNvSpPr/>
            <p:nvPr/>
          </p:nvSpPr>
          <p:spPr>
            <a:xfrm rot="10800000">
              <a:off x="279230" y="1093135"/>
              <a:ext cx="1113741" cy="2387767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Rectángulo: esquinas superiores redondeadas 4">
              <a:extLst>
                <a:ext uri="{FF2B5EF4-FFF2-40B4-BE49-F238E27FC236}">
                  <a16:creationId xmlns:a16="http://schemas.microsoft.com/office/drawing/2014/main" id="{67929334-DA4B-4C8D-BD60-6D0417A66908}"/>
                </a:ext>
              </a:extLst>
            </p:cNvPr>
            <p:cNvSpPr txBox="1"/>
            <p:nvPr/>
          </p:nvSpPr>
          <p:spPr>
            <a:xfrm>
              <a:off x="313481" y="1093135"/>
              <a:ext cx="1045239" cy="13710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latin typeface="+mn-lt"/>
                  <a:ea typeface="+mn-ea"/>
                  <a:cs typeface="+mn-cs"/>
                </a:rPr>
                <a:t>1. Estilos de Vida Saludable y ampliación del SEM e IVM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1000" kern="1200" dirty="0">
                  <a:effectLst/>
                  <a:latin typeface="+mn-lt"/>
                </a:rPr>
                <a:t>Metas: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1000" b="0" kern="1200" dirty="0">
                  <a:effectLst/>
                  <a:latin typeface="+mn-lt"/>
                </a:rPr>
                <a:t>-70,18 años de esperanza de  vida saludable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800" kern="1200" dirty="0">
                  <a:latin typeface="Century Gothic" panose="020B0502020202020204" pitchFamily="34" charset="0"/>
                </a:rPr>
                <a:t> </a:t>
              </a:r>
            </a:p>
          </p:txBody>
        </p:sp>
      </p:grpSp>
      <p:grpSp>
        <p:nvGrpSpPr>
          <p:cNvPr id="62" name="Grupo 61">
            <a:extLst>
              <a:ext uri="{FF2B5EF4-FFF2-40B4-BE49-F238E27FC236}">
                <a16:creationId xmlns:a16="http://schemas.microsoft.com/office/drawing/2014/main" id="{3F67359D-34BC-4F09-9CED-E3685B4FF645}"/>
              </a:ext>
            </a:extLst>
          </p:cNvPr>
          <p:cNvGrpSpPr/>
          <p:nvPr/>
        </p:nvGrpSpPr>
        <p:grpSpPr>
          <a:xfrm>
            <a:off x="1858631" y="4347549"/>
            <a:ext cx="1074638" cy="1332889"/>
            <a:chOff x="1470204" y="1088046"/>
            <a:chExt cx="1074638" cy="2156215"/>
          </a:xfrm>
        </p:grpSpPr>
        <p:sp>
          <p:nvSpPr>
            <p:cNvPr id="65" name="Rectángulo: esquinas superiores redondeadas 64">
              <a:extLst>
                <a:ext uri="{FF2B5EF4-FFF2-40B4-BE49-F238E27FC236}">
                  <a16:creationId xmlns:a16="http://schemas.microsoft.com/office/drawing/2014/main" id="{C71EB3EB-AFE0-45D0-9085-8EA7176B1B9A}"/>
                </a:ext>
              </a:extLst>
            </p:cNvPr>
            <p:cNvSpPr/>
            <p:nvPr/>
          </p:nvSpPr>
          <p:spPr>
            <a:xfrm rot="10800000">
              <a:off x="1470204" y="1088046"/>
              <a:ext cx="1074638" cy="2156215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Rectángulo: esquinas superiores redondeadas 4">
              <a:extLst>
                <a:ext uri="{FF2B5EF4-FFF2-40B4-BE49-F238E27FC236}">
                  <a16:creationId xmlns:a16="http://schemas.microsoft.com/office/drawing/2014/main" id="{EBDFAFB8-6C6E-401D-B6B1-646806B4C9E5}"/>
                </a:ext>
              </a:extLst>
            </p:cNvPr>
            <p:cNvSpPr txBox="1"/>
            <p:nvPr/>
          </p:nvSpPr>
          <p:spPr>
            <a:xfrm>
              <a:off x="1503253" y="1088046"/>
              <a:ext cx="1008540" cy="21231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es-CR" sz="900" b="1" kern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latin typeface="+mn-lt"/>
                  <a:ea typeface="+mn-ea"/>
                  <a:cs typeface="+mn-cs"/>
                </a:rPr>
                <a:t>2. Estrategia Nacional para el abordaje Integral de las ECNT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es-CR" sz="900" kern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latin typeface="+mn-lt"/>
                  <a:ea typeface="+mn-ea"/>
                  <a:cs typeface="+mn-cs"/>
                </a:rPr>
                <a:t>Metas: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+mj-lt"/>
                <a:buNone/>
              </a:pPr>
              <a:r>
                <a:rPr lang="es-CR" sz="900" kern="12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latin typeface="+mn-lt"/>
                  <a:ea typeface="+mn-ea"/>
                  <a:cs typeface="+mn-cs"/>
                </a:rPr>
                <a:t>- cáncer gástrico diagnosticado en etapa temprana</a:t>
              </a:r>
            </a:p>
          </p:txBody>
        </p:sp>
      </p:grpSp>
      <p:grpSp>
        <p:nvGrpSpPr>
          <p:cNvPr id="68" name="Grupo 67">
            <a:extLst>
              <a:ext uri="{FF2B5EF4-FFF2-40B4-BE49-F238E27FC236}">
                <a16:creationId xmlns:a16="http://schemas.microsoft.com/office/drawing/2014/main" id="{BD9F425A-4476-4307-B3BD-99E42A081541}"/>
              </a:ext>
            </a:extLst>
          </p:cNvPr>
          <p:cNvGrpSpPr/>
          <p:nvPr/>
        </p:nvGrpSpPr>
        <p:grpSpPr>
          <a:xfrm>
            <a:off x="3108253" y="4342538"/>
            <a:ext cx="1292230" cy="2156215"/>
            <a:chOff x="2655181" y="1098335"/>
            <a:chExt cx="1292230" cy="2389674"/>
          </a:xfrm>
        </p:grpSpPr>
        <p:sp>
          <p:nvSpPr>
            <p:cNvPr id="69" name="Rectángulo: esquinas superiores redondeadas 68">
              <a:extLst>
                <a:ext uri="{FF2B5EF4-FFF2-40B4-BE49-F238E27FC236}">
                  <a16:creationId xmlns:a16="http://schemas.microsoft.com/office/drawing/2014/main" id="{0796166B-BBE3-4540-9069-8D71FFBBDD8C}"/>
                </a:ext>
              </a:extLst>
            </p:cNvPr>
            <p:cNvSpPr/>
            <p:nvPr/>
          </p:nvSpPr>
          <p:spPr>
            <a:xfrm rot="10800000">
              <a:off x="2655181" y="1098335"/>
              <a:ext cx="1292230" cy="2389674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Rectángulo: esquinas superiores redondeadas 4">
              <a:extLst>
                <a:ext uri="{FF2B5EF4-FFF2-40B4-BE49-F238E27FC236}">
                  <a16:creationId xmlns:a16="http://schemas.microsoft.com/office/drawing/2014/main" id="{A4B6F57F-890B-4DDB-8921-F1A87331994E}"/>
                </a:ext>
              </a:extLst>
            </p:cNvPr>
            <p:cNvSpPr txBox="1"/>
            <p:nvPr/>
          </p:nvSpPr>
          <p:spPr>
            <a:xfrm rot="21600000">
              <a:off x="2694922" y="1098335"/>
              <a:ext cx="1212748" cy="23499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50" b="0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0" name="Grupo 89">
            <a:extLst>
              <a:ext uri="{FF2B5EF4-FFF2-40B4-BE49-F238E27FC236}">
                <a16:creationId xmlns:a16="http://schemas.microsoft.com/office/drawing/2014/main" id="{C3DE4C4B-9BED-4CC7-860B-BBA858618C1C}"/>
              </a:ext>
            </a:extLst>
          </p:cNvPr>
          <p:cNvGrpSpPr/>
          <p:nvPr/>
        </p:nvGrpSpPr>
        <p:grpSpPr>
          <a:xfrm>
            <a:off x="3102778" y="4343659"/>
            <a:ext cx="1292230" cy="1716900"/>
            <a:chOff x="2655181" y="1098335"/>
            <a:chExt cx="1292230" cy="2389674"/>
          </a:xfrm>
        </p:grpSpPr>
        <p:sp>
          <p:nvSpPr>
            <p:cNvPr id="91" name="Rectángulo: esquinas superiores redondeadas 90">
              <a:extLst>
                <a:ext uri="{FF2B5EF4-FFF2-40B4-BE49-F238E27FC236}">
                  <a16:creationId xmlns:a16="http://schemas.microsoft.com/office/drawing/2014/main" id="{23AA607C-2DE5-48D0-A087-8605B1A2AA31}"/>
                </a:ext>
              </a:extLst>
            </p:cNvPr>
            <p:cNvSpPr/>
            <p:nvPr/>
          </p:nvSpPr>
          <p:spPr>
            <a:xfrm rot="10800000">
              <a:off x="2655181" y="1098335"/>
              <a:ext cx="1292230" cy="2389674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Rectángulo: esquinas superiores redondeadas 4">
              <a:extLst>
                <a:ext uri="{FF2B5EF4-FFF2-40B4-BE49-F238E27FC236}">
                  <a16:creationId xmlns:a16="http://schemas.microsoft.com/office/drawing/2014/main" id="{E4CF37ED-704D-42C8-B4FB-D1AF3112DA6B}"/>
                </a:ext>
              </a:extLst>
            </p:cNvPr>
            <p:cNvSpPr txBox="1"/>
            <p:nvPr/>
          </p:nvSpPr>
          <p:spPr>
            <a:xfrm rot="21600000">
              <a:off x="2694922" y="1098335"/>
              <a:ext cx="1212748" cy="23499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latin typeface="+mn-lt"/>
                </a:rPr>
                <a:t>3. Acceso y oportunidad de los servicios mediante la reducción de los   días de espera para servicios que brinda la CCSS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Metas: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-324 días procedimientos quirúrgicos (cadera y rodillas)</a:t>
              </a:r>
            </a:p>
          </p:txBody>
        </p:sp>
      </p:grpSp>
      <p:pic>
        <p:nvPicPr>
          <p:cNvPr id="46" name="Imagen 45">
            <a:extLst>
              <a:ext uri="{FF2B5EF4-FFF2-40B4-BE49-F238E27FC236}">
                <a16:creationId xmlns:a16="http://schemas.microsoft.com/office/drawing/2014/main" id="{16B9EF5E-9590-4A23-866C-B26B99E577F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81235" y="3543073"/>
            <a:ext cx="631169" cy="592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94" name="Grupo 93">
            <a:extLst>
              <a:ext uri="{FF2B5EF4-FFF2-40B4-BE49-F238E27FC236}">
                <a16:creationId xmlns:a16="http://schemas.microsoft.com/office/drawing/2014/main" id="{860F9190-775A-4954-8FD9-9A8AA489F0C3}"/>
              </a:ext>
            </a:extLst>
          </p:cNvPr>
          <p:cNvGrpSpPr/>
          <p:nvPr/>
        </p:nvGrpSpPr>
        <p:grpSpPr>
          <a:xfrm>
            <a:off x="4498049" y="4343020"/>
            <a:ext cx="1882646" cy="1504888"/>
            <a:chOff x="4127592" y="1092830"/>
            <a:chExt cx="1882646" cy="2365436"/>
          </a:xfrm>
        </p:grpSpPr>
        <p:sp>
          <p:nvSpPr>
            <p:cNvPr id="95" name="Rectángulo: esquinas superiores redondeadas 94">
              <a:extLst>
                <a:ext uri="{FF2B5EF4-FFF2-40B4-BE49-F238E27FC236}">
                  <a16:creationId xmlns:a16="http://schemas.microsoft.com/office/drawing/2014/main" id="{4FED60D3-AF64-4799-9208-CD8719EE045B}"/>
                </a:ext>
              </a:extLst>
            </p:cNvPr>
            <p:cNvSpPr/>
            <p:nvPr/>
          </p:nvSpPr>
          <p:spPr>
            <a:xfrm rot="10800000">
              <a:off x="4127592" y="1092830"/>
              <a:ext cx="1882646" cy="2365436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Rectángulo: esquinas superiores redondeadas 4">
              <a:extLst>
                <a:ext uri="{FF2B5EF4-FFF2-40B4-BE49-F238E27FC236}">
                  <a16:creationId xmlns:a16="http://schemas.microsoft.com/office/drawing/2014/main" id="{684498A9-10CD-43E5-BE55-F2F8AC9DFF90}"/>
                </a:ext>
              </a:extLst>
            </p:cNvPr>
            <p:cNvSpPr txBox="1"/>
            <p:nvPr/>
          </p:nvSpPr>
          <p:spPr>
            <a:xfrm rot="21600000">
              <a:off x="4185490" y="1092830"/>
              <a:ext cx="1766850" cy="23075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71120" numCol="1" spcCol="1270" anchor="t" anchorCtr="0">
              <a:noAutofit/>
            </a:bodyPr>
            <a:lstStyle/>
            <a:p>
              <a:pPr marL="0" lvl="0" indent="0" algn="just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1000" b="1" kern="1200" dirty="0">
                  <a:latin typeface="+mn-lt"/>
                </a:rPr>
                <a:t>4. Desarrollo de la infraestructura para cumplir con las necesidades en materia de salud , nutrición deporte y recreación</a:t>
              </a:r>
            </a:p>
            <a:p>
              <a:pPr marL="0" lvl="0" indent="0" algn="just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Metas:</a:t>
              </a:r>
            </a:p>
            <a:p>
              <a:pPr marL="0" lvl="0" indent="0" algn="just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FIV   /    Nuevo </a:t>
              </a:r>
              <a:r>
                <a:rPr lang="es-CR" sz="900" b="0" kern="1200" dirty="0" err="1">
                  <a:latin typeface="+mn-lt"/>
                </a:rPr>
                <a:t>Hosp</a:t>
              </a:r>
              <a:r>
                <a:rPr lang="es-CR" sz="900" b="0" kern="1200" dirty="0">
                  <a:latin typeface="+mn-lt"/>
                </a:rPr>
                <a:t>. De Puntarenas</a:t>
              </a:r>
            </a:p>
          </p:txBody>
        </p:sp>
      </p:grpSp>
      <p:grpSp>
        <p:nvGrpSpPr>
          <p:cNvPr id="97" name="Grupo 96">
            <a:extLst>
              <a:ext uri="{FF2B5EF4-FFF2-40B4-BE49-F238E27FC236}">
                <a16:creationId xmlns:a16="http://schemas.microsoft.com/office/drawing/2014/main" id="{85A4EF6A-22CC-4273-AD85-0A015AB4A148}"/>
              </a:ext>
            </a:extLst>
          </p:cNvPr>
          <p:cNvGrpSpPr/>
          <p:nvPr/>
        </p:nvGrpSpPr>
        <p:grpSpPr>
          <a:xfrm>
            <a:off x="6569386" y="4338489"/>
            <a:ext cx="1339229" cy="1874569"/>
            <a:chOff x="6181922" y="1091876"/>
            <a:chExt cx="1339229" cy="1874569"/>
          </a:xfrm>
        </p:grpSpPr>
        <p:sp>
          <p:nvSpPr>
            <p:cNvPr id="98" name="Rectángulo: esquinas superiores redondeadas 97">
              <a:extLst>
                <a:ext uri="{FF2B5EF4-FFF2-40B4-BE49-F238E27FC236}">
                  <a16:creationId xmlns:a16="http://schemas.microsoft.com/office/drawing/2014/main" id="{51C26324-18CD-4B1C-935C-11F607AFEA36}"/>
                </a:ext>
              </a:extLst>
            </p:cNvPr>
            <p:cNvSpPr/>
            <p:nvPr/>
          </p:nvSpPr>
          <p:spPr>
            <a:xfrm rot="10800000">
              <a:off x="6181922" y="1091876"/>
              <a:ext cx="1339229" cy="1874569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Rectángulo: esquinas superiores redondeadas 4">
              <a:extLst>
                <a:ext uri="{FF2B5EF4-FFF2-40B4-BE49-F238E27FC236}">
                  <a16:creationId xmlns:a16="http://schemas.microsoft.com/office/drawing/2014/main" id="{AC43AC12-C573-4090-AE44-1722B61283E8}"/>
                </a:ext>
              </a:extLst>
            </p:cNvPr>
            <p:cNvSpPr txBox="1"/>
            <p:nvPr/>
          </p:nvSpPr>
          <p:spPr>
            <a:xfrm>
              <a:off x="6223108" y="1091876"/>
              <a:ext cx="1256857" cy="18333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latin typeface="+mn-lt"/>
                </a:rPr>
                <a:t>5. Fortalecimiento de la prestación de servicios de salud a las personas  mayores  atendidas en la modalidad de hospital domiciliar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Meta: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-Personas monitoreadas por equipos móviles a distancia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0" name="Grupo 99">
            <a:extLst>
              <a:ext uri="{FF2B5EF4-FFF2-40B4-BE49-F238E27FC236}">
                <a16:creationId xmlns:a16="http://schemas.microsoft.com/office/drawing/2014/main" id="{8344D48C-5937-4534-8823-AFE2357A15F0}"/>
              </a:ext>
            </a:extLst>
          </p:cNvPr>
          <p:cNvGrpSpPr/>
          <p:nvPr/>
        </p:nvGrpSpPr>
        <p:grpSpPr>
          <a:xfrm>
            <a:off x="8068730" y="4342623"/>
            <a:ext cx="1140917" cy="1372902"/>
            <a:chOff x="7693816" y="1089820"/>
            <a:chExt cx="1140917" cy="1372902"/>
          </a:xfrm>
        </p:grpSpPr>
        <p:sp>
          <p:nvSpPr>
            <p:cNvPr id="102" name="Rectángulo: esquinas superiores redondeadas 101">
              <a:extLst>
                <a:ext uri="{FF2B5EF4-FFF2-40B4-BE49-F238E27FC236}">
                  <a16:creationId xmlns:a16="http://schemas.microsoft.com/office/drawing/2014/main" id="{279F6FE5-6BF5-46DC-992B-E9A700EB29BF}"/>
                </a:ext>
              </a:extLst>
            </p:cNvPr>
            <p:cNvSpPr/>
            <p:nvPr/>
          </p:nvSpPr>
          <p:spPr>
            <a:xfrm rot="10800000">
              <a:off x="7693816" y="1089820"/>
              <a:ext cx="1140917" cy="1372902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Rectángulo: esquinas superiores redondeadas 4">
              <a:extLst>
                <a:ext uri="{FF2B5EF4-FFF2-40B4-BE49-F238E27FC236}">
                  <a16:creationId xmlns:a16="http://schemas.microsoft.com/office/drawing/2014/main" id="{75FE1825-A7CC-43AC-B736-7513755247CB}"/>
                </a:ext>
              </a:extLst>
            </p:cNvPr>
            <p:cNvSpPr txBox="1"/>
            <p:nvPr/>
          </p:nvSpPr>
          <p:spPr>
            <a:xfrm>
              <a:off x="7728903" y="1089820"/>
              <a:ext cx="1070743" cy="1337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latin typeface="+mn-lt"/>
                </a:rPr>
                <a:t>6. Proyecto EDUS implementación Ficha familiar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Meta: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-100% viviendas georreferencias con SIFF-EDUS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4" name="Grupo 103">
            <a:extLst>
              <a:ext uri="{FF2B5EF4-FFF2-40B4-BE49-F238E27FC236}">
                <a16:creationId xmlns:a16="http://schemas.microsoft.com/office/drawing/2014/main" id="{A0B6C23A-D3B3-4931-B575-4B10B395AA55}"/>
              </a:ext>
            </a:extLst>
          </p:cNvPr>
          <p:cNvGrpSpPr/>
          <p:nvPr/>
        </p:nvGrpSpPr>
        <p:grpSpPr>
          <a:xfrm>
            <a:off x="9381517" y="4344033"/>
            <a:ext cx="1113741" cy="1142770"/>
            <a:chOff x="9003899" y="1128060"/>
            <a:chExt cx="1113741" cy="1142770"/>
          </a:xfrm>
        </p:grpSpPr>
        <p:sp>
          <p:nvSpPr>
            <p:cNvPr id="105" name="Rectángulo: esquinas superiores redondeadas 104">
              <a:extLst>
                <a:ext uri="{FF2B5EF4-FFF2-40B4-BE49-F238E27FC236}">
                  <a16:creationId xmlns:a16="http://schemas.microsoft.com/office/drawing/2014/main" id="{54A146AF-0E4A-442B-BEDB-12E27E1E1726}"/>
                </a:ext>
              </a:extLst>
            </p:cNvPr>
            <p:cNvSpPr/>
            <p:nvPr/>
          </p:nvSpPr>
          <p:spPr>
            <a:xfrm rot="10800000">
              <a:off x="9003899" y="1128060"/>
              <a:ext cx="1113741" cy="1142770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8" name="Rectángulo: esquinas superiores redondeadas 4">
              <a:extLst>
                <a:ext uri="{FF2B5EF4-FFF2-40B4-BE49-F238E27FC236}">
                  <a16:creationId xmlns:a16="http://schemas.microsoft.com/office/drawing/2014/main" id="{488E746C-CFAF-416A-9F63-EAE54A2E3E2C}"/>
                </a:ext>
              </a:extLst>
            </p:cNvPr>
            <p:cNvSpPr txBox="1"/>
            <p:nvPr/>
          </p:nvSpPr>
          <p:spPr>
            <a:xfrm rot="21600000">
              <a:off x="9038150" y="1128060"/>
              <a:ext cx="1045239" cy="11085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latin typeface="+mn-lt"/>
                </a:rPr>
                <a:t>7. Fortalecimiento de la PSS-CCSS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Meta: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-37% implementación del FPSS-CCSS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>
                <a:latin typeface="Century Gothic" panose="020B0502020202020204" pitchFamily="34" charset="0"/>
              </a:endParaRP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9" name="Grupo 108">
            <a:extLst>
              <a:ext uri="{FF2B5EF4-FFF2-40B4-BE49-F238E27FC236}">
                <a16:creationId xmlns:a16="http://schemas.microsoft.com/office/drawing/2014/main" id="{09E56C66-2E21-4AED-A029-FFDEE951B9B0}"/>
              </a:ext>
            </a:extLst>
          </p:cNvPr>
          <p:cNvGrpSpPr/>
          <p:nvPr/>
        </p:nvGrpSpPr>
        <p:grpSpPr>
          <a:xfrm>
            <a:off x="10664031" y="4346405"/>
            <a:ext cx="1114830" cy="2217507"/>
            <a:chOff x="10275094" y="1141199"/>
            <a:chExt cx="1114830" cy="2217507"/>
          </a:xfrm>
        </p:grpSpPr>
        <p:sp>
          <p:nvSpPr>
            <p:cNvPr id="110" name="Rectángulo: esquinas superiores redondeadas 109">
              <a:extLst>
                <a:ext uri="{FF2B5EF4-FFF2-40B4-BE49-F238E27FC236}">
                  <a16:creationId xmlns:a16="http://schemas.microsoft.com/office/drawing/2014/main" id="{1D1794F7-3D04-4494-929C-1D8EBB29C329}"/>
                </a:ext>
              </a:extLst>
            </p:cNvPr>
            <p:cNvSpPr/>
            <p:nvPr/>
          </p:nvSpPr>
          <p:spPr>
            <a:xfrm rot="10800000">
              <a:off x="10275094" y="1141199"/>
              <a:ext cx="1114830" cy="2217507"/>
            </a:xfrm>
            <a:prstGeom prst="round2SameRect">
              <a:avLst>
                <a:gd name="adj1" fmla="val 10500"/>
                <a:gd name="adj2" fmla="val 0"/>
              </a:avLst>
            </a:prstGeom>
            <a:ln>
              <a:solidFill>
                <a:srgbClr val="FF6699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Rectángulo: esquinas superiores redondeadas 4">
              <a:extLst>
                <a:ext uri="{FF2B5EF4-FFF2-40B4-BE49-F238E27FC236}">
                  <a16:creationId xmlns:a16="http://schemas.microsoft.com/office/drawing/2014/main" id="{7B8DC4C0-7595-40F5-A5B8-2E43439DEA5D}"/>
                </a:ext>
              </a:extLst>
            </p:cNvPr>
            <p:cNvSpPr txBox="1"/>
            <p:nvPr/>
          </p:nvSpPr>
          <p:spPr>
            <a:xfrm rot="21600000">
              <a:off x="10309379" y="1141199"/>
              <a:ext cx="1046260" cy="21832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64008" rIns="64008" bIns="64008" numCol="1" spcCol="1270" anchor="t" anchorCtr="0">
              <a:noAutofit/>
            </a:bodyPr>
            <a:lstStyle/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1" kern="1200" dirty="0">
                  <a:latin typeface="+mn-lt"/>
                </a:rPr>
                <a:t>8.Implementación  de la red integrada de servicios de salud huetar Caribe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Meta: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R" sz="900" b="0" kern="1200" dirty="0">
                  <a:latin typeface="+mn-lt"/>
                </a:rPr>
                <a:t>-100% implementación del plan de gestión red integrada </a:t>
              </a: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>
                <a:latin typeface="Century Gothic" panose="020B0502020202020204" pitchFamily="34" charset="0"/>
              </a:endParaRPr>
            </a:p>
            <a:p>
              <a:pPr marL="0" lvl="0" indent="0" algn="just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R" sz="800" b="0" kern="1200" dirty="0"/>
            </a:p>
          </p:txBody>
        </p:sp>
      </p:grpSp>
      <p:sp>
        <p:nvSpPr>
          <p:cNvPr id="86" name="Rectángulo: esquinas redondeadas 85">
            <a:extLst>
              <a:ext uri="{FF2B5EF4-FFF2-40B4-BE49-F238E27FC236}">
                <a16:creationId xmlns:a16="http://schemas.microsoft.com/office/drawing/2014/main" id="{064D3D62-4DDC-455D-BCA8-02396EC12C61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497127D5-17AF-41C1-A891-0BDCBA8CC68C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</p:spTree>
    <p:extLst>
      <p:ext uri="{BB962C8B-B14F-4D97-AF65-F5344CB8AC3E}">
        <p14:creationId xmlns:p14="http://schemas.microsoft.com/office/powerpoint/2010/main" val="15104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5" name="Rectangle 63">
            <a:extLst>
              <a:ext uri="{FF2B5EF4-FFF2-40B4-BE49-F238E27FC236}">
                <a16:creationId xmlns:a16="http://schemas.microsoft.com/office/drawing/2014/main" id="{1FEE8D50-A723-458E-A3A4-29182B0EDC76}"/>
              </a:ext>
            </a:extLst>
          </p:cNvPr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s-CR" sz="1400" kern="0" dirty="0">
                <a:ln w="0"/>
                <a:solidFill>
                  <a:schemeClr val="bg1">
                    <a:lumMod val="85000"/>
                  </a:schemeClr>
                </a:solidFill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ALINEAMIENTO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123174F6-9783-466C-AFD9-A2B63037D8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0" r="1" b="20269"/>
          <a:stretch/>
        </p:blipFill>
        <p:spPr>
          <a:xfrm rot="21600000">
            <a:off x="6860192" y="3378549"/>
            <a:ext cx="3332621" cy="199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" name="CasetăText 25">
            <a:extLst>
              <a:ext uri="{FF2B5EF4-FFF2-40B4-BE49-F238E27FC236}">
                <a16:creationId xmlns:a16="http://schemas.microsoft.com/office/drawing/2014/main" id="{C05C964D-4374-4545-9814-A2FA36B4EAD5}"/>
              </a:ext>
            </a:extLst>
          </p:cNvPr>
          <p:cNvSpPr txBox="1"/>
          <p:nvPr/>
        </p:nvSpPr>
        <p:spPr>
          <a:xfrm>
            <a:off x="1724508" y="4008641"/>
            <a:ext cx="354305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219170"/>
            <a:r>
              <a:rPr lang="es-CR" sz="2000" kern="0" dirty="0">
                <a:solidFill>
                  <a:prstClr val="black"/>
                </a:solidFill>
              </a:rPr>
              <a:t>Aprobado por la Junta Directiva en artículo 33, sesión 9010, del 10 de enero del 2019</a:t>
            </a:r>
          </a:p>
          <a:p>
            <a:pPr algn="ctr" defTabSz="1219170"/>
            <a:endParaRPr lang="en-US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4C6F9199-25B5-4988-B9F1-491C309B1402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FACA96E-F386-4F23-93B3-9ED4D1A33D96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</p:spTree>
    <p:extLst>
      <p:ext uri="{BB962C8B-B14F-4D97-AF65-F5344CB8AC3E}">
        <p14:creationId xmlns:p14="http://schemas.microsoft.com/office/powerpoint/2010/main" val="181820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5" name="Rectangle 63">
            <a:extLst>
              <a:ext uri="{FF2B5EF4-FFF2-40B4-BE49-F238E27FC236}">
                <a16:creationId xmlns:a16="http://schemas.microsoft.com/office/drawing/2014/main" id="{1FEE8D50-A723-458E-A3A4-29182B0EDC76}"/>
              </a:ext>
            </a:extLst>
          </p:cNvPr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s-CR" sz="1400" kern="0" dirty="0">
                <a:ln w="0"/>
                <a:solidFill>
                  <a:schemeClr val="bg1">
                    <a:lumMod val="85000"/>
                  </a:schemeClr>
                </a:solidFill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ALINEAMIENTO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234C6C1-E4AD-4949-9035-AA9FB3F26B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1721" y="2425698"/>
            <a:ext cx="3450635" cy="3395766"/>
          </a:xfrm>
          <a:prstGeom prst="rect">
            <a:avLst/>
          </a:prstGeom>
        </p:spPr>
      </p:pic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18F0E68B-1BC7-44BC-AFFB-D82C203775D2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333AC917-A42B-4A30-A108-095D16A2020F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</p:spTree>
    <p:extLst>
      <p:ext uri="{BB962C8B-B14F-4D97-AF65-F5344CB8AC3E}">
        <p14:creationId xmlns:p14="http://schemas.microsoft.com/office/powerpoint/2010/main" val="178742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5" name="Rectangle 63">
            <a:extLst>
              <a:ext uri="{FF2B5EF4-FFF2-40B4-BE49-F238E27FC236}">
                <a16:creationId xmlns:a16="http://schemas.microsoft.com/office/drawing/2014/main" id="{1FEE8D50-A723-458E-A3A4-29182B0EDC76}"/>
              </a:ext>
            </a:extLst>
          </p:cNvPr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s-CR" sz="1400" kern="0" dirty="0">
                <a:ln w="0"/>
                <a:solidFill>
                  <a:schemeClr val="bg1">
                    <a:lumMod val="85000"/>
                  </a:schemeClr>
                </a:solidFill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ALINEAMIENTO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CA936479-0F98-4CA8-939B-A61C080A753B}"/>
              </a:ext>
            </a:extLst>
          </p:cNvPr>
          <p:cNvGrpSpPr/>
          <p:nvPr/>
        </p:nvGrpSpPr>
        <p:grpSpPr>
          <a:xfrm>
            <a:off x="8778657" y="3739406"/>
            <a:ext cx="1627927" cy="1377386"/>
            <a:chOff x="9060475" y="366798"/>
            <a:chExt cx="2170569" cy="1836515"/>
          </a:xfrm>
        </p:grpSpPr>
        <p:pic>
          <p:nvPicPr>
            <p:cNvPr id="41" name="Imagen 40" descr="Imagen que contiene imágenes prediseñadas&#10;&#10;Descripción generada automáticamente">
              <a:extLst>
                <a:ext uri="{FF2B5EF4-FFF2-40B4-BE49-F238E27FC236}">
                  <a16:creationId xmlns:a16="http://schemas.microsoft.com/office/drawing/2014/main" id="{605C0DF9-A93F-4668-81D1-E60B97379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217200" y="366798"/>
              <a:ext cx="1836515" cy="1836515"/>
            </a:xfrm>
            <a:prstGeom prst="rect">
              <a:avLst/>
            </a:prstGeom>
          </p:spPr>
        </p:pic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id="{BAAC8174-E339-441A-B89E-934DD8256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5081" y="712122"/>
              <a:ext cx="861358" cy="488947"/>
            </a:xfrm>
            <a:prstGeom prst="rect">
              <a:avLst/>
            </a:prstGeom>
          </p:spPr>
        </p:pic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A705D9CC-D5D5-41C1-A6A6-DB0B897A92B6}"/>
                </a:ext>
              </a:extLst>
            </p:cNvPr>
            <p:cNvSpPr txBox="1"/>
            <p:nvPr/>
          </p:nvSpPr>
          <p:spPr>
            <a:xfrm>
              <a:off x="9060475" y="1299813"/>
              <a:ext cx="217056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050" b="1" dirty="0">
                  <a:solidFill>
                    <a:schemeClr val="bg1"/>
                  </a:solidFill>
                </a:rPr>
                <a:t>Dir. Gen. Migración Extranjería</a:t>
              </a:r>
            </a:p>
          </p:txBody>
        </p:sp>
        <p:sp>
          <p:nvSpPr>
            <p:cNvPr id="44" name="Elipse 43">
              <a:extLst>
                <a:ext uri="{FF2B5EF4-FFF2-40B4-BE49-F238E27FC236}">
                  <a16:creationId xmlns:a16="http://schemas.microsoft.com/office/drawing/2014/main" id="{0EA7F6C6-A032-4AE0-B391-3140FF51DBA1}"/>
                </a:ext>
              </a:extLst>
            </p:cNvPr>
            <p:cNvSpPr/>
            <p:nvPr/>
          </p:nvSpPr>
          <p:spPr>
            <a:xfrm>
              <a:off x="9940249" y="1848844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1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33285D93-FEAD-424D-BC7B-79EC4DEB1304}"/>
              </a:ext>
            </a:extLst>
          </p:cNvPr>
          <p:cNvCxnSpPr/>
          <p:nvPr/>
        </p:nvCxnSpPr>
        <p:spPr>
          <a:xfrm>
            <a:off x="3769703" y="6008781"/>
            <a:ext cx="47478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45">
            <a:extLst>
              <a:ext uri="{FF2B5EF4-FFF2-40B4-BE49-F238E27FC236}">
                <a16:creationId xmlns:a16="http://schemas.microsoft.com/office/drawing/2014/main" id="{C85F6043-32BA-4D78-95C8-1EF353EFF6B3}"/>
              </a:ext>
            </a:extLst>
          </p:cNvPr>
          <p:cNvSpPr txBox="1"/>
          <p:nvPr/>
        </p:nvSpPr>
        <p:spPr>
          <a:xfrm>
            <a:off x="1262583" y="5250124"/>
            <a:ext cx="91440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</a:t>
            </a:r>
            <a:r>
              <a:rPr lang="es-MX" sz="2400" dirty="0"/>
              <a:t>planes externos</a:t>
            </a:r>
            <a:endParaRPr lang="es-CR" sz="2400" dirty="0"/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A6BA7F8D-B3A2-48B7-B748-1D15891CE788}"/>
              </a:ext>
            </a:extLst>
          </p:cNvPr>
          <p:cNvSpPr txBox="1"/>
          <p:nvPr/>
        </p:nvSpPr>
        <p:spPr>
          <a:xfrm>
            <a:off x="3641671" y="5696824"/>
            <a:ext cx="4345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</a:t>
            </a:r>
            <a:r>
              <a:rPr lang="es-MX" sz="2100" dirty="0"/>
              <a:t> compromisos institucionales</a:t>
            </a:r>
            <a:endParaRPr lang="es-CR" sz="2100" dirty="0"/>
          </a:p>
        </p:txBody>
      </p: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E488CD9E-1CFF-498D-A627-DEE9FD11FD49}"/>
              </a:ext>
            </a:extLst>
          </p:cNvPr>
          <p:cNvCxnSpPr>
            <a:cxnSpLocks/>
          </p:cNvCxnSpPr>
          <p:nvPr/>
        </p:nvCxnSpPr>
        <p:spPr>
          <a:xfrm>
            <a:off x="8217368" y="5441546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DB2EF217-E4A5-4AFE-8B43-670F48D62A76}"/>
              </a:ext>
            </a:extLst>
          </p:cNvPr>
          <p:cNvCxnSpPr>
            <a:cxnSpLocks/>
          </p:cNvCxnSpPr>
          <p:nvPr/>
        </p:nvCxnSpPr>
        <p:spPr>
          <a:xfrm>
            <a:off x="8141771" y="5507355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8DAD87A1-3745-4CE1-8355-18A1DF186311}"/>
              </a:ext>
            </a:extLst>
          </p:cNvPr>
          <p:cNvCxnSpPr>
            <a:cxnSpLocks/>
          </p:cNvCxnSpPr>
          <p:nvPr/>
        </p:nvCxnSpPr>
        <p:spPr>
          <a:xfrm>
            <a:off x="8125496" y="5566236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DD129574-FDC0-4CDD-8021-01934F82C4C6}"/>
              </a:ext>
            </a:extLst>
          </p:cNvPr>
          <p:cNvCxnSpPr>
            <a:cxnSpLocks/>
          </p:cNvCxnSpPr>
          <p:nvPr/>
        </p:nvCxnSpPr>
        <p:spPr>
          <a:xfrm>
            <a:off x="7620688" y="5426384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51">
            <a:extLst>
              <a:ext uri="{FF2B5EF4-FFF2-40B4-BE49-F238E27FC236}">
                <a16:creationId xmlns:a16="http://schemas.microsoft.com/office/drawing/2014/main" id="{B6AF3859-8E8D-4F22-9BFF-C5C9E5AB930B}"/>
              </a:ext>
            </a:extLst>
          </p:cNvPr>
          <p:cNvCxnSpPr>
            <a:cxnSpLocks/>
          </p:cNvCxnSpPr>
          <p:nvPr/>
        </p:nvCxnSpPr>
        <p:spPr>
          <a:xfrm>
            <a:off x="7559847" y="5568392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>
            <a:extLst>
              <a:ext uri="{FF2B5EF4-FFF2-40B4-BE49-F238E27FC236}">
                <a16:creationId xmlns:a16="http://schemas.microsoft.com/office/drawing/2014/main" id="{96FF18F0-84BB-42F3-BB85-B28631D492EC}"/>
              </a:ext>
            </a:extLst>
          </p:cNvPr>
          <p:cNvCxnSpPr>
            <a:cxnSpLocks/>
          </p:cNvCxnSpPr>
          <p:nvPr/>
        </p:nvCxnSpPr>
        <p:spPr>
          <a:xfrm>
            <a:off x="7653366" y="5509511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903AE9FC-BE9C-4A5A-829F-879AADDA8A1E}"/>
              </a:ext>
            </a:extLst>
          </p:cNvPr>
          <p:cNvCxnSpPr>
            <a:cxnSpLocks/>
          </p:cNvCxnSpPr>
          <p:nvPr/>
        </p:nvCxnSpPr>
        <p:spPr>
          <a:xfrm>
            <a:off x="5949365" y="5329835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1EEB464A-3C5B-4F84-91B6-F66AFD26EBE5}"/>
              </a:ext>
            </a:extLst>
          </p:cNvPr>
          <p:cNvCxnSpPr>
            <a:cxnSpLocks/>
          </p:cNvCxnSpPr>
          <p:nvPr/>
        </p:nvCxnSpPr>
        <p:spPr>
          <a:xfrm>
            <a:off x="2686477" y="4663367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>
            <a:extLst>
              <a:ext uri="{FF2B5EF4-FFF2-40B4-BE49-F238E27FC236}">
                <a16:creationId xmlns:a16="http://schemas.microsoft.com/office/drawing/2014/main" id="{EA4DD0E7-2641-4BAF-8F88-A6AABFA69641}"/>
              </a:ext>
            </a:extLst>
          </p:cNvPr>
          <p:cNvCxnSpPr>
            <a:cxnSpLocks/>
          </p:cNvCxnSpPr>
          <p:nvPr/>
        </p:nvCxnSpPr>
        <p:spPr>
          <a:xfrm>
            <a:off x="2686477" y="4604486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8D1F3B26-463E-4531-8D6F-26F434D48364}"/>
              </a:ext>
            </a:extLst>
          </p:cNvPr>
          <p:cNvCxnSpPr>
            <a:cxnSpLocks/>
          </p:cNvCxnSpPr>
          <p:nvPr/>
        </p:nvCxnSpPr>
        <p:spPr>
          <a:xfrm>
            <a:off x="2631272" y="4542140"/>
            <a:ext cx="203902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upo 57">
            <a:extLst>
              <a:ext uri="{FF2B5EF4-FFF2-40B4-BE49-F238E27FC236}">
                <a16:creationId xmlns:a16="http://schemas.microsoft.com/office/drawing/2014/main" id="{181AAC2B-AA1B-49E0-8286-1D4123281270}"/>
              </a:ext>
            </a:extLst>
          </p:cNvPr>
          <p:cNvGrpSpPr/>
          <p:nvPr/>
        </p:nvGrpSpPr>
        <p:grpSpPr>
          <a:xfrm>
            <a:off x="2450552" y="5066556"/>
            <a:ext cx="1346102" cy="1346102"/>
            <a:chOff x="86099" y="2350968"/>
            <a:chExt cx="1794804" cy="1794801"/>
          </a:xfrm>
        </p:grpSpPr>
        <p:grpSp>
          <p:nvGrpSpPr>
            <p:cNvPr id="59" name="Grupo 58">
              <a:extLst>
                <a:ext uri="{FF2B5EF4-FFF2-40B4-BE49-F238E27FC236}">
                  <a16:creationId xmlns:a16="http://schemas.microsoft.com/office/drawing/2014/main" id="{EC5930E2-0336-4E00-97E6-54E8B02598BE}"/>
                </a:ext>
              </a:extLst>
            </p:cNvPr>
            <p:cNvGrpSpPr/>
            <p:nvPr/>
          </p:nvGrpSpPr>
          <p:grpSpPr>
            <a:xfrm>
              <a:off x="86099" y="2350968"/>
              <a:ext cx="1794804" cy="1794801"/>
              <a:chOff x="876775" y="987194"/>
              <a:chExt cx="1794803" cy="1794802"/>
            </a:xfrm>
          </p:grpSpPr>
          <p:pic>
            <p:nvPicPr>
              <p:cNvPr id="61" name="Imagen 60">
                <a:extLst>
                  <a:ext uri="{FF2B5EF4-FFF2-40B4-BE49-F238E27FC236}">
                    <a16:creationId xmlns:a16="http://schemas.microsoft.com/office/drawing/2014/main" id="{C1755466-4034-414F-8E55-2C4798F244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76775" y="987195"/>
                <a:ext cx="1794803" cy="1794803"/>
              </a:xfrm>
              <a:prstGeom prst="rect">
                <a:avLst/>
              </a:prstGeom>
            </p:spPr>
          </p:pic>
          <p:pic>
            <p:nvPicPr>
              <p:cNvPr id="62" name="Imagen 61">
                <a:extLst>
                  <a:ext uri="{FF2B5EF4-FFF2-40B4-BE49-F238E27FC236}">
                    <a16:creationId xmlns:a16="http://schemas.microsoft.com/office/drawing/2014/main" id="{AF81F956-0CB4-420B-B794-93F905455E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45857" y="1270699"/>
                <a:ext cx="586236" cy="586236"/>
              </a:xfrm>
              <a:prstGeom prst="rect">
                <a:avLst/>
              </a:prstGeom>
            </p:spPr>
          </p:pic>
          <p:sp>
            <p:nvSpPr>
              <p:cNvPr id="65" name="CuadroTexto 64">
                <a:extLst>
                  <a:ext uri="{FF2B5EF4-FFF2-40B4-BE49-F238E27FC236}">
                    <a16:creationId xmlns:a16="http://schemas.microsoft.com/office/drawing/2014/main" id="{425AB962-6E3C-44B5-904D-5A08D5C2B094}"/>
                  </a:ext>
                </a:extLst>
              </p:cNvPr>
              <p:cNvSpPr txBox="1"/>
              <p:nvPr/>
            </p:nvSpPr>
            <p:spPr>
              <a:xfrm>
                <a:off x="972294" y="1829983"/>
                <a:ext cx="1603764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R" sz="1200" b="1" dirty="0"/>
                  <a:t>Consejo de la Persona Joven</a:t>
                </a:r>
              </a:p>
            </p:txBody>
          </p:sp>
        </p:grpSp>
        <p:sp>
          <p:nvSpPr>
            <p:cNvPr id="60" name="Elipse 59">
              <a:extLst>
                <a:ext uri="{FF2B5EF4-FFF2-40B4-BE49-F238E27FC236}">
                  <a16:creationId xmlns:a16="http://schemas.microsoft.com/office/drawing/2014/main" id="{DB7D0CAF-F683-4F2F-94E9-4C1AAC4F0BC6}"/>
                </a:ext>
              </a:extLst>
            </p:cNvPr>
            <p:cNvSpPr/>
            <p:nvPr/>
          </p:nvSpPr>
          <p:spPr>
            <a:xfrm>
              <a:off x="816562" y="3740509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2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EE290009-ADC0-4326-B8E4-FADA5224D113}"/>
              </a:ext>
            </a:extLst>
          </p:cNvPr>
          <p:cNvGrpSpPr/>
          <p:nvPr/>
        </p:nvGrpSpPr>
        <p:grpSpPr>
          <a:xfrm>
            <a:off x="2943725" y="3585979"/>
            <a:ext cx="1346102" cy="1346102"/>
            <a:chOff x="1138285" y="412767"/>
            <a:chExt cx="1794803" cy="1794803"/>
          </a:xfrm>
        </p:grpSpPr>
        <p:grpSp>
          <p:nvGrpSpPr>
            <p:cNvPr id="68" name="Grupo 67">
              <a:extLst>
                <a:ext uri="{FF2B5EF4-FFF2-40B4-BE49-F238E27FC236}">
                  <a16:creationId xmlns:a16="http://schemas.microsoft.com/office/drawing/2014/main" id="{63A6CCB0-34C8-49F8-8121-ACCCAF4D984B}"/>
                </a:ext>
              </a:extLst>
            </p:cNvPr>
            <p:cNvGrpSpPr/>
            <p:nvPr/>
          </p:nvGrpSpPr>
          <p:grpSpPr>
            <a:xfrm>
              <a:off x="1138285" y="412767"/>
              <a:ext cx="1794803" cy="1794803"/>
              <a:chOff x="2210476" y="878916"/>
              <a:chExt cx="1794803" cy="1794803"/>
            </a:xfrm>
          </p:grpSpPr>
          <p:pic>
            <p:nvPicPr>
              <p:cNvPr id="85" name="Imagen 84" descr="Imagen que contiene imágenes prediseñadas&#10;&#10;Descripción generada automáticamente">
                <a:extLst>
                  <a:ext uri="{FF2B5EF4-FFF2-40B4-BE49-F238E27FC236}">
                    <a16:creationId xmlns:a16="http://schemas.microsoft.com/office/drawing/2014/main" id="{D6CA5528-62F2-4069-8E3C-A7D6F2F851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210476" y="878916"/>
                <a:ext cx="1794803" cy="1794803"/>
              </a:xfrm>
              <a:prstGeom prst="rect">
                <a:avLst/>
              </a:prstGeom>
            </p:spPr>
          </p:pic>
          <p:pic>
            <p:nvPicPr>
              <p:cNvPr id="86" name="Imagen 85">
                <a:extLst>
                  <a:ext uri="{FF2B5EF4-FFF2-40B4-BE49-F238E27FC236}">
                    <a16:creationId xmlns:a16="http://schemas.microsoft.com/office/drawing/2014/main" id="{73646F92-250F-46E1-87E7-F4EE3B0517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3121" y="1256489"/>
                <a:ext cx="1271946" cy="426102"/>
              </a:xfrm>
              <a:prstGeom prst="rect">
                <a:avLst/>
              </a:prstGeom>
            </p:spPr>
          </p:pic>
          <p:sp>
            <p:nvSpPr>
              <p:cNvPr id="87" name="CuadroTexto 86">
                <a:extLst>
                  <a:ext uri="{FF2B5EF4-FFF2-40B4-BE49-F238E27FC236}">
                    <a16:creationId xmlns:a16="http://schemas.microsoft.com/office/drawing/2014/main" id="{66DB1D2E-ADAA-4394-8156-FAD741B8F4A7}"/>
                  </a:ext>
                </a:extLst>
              </p:cNvPr>
              <p:cNvSpPr txBox="1"/>
              <p:nvPr/>
            </p:nvSpPr>
            <p:spPr>
              <a:xfrm>
                <a:off x="2321761" y="1765961"/>
                <a:ext cx="1603764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R" sz="1200" b="1" dirty="0"/>
                  <a:t>Gobierno de la República</a:t>
                </a:r>
              </a:p>
            </p:txBody>
          </p:sp>
        </p:grpSp>
        <p:sp>
          <p:nvSpPr>
            <p:cNvPr id="69" name="Elipse 68">
              <a:extLst>
                <a:ext uri="{FF2B5EF4-FFF2-40B4-BE49-F238E27FC236}">
                  <a16:creationId xmlns:a16="http://schemas.microsoft.com/office/drawing/2014/main" id="{42231CAF-F2A3-4392-8120-B5D421B186D6}"/>
                </a:ext>
              </a:extLst>
            </p:cNvPr>
            <p:cNvSpPr/>
            <p:nvPr/>
          </p:nvSpPr>
          <p:spPr>
            <a:xfrm>
              <a:off x="1910391" y="1857333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2</a:t>
              </a:r>
              <a:endParaRPr lang="es-CR" sz="135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88" name="Grupo 87">
            <a:extLst>
              <a:ext uri="{FF2B5EF4-FFF2-40B4-BE49-F238E27FC236}">
                <a16:creationId xmlns:a16="http://schemas.microsoft.com/office/drawing/2014/main" id="{5C1A86B0-44DD-427F-9FE9-5F9CF4CCF4C9}"/>
              </a:ext>
            </a:extLst>
          </p:cNvPr>
          <p:cNvGrpSpPr/>
          <p:nvPr/>
        </p:nvGrpSpPr>
        <p:grpSpPr>
          <a:xfrm>
            <a:off x="4353479" y="3576845"/>
            <a:ext cx="1346102" cy="1346102"/>
            <a:chOff x="3137239" y="344878"/>
            <a:chExt cx="1794803" cy="1794803"/>
          </a:xfrm>
        </p:grpSpPr>
        <p:grpSp>
          <p:nvGrpSpPr>
            <p:cNvPr id="89" name="Grupo 88">
              <a:extLst>
                <a:ext uri="{FF2B5EF4-FFF2-40B4-BE49-F238E27FC236}">
                  <a16:creationId xmlns:a16="http://schemas.microsoft.com/office/drawing/2014/main" id="{DF372D2F-414E-4D2F-A846-F09177070DBD}"/>
                </a:ext>
              </a:extLst>
            </p:cNvPr>
            <p:cNvGrpSpPr/>
            <p:nvPr/>
          </p:nvGrpSpPr>
          <p:grpSpPr>
            <a:xfrm>
              <a:off x="3137239" y="344878"/>
              <a:ext cx="1794803" cy="1794803"/>
              <a:chOff x="5391227" y="984327"/>
              <a:chExt cx="1794803" cy="1794803"/>
            </a:xfrm>
          </p:grpSpPr>
          <p:pic>
            <p:nvPicPr>
              <p:cNvPr id="91" name="Imagen 90">
                <a:extLst>
                  <a:ext uri="{FF2B5EF4-FFF2-40B4-BE49-F238E27FC236}">
                    <a16:creationId xmlns:a16="http://schemas.microsoft.com/office/drawing/2014/main" id="{87462051-0910-4C70-83CC-33CE39DAD9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391227" y="984327"/>
                <a:ext cx="1794803" cy="1794803"/>
              </a:xfrm>
              <a:prstGeom prst="rect">
                <a:avLst/>
              </a:prstGeom>
            </p:spPr>
          </p:pic>
          <p:pic>
            <p:nvPicPr>
              <p:cNvPr id="92" name="Imagen 91" descr="Imagen que contiene imágenes prediseñadas&#10;&#10;Descripción generada automáticamente">
                <a:extLst>
                  <a:ext uri="{FF2B5EF4-FFF2-40B4-BE49-F238E27FC236}">
                    <a16:creationId xmlns:a16="http://schemas.microsoft.com/office/drawing/2014/main" id="{E05C273B-5315-4370-950E-7F763058F9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13354" y="1334937"/>
                <a:ext cx="904934" cy="482100"/>
              </a:xfrm>
              <a:prstGeom prst="rect">
                <a:avLst/>
              </a:prstGeom>
            </p:spPr>
          </p:pic>
          <p:sp>
            <p:nvSpPr>
              <p:cNvPr id="93" name="CuadroTexto 92">
                <a:extLst>
                  <a:ext uri="{FF2B5EF4-FFF2-40B4-BE49-F238E27FC236}">
                    <a16:creationId xmlns:a16="http://schemas.microsoft.com/office/drawing/2014/main" id="{041F3863-D5F6-47F9-96CD-D73B68020CE8}"/>
                  </a:ext>
                </a:extLst>
              </p:cNvPr>
              <p:cNvSpPr txBox="1"/>
              <p:nvPr/>
            </p:nvSpPr>
            <p:spPr>
              <a:xfrm>
                <a:off x="5463940" y="1887398"/>
                <a:ext cx="16037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R" sz="1200" b="1" dirty="0"/>
                  <a:t>INAMU</a:t>
                </a:r>
              </a:p>
            </p:txBody>
          </p:sp>
        </p:grpSp>
        <p:sp>
          <p:nvSpPr>
            <p:cNvPr id="90" name="Elipse 89">
              <a:extLst>
                <a:ext uri="{FF2B5EF4-FFF2-40B4-BE49-F238E27FC236}">
                  <a16:creationId xmlns:a16="http://schemas.microsoft.com/office/drawing/2014/main" id="{3E1FFB92-1AEC-4675-9279-AD3760DDEA3D}"/>
                </a:ext>
              </a:extLst>
            </p:cNvPr>
            <p:cNvSpPr/>
            <p:nvPr/>
          </p:nvSpPr>
          <p:spPr>
            <a:xfrm>
              <a:off x="3867702" y="1639077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2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94" name="Grupo 93">
            <a:extLst>
              <a:ext uri="{FF2B5EF4-FFF2-40B4-BE49-F238E27FC236}">
                <a16:creationId xmlns:a16="http://schemas.microsoft.com/office/drawing/2014/main" id="{B57F531E-49BC-47A5-BD9C-406AEF837405}"/>
              </a:ext>
            </a:extLst>
          </p:cNvPr>
          <p:cNvGrpSpPr/>
          <p:nvPr/>
        </p:nvGrpSpPr>
        <p:grpSpPr>
          <a:xfrm>
            <a:off x="5817125" y="3591483"/>
            <a:ext cx="1346102" cy="1346102"/>
            <a:chOff x="5052719" y="368078"/>
            <a:chExt cx="1794803" cy="1794803"/>
          </a:xfrm>
        </p:grpSpPr>
        <p:grpSp>
          <p:nvGrpSpPr>
            <p:cNvPr id="95" name="Grupo 94">
              <a:extLst>
                <a:ext uri="{FF2B5EF4-FFF2-40B4-BE49-F238E27FC236}">
                  <a16:creationId xmlns:a16="http://schemas.microsoft.com/office/drawing/2014/main" id="{DA7FC304-6298-4377-B163-43891C7E8C30}"/>
                </a:ext>
              </a:extLst>
            </p:cNvPr>
            <p:cNvGrpSpPr/>
            <p:nvPr/>
          </p:nvGrpSpPr>
          <p:grpSpPr>
            <a:xfrm>
              <a:off x="5052719" y="368078"/>
              <a:ext cx="1794803" cy="1794803"/>
              <a:chOff x="7625646" y="984326"/>
              <a:chExt cx="1794803" cy="1794803"/>
            </a:xfrm>
          </p:grpSpPr>
          <p:pic>
            <p:nvPicPr>
              <p:cNvPr id="97" name="Imagen 96" descr="Imagen que contiene imágenes prediseñadas&#10;&#10;Descripción generada automáticamente">
                <a:extLst>
                  <a:ext uri="{FF2B5EF4-FFF2-40B4-BE49-F238E27FC236}">
                    <a16:creationId xmlns:a16="http://schemas.microsoft.com/office/drawing/2014/main" id="{56507156-47CF-4E32-A11E-E774AD62F9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625646" y="984326"/>
                <a:ext cx="1794803" cy="1794803"/>
              </a:xfrm>
              <a:prstGeom prst="rect">
                <a:avLst/>
              </a:prstGeom>
            </p:spPr>
          </p:pic>
          <p:pic>
            <p:nvPicPr>
              <p:cNvPr id="98" name="Imagen 97">
                <a:extLst>
                  <a:ext uri="{FF2B5EF4-FFF2-40B4-BE49-F238E27FC236}">
                    <a16:creationId xmlns:a16="http://schemas.microsoft.com/office/drawing/2014/main" id="{8F90E0BC-92F5-41A5-A4C4-22F6CDC919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05929" y="1256489"/>
                <a:ext cx="600447" cy="600447"/>
              </a:xfrm>
              <a:prstGeom prst="rect">
                <a:avLst/>
              </a:prstGeom>
            </p:spPr>
          </p:pic>
          <p:sp>
            <p:nvSpPr>
              <p:cNvPr id="99" name="CuadroTexto 98">
                <a:extLst>
                  <a:ext uri="{FF2B5EF4-FFF2-40B4-BE49-F238E27FC236}">
                    <a16:creationId xmlns:a16="http://schemas.microsoft.com/office/drawing/2014/main" id="{75590FA6-8428-4D9B-A40E-365EAE744A93}"/>
                  </a:ext>
                </a:extLst>
              </p:cNvPr>
              <p:cNvSpPr txBox="1"/>
              <p:nvPr/>
            </p:nvSpPr>
            <p:spPr>
              <a:xfrm>
                <a:off x="7747839" y="1880773"/>
                <a:ext cx="16037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R" sz="1200" b="1" dirty="0"/>
                  <a:t>CONAPDIS</a:t>
                </a:r>
              </a:p>
            </p:txBody>
          </p:sp>
        </p:grpSp>
        <p:sp>
          <p:nvSpPr>
            <p:cNvPr id="96" name="Elipse 95">
              <a:extLst>
                <a:ext uri="{FF2B5EF4-FFF2-40B4-BE49-F238E27FC236}">
                  <a16:creationId xmlns:a16="http://schemas.microsoft.com/office/drawing/2014/main" id="{12D25E94-B0E9-41FA-914A-C50B1E4FFC69}"/>
                </a:ext>
              </a:extLst>
            </p:cNvPr>
            <p:cNvSpPr/>
            <p:nvPr/>
          </p:nvSpPr>
          <p:spPr>
            <a:xfrm>
              <a:off x="5802115" y="1668463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1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00" name="Grupo 99">
            <a:extLst>
              <a:ext uri="{FF2B5EF4-FFF2-40B4-BE49-F238E27FC236}">
                <a16:creationId xmlns:a16="http://schemas.microsoft.com/office/drawing/2014/main" id="{F3587C59-7B6E-4CBA-AB20-E2D4CE07468B}"/>
              </a:ext>
            </a:extLst>
          </p:cNvPr>
          <p:cNvGrpSpPr/>
          <p:nvPr/>
        </p:nvGrpSpPr>
        <p:grpSpPr>
          <a:xfrm>
            <a:off x="7290958" y="3587856"/>
            <a:ext cx="1346102" cy="1346102"/>
            <a:chOff x="7052682" y="342872"/>
            <a:chExt cx="1794803" cy="1794803"/>
          </a:xfrm>
        </p:grpSpPr>
        <p:grpSp>
          <p:nvGrpSpPr>
            <p:cNvPr id="102" name="Grupo 101">
              <a:extLst>
                <a:ext uri="{FF2B5EF4-FFF2-40B4-BE49-F238E27FC236}">
                  <a16:creationId xmlns:a16="http://schemas.microsoft.com/office/drawing/2014/main" id="{35FAAE38-F7DB-4016-9F29-2FA2D29F2B5E}"/>
                </a:ext>
              </a:extLst>
            </p:cNvPr>
            <p:cNvGrpSpPr/>
            <p:nvPr/>
          </p:nvGrpSpPr>
          <p:grpSpPr>
            <a:xfrm>
              <a:off x="7052682" y="342872"/>
              <a:ext cx="1794803" cy="1794803"/>
              <a:chOff x="9905679" y="987195"/>
              <a:chExt cx="1794803" cy="1794803"/>
            </a:xfrm>
          </p:grpSpPr>
          <p:pic>
            <p:nvPicPr>
              <p:cNvPr id="104" name="Imagen 103">
                <a:extLst>
                  <a:ext uri="{FF2B5EF4-FFF2-40B4-BE49-F238E27FC236}">
                    <a16:creationId xmlns:a16="http://schemas.microsoft.com/office/drawing/2014/main" id="{CAD8108C-895B-4D30-BD53-24954E6B09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9905679" y="987195"/>
                <a:ext cx="1794803" cy="1794803"/>
              </a:xfrm>
              <a:prstGeom prst="rect">
                <a:avLst/>
              </a:prstGeom>
            </p:spPr>
          </p:pic>
          <p:pic>
            <p:nvPicPr>
              <p:cNvPr id="105" name="Imagen 104">
                <a:extLst>
                  <a:ext uri="{FF2B5EF4-FFF2-40B4-BE49-F238E27FC236}">
                    <a16:creationId xmlns:a16="http://schemas.microsoft.com/office/drawing/2014/main" id="{F25D448D-7ADA-4BBE-9690-75E1E3423A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29283" y="1348592"/>
                <a:ext cx="854531" cy="468445"/>
              </a:xfrm>
              <a:prstGeom prst="rect">
                <a:avLst/>
              </a:prstGeom>
            </p:spPr>
          </p:pic>
          <p:sp>
            <p:nvSpPr>
              <p:cNvPr id="108" name="CuadroTexto 107">
                <a:extLst>
                  <a:ext uri="{FF2B5EF4-FFF2-40B4-BE49-F238E27FC236}">
                    <a16:creationId xmlns:a16="http://schemas.microsoft.com/office/drawing/2014/main" id="{B52FC3E3-BD98-49B5-BF4D-072936ED8E8C}"/>
                  </a:ext>
                </a:extLst>
              </p:cNvPr>
              <p:cNvSpPr txBox="1"/>
              <p:nvPr/>
            </p:nvSpPr>
            <p:spPr>
              <a:xfrm>
                <a:off x="10026090" y="1904566"/>
                <a:ext cx="16483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R" sz="900" b="1" dirty="0"/>
                  <a:t>Ministerio de Trabajo y Seguridad Social</a:t>
                </a:r>
              </a:p>
            </p:txBody>
          </p:sp>
        </p:grpSp>
        <p:sp>
          <p:nvSpPr>
            <p:cNvPr id="103" name="Elipse 102">
              <a:extLst>
                <a:ext uri="{FF2B5EF4-FFF2-40B4-BE49-F238E27FC236}">
                  <a16:creationId xmlns:a16="http://schemas.microsoft.com/office/drawing/2014/main" id="{C9708AFF-BA0B-4424-915C-5DDE817592E0}"/>
                </a:ext>
              </a:extLst>
            </p:cNvPr>
            <p:cNvSpPr/>
            <p:nvPr/>
          </p:nvSpPr>
          <p:spPr>
            <a:xfrm>
              <a:off x="7736614" y="1759602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1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09" name="Grupo 108">
            <a:extLst>
              <a:ext uri="{FF2B5EF4-FFF2-40B4-BE49-F238E27FC236}">
                <a16:creationId xmlns:a16="http://schemas.microsoft.com/office/drawing/2014/main" id="{3D50D385-D1BA-40CC-A243-92A11CC9B294}"/>
              </a:ext>
            </a:extLst>
          </p:cNvPr>
          <p:cNvGrpSpPr/>
          <p:nvPr/>
        </p:nvGrpSpPr>
        <p:grpSpPr>
          <a:xfrm>
            <a:off x="7969477" y="5079998"/>
            <a:ext cx="1319390" cy="1319390"/>
            <a:chOff x="10346715" y="2390445"/>
            <a:chExt cx="1759186" cy="1759186"/>
          </a:xfrm>
        </p:grpSpPr>
        <p:pic>
          <p:nvPicPr>
            <p:cNvPr id="110" name="Imagen 109">
              <a:extLst>
                <a:ext uri="{FF2B5EF4-FFF2-40B4-BE49-F238E27FC236}">
                  <a16:creationId xmlns:a16="http://schemas.microsoft.com/office/drawing/2014/main" id="{870D3029-2171-458E-8868-F5A022286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346715" y="2390445"/>
              <a:ext cx="1759186" cy="1759186"/>
            </a:xfrm>
            <a:prstGeom prst="rect">
              <a:avLst/>
            </a:prstGeom>
          </p:spPr>
        </p:pic>
        <p:pic>
          <p:nvPicPr>
            <p:cNvPr id="111" name="Imagen 110" descr="Imagen que contiene señal&#10;&#10;Descripción generada automáticamente">
              <a:extLst>
                <a:ext uri="{FF2B5EF4-FFF2-40B4-BE49-F238E27FC236}">
                  <a16:creationId xmlns:a16="http://schemas.microsoft.com/office/drawing/2014/main" id="{E94BE2A6-80FD-4184-9237-835C85E89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1134" y="2663070"/>
              <a:ext cx="519819" cy="498816"/>
            </a:xfrm>
            <a:prstGeom prst="rect">
              <a:avLst/>
            </a:prstGeom>
          </p:spPr>
        </p:pic>
        <p:sp>
          <p:nvSpPr>
            <p:cNvPr id="112" name="CuadroTexto 111">
              <a:extLst>
                <a:ext uri="{FF2B5EF4-FFF2-40B4-BE49-F238E27FC236}">
                  <a16:creationId xmlns:a16="http://schemas.microsoft.com/office/drawing/2014/main" id="{B2FE2145-08E1-461C-8768-B001A6B5EEC4}"/>
                </a:ext>
              </a:extLst>
            </p:cNvPr>
            <p:cNvSpPr txBox="1"/>
            <p:nvPr/>
          </p:nvSpPr>
          <p:spPr>
            <a:xfrm>
              <a:off x="10422756" y="3201369"/>
              <a:ext cx="160376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/>
                <a:t>Ministerio de </a:t>
              </a:r>
            </a:p>
            <a:p>
              <a:pPr algn="ctr"/>
              <a:r>
                <a:rPr lang="es-CR" sz="1200" b="1" dirty="0"/>
                <a:t>Salud</a:t>
              </a:r>
            </a:p>
          </p:txBody>
        </p:sp>
        <p:sp>
          <p:nvSpPr>
            <p:cNvPr id="113" name="Elipse 112">
              <a:extLst>
                <a:ext uri="{FF2B5EF4-FFF2-40B4-BE49-F238E27FC236}">
                  <a16:creationId xmlns:a16="http://schemas.microsoft.com/office/drawing/2014/main" id="{4A7EC682-6B86-4C2D-98B8-7BE6B193786F}"/>
                </a:ext>
              </a:extLst>
            </p:cNvPr>
            <p:cNvSpPr/>
            <p:nvPr/>
          </p:nvSpPr>
          <p:spPr>
            <a:xfrm>
              <a:off x="11053715" y="3783271"/>
              <a:ext cx="333875" cy="31403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350" b="1" dirty="0">
                  <a:solidFill>
                    <a:schemeClr val="accent6">
                      <a:lumMod val="50000"/>
                    </a:schemeClr>
                  </a:solidFill>
                </a:rPr>
                <a:t>1</a:t>
              </a:r>
              <a:endParaRPr lang="es-CR" sz="12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14" name="Imagen 113">
            <a:extLst>
              <a:ext uri="{FF2B5EF4-FFF2-40B4-BE49-F238E27FC236}">
                <a16:creationId xmlns:a16="http://schemas.microsoft.com/office/drawing/2014/main" id="{364CBBE7-D93A-4302-B0FA-5C12DD95E2E6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3" r="1213" b="33472"/>
          <a:stretch/>
        </p:blipFill>
        <p:spPr>
          <a:xfrm>
            <a:off x="1714627" y="4243861"/>
            <a:ext cx="727357" cy="303703"/>
          </a:xfrm>
          <a:prstGeom prst="rect">
            <a:avLst/>
          </a:prstGeom>
        </p:spPr>
      </p:pic>
      <p:pic>
        <p:nvPicPr>
          <p:cNvPr id="115" name="Imagen 114">
            <a:extLst>
              <a:ext uri="{FF2B5EF4-FFF2-40B4-BE49-F238E27FC236}">
                <a16:creationId xmlns:a16="http://schemas.microsoft.com/office/drawing/2014/main" id="{723E7C62-3368-434A-BEAB-7FA9F4409DC2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3466" y="3932986"/>
            <a:ext cx="1356237" cy="1356237"/>
          </a:xfrm>
          <a:prstGeom prst="rect">
            <a:avLst/>
          </a:prstGeom>
        </p:spPr>
      </p:pic>
      <p:sp>
        <p:nvSpPr>
          <p:cNvPr id="116" name="CuadroTexto 115">
            <a:extLst>
              <a:ext uri="{FF2B5EF4-FFF2-40B4-BE49-F238E27FC236}">
                <a16:creationId xmlns:a16="http://schemas.microsoft.com/office/drawing/2014/main" id="{3702AE89-FAAA-426A-936C-09605484EFCC}"/>
              </a:ext>
            </a:extLst>
          </p:cNvPr>
          <p:cNvSpPr txBox="1"/>
          <p:nvPr/>
        </p:nvSpPr>
        <p:spPr>
          <a:xfrm>
            <a:off x="1330268" y="4572817"/>
            <a:ext cx="1560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100" b="1" dirty="0"/>
              <a:t>Ministerio de Deporte y la Recreación</a:t>
            </a:r>
          </a:p>
        </p:txBody>
      </p:sp>
      <p:sp>
        <p:nvSpPr>
          <p:cNvPr id="117" name="Elipse 116">
            <a:extLst>
              <a:ext uri="{FF2B5EF4-FFF2-40B4-BE49-F238E27FC236}">
                <a16:creationId xmlns:a16="http://schemas.microsoft.com/office/drawing/2014/main" id="{067AC6EB-1C85-4047-89C0-FD2CE7B3061B}"/>
              </a:ext>
            </a:extLst>
          </p:cNvPr>
          <p:cNvSpPr/>
          <p:nvPr/>
        </p:nvSpPr>
        <p:spPr>
          <a:xfrm>
            <a:off x="1987992" y="4970856"/>
            <a:ext cx="250406" cy="2355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350" b="1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es-CR" sz="135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0" name="Rectángulo: esquinas redondeadas 119">
            <a:extLst>
              <a:ext uri="{FF2B5EF4-FFF2-40B4-BE49-F238E27FC236}">
                <a16:creationId xmlns:a16="http://schemas.microsoft.com/office/drawing/2014/main" id="{41AE6524-BDB3-4345-B944-A89E2440F084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17A15E06-E2A3-46DC-95FE-7C21EEFAEC20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27387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116" grpId="0"/>
      <p:bldP spid="1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5" name="Rectangle 63">
            <a:extLst>
              <a:ext uri="{FF2B5EF4-FFF2-40B4-BE49-F238E27FC236}">
                <a16:creationId xmlns:a16="http://schemas.microsoft.com/office/drawing/2014/main" id="{1FEE8D50-A723-458E-A3A4-29182B0EDC76}"/>
              </a:ext>
            </a:extLst>
          </p:cNvPr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grpSp>
        <p:nvGrpSpPr>
          <p:cNvPr id="70" name="Grupare 106">
            <a:extLst>
              <a:ext uri="{FF2B5EF4-FFF2-40B4-BE49-F238E27FC236}">
                <a16:creationId xmlns:a16="http://schemas.microsoft.com/office/drawing/2014/main" id="{68E4B00F-70BB-49DD-A0D1-57DBE64104F7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0F3E3D9D-9788-41BC-B340-3C599F9DAEFB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D62D2623-857B-4CF8-B3BF-E33E9A8CC71A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F8151847-C950-480E-AEAD-45C610DFEA7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5" name="Arc plin 65">
              <a:extLst>
                <a:ext uri="{FF2B5EF4-FFF2-40B4-BE49-F238E27FC236}">
                  <a16:creationId xmlns:a16="http://schemas.microsoft.com/office/drawing/2014/main" id="{4034D18D-BBB2-4AFF-9A99-1050F1C304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80" name="Arc plin 65">
                <a:extLst>
                  <a:ext uri="{FF2B5EF4-FFF2-40B4-BE49-F238E27FC236}">
                    <a16:creationId xmlns:a16="http://schemas.microsoft.com/office/drawing/2014/main" id="{EDA57558-DCB2-463F-A14F-DCD4C3ACC9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 Box 59">
                <a:extLst>
                  <a:ext uri="{FF2B5EF4-FFF2-40B4-BE49-F238E27FC236}">
                    <a16:creationId xmlns:a16="http://schemas.microsoft.com/office/drawing/2014/main" id="{631F0173-7396-4053-90CF-28212F82B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8C050D07-C8DE-4232-BEB5-BA0795BC3A48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Săgeată dreapta vărgată 67">
              <a:extLst>
                <a:ext uri="{FF2B5EF4-FFF2-40B4-BE49-F238E27FC236}">
                  <a16:creationId xmlns:a16="http://schemas.microsoft.com/office/drawing/2014/main" id="{A1B19052-9AAF-4304-869F-5B7BE9CF9BAA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8" name="Oval 74">
              <a:extLst>
                <a:ext uri="{FF2B5EF4-FFF2-40B4-BE49-F238E27FC236}">
                  <a16:creationId xmlns:a16="http://schemas.microsoft.com/office/drawing/2014/main" id="{E380E81A-0315-486D-813E-84CA894D9008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82CE8D9-72C0-4E0D-910C-02DDBBED38FF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upare 92">
            <a:extLst>
              <a:ext uri="{FF2B5EF4-FFF2-40B4-BE49-F238E27FC236}">
                <a16:creationId xmlns:a16="http://schemas.microsoft.com/office/drawing/2014/main" id="{CA69B5B6-DF51-486D-8DEF-EC6D28BB5EF6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83" name="CasetăText 85">
              <a:extLst>
                <a:ext uri="{FF2B5EF4-FFF2-40B4-BE49-F238E27FC236}">
                  <a16:creationId xmlns:a16="http://schemas.microsoft.com/office/drawing/2014/main" id="{449CD6D4-0FAB-4E1F-A011-42B9384A20BB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latin typeface="Calibri" panose="020F0502020204030204"/>
                </a:rPr>
                <a:t>Alineamiento Nacional, Sectorial e Institucional</a:t>
              </a:r>
              <a:endParaRPr lang="es-CR" sz="1400" kern="0" dirty="0">
                <a:ln w="0"/>
                <a:solidFill>
                  <a:schemeClr val="bg1">
                    <a:lumMod val="85000"/>
                  </a:schemeClr>
                </a:solidFill>
                <a:latin typeface="Calibri" panose="020F0502020204030204"/>
              </a:endParaRPr>
            </a:p>
          </p:txBody>
        </p:sp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BE3AE1F2-13F3-42DA-A3F5-A574487F3069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schemeClr val="bg1"/>
                  </a:solidFill>
                  <a:latin typeface="Calibri" panose="020F0502020204030204"/>
                </a:rPr>
                <a:t>1</a:t>
              </a:r>
            </a:p>
          </p:txBody>
        </p:sp>
      </p:grpSp>
      <p:pic>
        <p:nvPicPr>
          <p:cNvPr id="10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69C3D01-6424-4923-91F0-6FDE66DF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ectangle 2">
            <a:extLst>
              <a:ext uri="{FF2B5EF4-FFF2-40B4-BE49-F238E27FC236}">
                <a16:creationId xmlns:a16="http://schemas.microsoft.com/office/drawing/2014/main" id="{3616A6C1-D753-4C50-A001-5167D87669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7" name="Diagrama de flujo: conector 2">
            <a:extLst>
              <a:ext uri="{FF2B5EF4-FFF2-40B4-BE49-F238E27FC236}">
                <a16:creationId xmlns:a16="http://schemas.microsoft.com/office/drawing/2014/main" id="{1995B2EA-270A-4DB5-B678-E41F1E75E34A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121" name="Rectángulo: esquinas redondeadas 120">
            <a:extLst>
              <a:ext uri="{FF2B5EF4-FFF2-40B4-BE49-F238E27FC236}">
                <a16:creationId xmlns:a16="http://schemas.microsoft.com/office/drawing/2014/main" id="{1523E990-F8DA-43E6-A59A-5F907E79F0A8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2" name="Rectángulo: esquinas redondeadas 121">
            <a:extLst>
              <a:ext uri="{FF2B5EF4-FFF2-40B4-BE49-F238E27FC236}">
                <a16:creationId xmlns:a16="http://schemas.microsoft.com/office/drawing/2014/main" id="{A99C3202-8F33-4E8C-99E1-73D75BF5A26F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3" name="Rectángulo: esquinas redondeadas 122">
            <a:extLst>
              <a:ext uri="{FF2B5EF4-FFF2-40B4-BE49-F238E27FC236}">
                <a16:creationId xmlns:a16="http://schemas.microsoft.com/office/drawing/2014/main" id="{3650DD16-DAA1-4805-9B6E-F81C118F181F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Rectángulo: esquinas redondeadas 123">
            <a:extLst>
              <a:ext uri="{FF2B5EF4-FFF2-40B4-BE49-F238E27FC236}">
                <a16:creationId xmlns:a16="http://schemas.microsoft.com/office/drawing/2014/main" id="{769D36C7-0152-468F-89C8-62B10E0869CA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5" name="CuadroTexto 124">
            <a:extLst>
              <a:ext uri="{FF2B5EF4-FFF2-40B4-BE49-F238E27FC236}">
                <a16:creationId xmlns:a16="http://schemas.microsoft.com/office/drawing/2014/main" id="{C6C737CD-FA46-4CD0-B04D-F380E608E245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  <p:sp>
        <p:nvSpPr>
          <p:cNvPr id="126" name="CuadroTexto 125">
            <a:extLst>
              <a:ext uri="{FF2B5EF4-FFF2-40B4-BE49-F238E27FC236}">
                <a16:creationId xmlns:a16="http://schemas.microsoft.com/office/drawing/2014/main" id="{CDEEF7F9-E7CE-43F9-8327-A023D0CADD33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F72C502B-2708-4E68-90B0-0F938E5C5EA2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B077F7E6-9E5A-43F0-BC02-30EB35C4EEF7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235204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grpSp>
        <p:nvGrpSpPr>
          <p:cNvPr id="87" name="Grupare 108">
            <a:extLst>
              <a:ext uri="{FF2B5EF4-FFF2-40B4-BE49-F238E27FC236}">
                <a16:creationId xmlns:a16="http://schemas.microsoft.com/office/drawing/2014/main" id="{F421ACAF-7654-4079-9DB7-9E2DC0589FF2}"/>
              </a:ext>
            </a:extLst>
          </p:cNvPr>
          <p:cNvGrpSpPr>
            <a:grpSpLocks/>
          </p:cNvGrpSpPr>
          <p:nvPr/>
        </p:nvGrpSpPr>
        <p:grpSpPr bwMode="auto">
          <a:xfrm>
            <a:off x="6145491" y="3003550"/>
            <a:ext cx="1647825" cy="2614613"/>
            <a:chOff x="4870579" y="1933533"/>
            <a:chExt cx="1626019" cy="2573655"/>
          </a:xfrm>
        </p:grpSpPr>
        <p:sp>
          <p:nvSpPr>
            <p:cNvPr id="88" name="Oval 2">
              <a:extLst>
                <a:ext uri="{FF2B5EF4-FFF2-40B4-BE49-F238E27FC236}">
                  <a16:creationId xmlns:a16="http://schemas.microsoft.com/office/drawing/2014/main" id="{E385098E-9382-4FC0-BC5D-92EB85A02FCB}"/>
                </a:ext>
              </a:extLst>
            </p:cNvPr>
            <p:cNvSpPr/>
            <p:nvPr/>
          </p:nvSpPr>
          <p:spPr>
            <a:xfrm rot="18900000">
              <a:off x="5277867" y="2144489"/>
              <a:ext cx="1066781" cy="106571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D67C1F10-BF33-41F2-9D36-670FD3DA4C3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202686" y="4496242"/>
              <a:ext cx="9376" cy="6266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C3B7BBD3-072D-48AD-87CD-8DEDCF84251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88580" y="4494687"/>
              <a:ext cx="312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" name="Freeform 14">
              <a:extLst>
                <a:ext uri="{FF2B5EF4-FFF2-40B4-BE49-F238E27FC236}">
                  <a16:creationId xmlns:a16="http://schemas.microsoft.com/office/drawing/2014/main" id="{8C4C491B-54E0-4EC3-8EE0-F0AE85C4AD4F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92516" y="4490763"/>
              <a:ext cx="18752" cy="14099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92" name="Grupare 107">
              <a:extLst>
                <a:ext uri="{FF2B5EF4-FFF2-40B4-BE49-F238E27FC236}">
                  <a16:creationId xmlns:a16="http://schemas.microsoft.com/office/drawing/2014/main" id="{28897182-4DA8-4B2A-918F-07C17B1943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0579" y="1933533"/>
              <a:ext cx="1626019" cy="1646166"/>
              <a:chOff x="4870579" y="1933533"/>
              <a:chExt cx="1626019" cy="1646166"/>
            </a:xfrm>
          </p:grpSpPr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163B6FAA-3EA1-4E07-B945-25010A0B858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6087" y="1933533"/>
                <a:ext cx="9399" cy="6251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 10">
                <a:extLst>
                  <a:ext uri="{FF2B5EF4-FFF2-40B4-BE49-F238E27FC236}">
                    <a16:creationId xmlns:a16="http://schemas.microsoft.com/office/drawing/2014/main" id="{C2610A30-9B84-4BD4-A372-5631410D29E6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4520" y="1955410"/>
                <a:ext cx="313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5" name="Freeform 14">
                <a:extLst>
                  <a:ext uri="{FF2B5EF4-FFF2-40B4-BE49-F238E27FC236}">
                    <a16:creationId xmlns:a16="http://schemas.microsoft.com/office/drawing/2014/main" id="{100096F0-AE6C-40FB-A330-B0D86D4FCD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89821" y="1936658"/>
                <a:ext cx="18798" cy="12501"/>
              </a:xfrm>
              <a:custGeom>
                <a:avLst/>
                <a:gdLst>
                  <a:gd name="T0" fmla="*/ 3 w 6"/>
                  <a:gd name="T1" fmla="*/ 1 h 4"/>
                  <a:gd name="T2" fmla="*/ 6 w 6"/>
                  <a:gd name="T3" fmla="*/ 0 h 4"/>
                  <a:gd name="T4" fmla="*/ 3 w 6"/>
                  <a:gd name="T5" fmla="*/ 2 h 4"/>
                  <a:gd name="T6" fmla="*/ 1 w 6"/>
                  <a:gd name="T7" fmla="*/ 3 h 4"/>
                  <a:gd name="T8" fmla="*/ 0 w 6"/>
                  <a:gd name="T9" fmla="*/ 4 h 4"/>
                  <a:gd name="T10" fmla="*/ 0 w 6"/>
                  <a:gd name="T11" fmla="*/ 4 h 4"/>
                  <a:gd name="T12" fmla="*/ 0 w 6"/>
                  <a:gd name="T13" fmla="*/ 3 h 4"/>
                  <a:gd name="T14" fmla="*/ 1 w 6"/>
                  <a:gd name="T15" fmla="*/ 3 h 4"/>
                  <a:gd name="T16" fmla="*/ 3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4" y="1"/>
                      <a:pt x="5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96" name="Arc plin 1">
                <a:extLst>
                  <a:ext uri="{FF2B5EF4-FFF2-40B4-BE49-F238E27FC236}">
                    <a16:creationId xmlns:a16="http://schemas.microsoft.com/office/drawing/2014/main" id="{5A6D1381-BEA0-4B70-8E70-E64B5D6255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13385" y="1977287"/>
                <a:ext cx="1378513" cy="1387617"/>
                <a:chOff x="5524500" y="2349500"/>
                <a:chExt cx="1397000" cy="1409700"/>
              </a:xfrm>
            </p:grpSpPr>
            <p:pic>
              <p:nvPicPr>
                <p:cNvPr id="100" name="Arc plin 1">
                  <a:extLst>
                    <a:ext uri="{FF2B5EF4-FFF2-40B4-BE49-F238E27FC236}">
                      <a16:creationId xmlns:a16="http://schemas.microsoft.com/office/drawing/2014/main" id="{F39CD85F-498C-47D9-B7E0-6659D58228B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4500" y="2349500"/>
                  <a:ext cx="1397000" cy="1409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103">
                  <a:extLst>
                    <a:ext uri="{FF2B5EF4-FFF2-40B4-BE49-F238E27FC236}">
                      <a16:creationId xmlns:a16="http://schemas.microsoft.com/office/drawing/2014/main" id="{FB47EFBF-15C8-423C-9271-652DB21AA13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-3600000">
                  <a:off x="5534552" y="2365940"/>
                  <a:ext cx="1393428" cy="13899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/>
                  <a:endParaRPr lang="en-US" altLang="es-ES" sz="1800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Săgeată dreapta vărgată 3">
                <a:extLst>
                  <a:ext uri="{FF2B5EF4-FFF2-40B4-BE49-F238E27FC236}">
                    <a16:creationId xmlns:a16="http://schemas.microsoft.com/office/drawing/2014/main" id="{784140F4-7A78-49AF-8701-2768A521FB7A}"/>
                  </a:ext>
                </a:extLst>
              </p:cNvPr>
              <p:cNvSpPr/>
              <p:nvPr/>
            </p:nvSpPr>
            <p:spPr>
              <a:xfrm rot="8100000">
                <a:off x="4870579" y="3122499"/>
                <a:ext cx="533400" cy="457200"/>
              </a:xfrm>
              <a:prstGeom prst="stripedRightArrow">
                <a:avLst>
                  <a:gd name="adj1" fmla="val 50000"/>
                  <a:gd name="adj2" fmla="val 60417"/>
                </a:avLst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Oval 73">
                <a:extLst>
                  <a:ext uri="{FF2B5EF4-FFF2-40B4-BE49-F238E27FC236}">
                    <a16:creationId xmlns:a16="http://schemas.microsoft.com/office/drawing/2014/main" id="{C1DD0B78-7D49-41CB-96F7-59699B6179C8}"/>
                  </a:ext>
                </a:extLst>
              </p:cNvPr>
              <p:cNvSpPr/>
              <p:nvPr/>
            </p:nvSpPr>
            <p:spPr>
              <a:xfrm>
                <a:off x="5395353" y="2263249"/>
                <a:ext cx="830241" cy="828195"/>
              </a:xfrm>
              <a:prstGeom prst="ellipse">
                <a:avLst/>
              </a:pr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dash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Oval 75">
                <a:extLst>
                  <a:ext uri="{FF2B5EF4-FFF2-40B4-BE49-F238E27FC236}">
                    <a16:creationId xmlns:a16="http://schemas.microsoft.com/office/drawing/2014/main" id="{63D0ECD2-F90B-4DEC-8BBD-FE4AD67146B1}"/>
                  </a:ext>
                </a:extLst>
              </p:cNvPr>
              <p:cNvSpPr/>
              <p:nvPr/>
            </p:nvSpPr>
            <p:spPr>
              <a:xfrm>
                <a:off x="5523078" y="2389859"/>
                <a:ext cx="575439" cy="575439"/>
              </a:xfrm>
              <a:prstGeom prst="ellipse">
                <a:avLst/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400" b="1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21" name="Grupare 106">
            <a:extLst>
              <a:ext uri="{FF2B5EF4-FFF2-40B4-BE49-F238E27FC236}">
                <a16:creationId xmlns:a16="http://schemas.microsoft.com/office/drawing/2014/main" id="{417C6A5A-18B4-4B2A-B154-652907AD0FB5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122" name="Freeform 6">
              <a:extLst>
                <a:ext uri="{FF2B5EF4-FFF2-40B4-BE49-F238E27FC236}">
                  <a16:creationId xmlns:a16="http://schemas.microsoft.com/office/drawing/2014/main" id="{56929376-7A1C-4F6D-8529-2CB5E44B7DC0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Freeform 10">
              <a:extLst>
                <a:ext uri="{FF2B5EF4-FFF2-40B4-BE49-F238E27FC236}">
                  <a16:creationId xmlns:a16="http://schemas.microsoft.com/office/drawing/2014/main" id="{09177A27-DA65-4F16-A0FF-3541C2243F16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14">
              <a:extLst>
                <a:ext uri="{FF2B5EF4-FFF2-40B4-BE49-F238E27FC236}">
                  <a16:creationId xmlns:a16="http://schemas.microsoft.com/office/drawing/2014/main" id="{25552896-07B6-477D-85DC-EB01854C443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125" name="Arc plin 65">
              <a:extLst>
                <a:ext uri="{FF2B5EF4-FFF2-40B4-BE49-F238E27FC236}">
                  <a16:creationId xmlns:a16="http://schemas.microsoft.com/office/drawing/2014/main" id="{4AAA9FE8-C796-45CA-95FF-18BD17DA0F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130" name="Arc plin 65">
                <a:extLst>
                  <a:ext uri="{FF2B5EF4-FFF2-40B4-BE49-F238E27FC236}">
                    <a16:creationId xmlns:a16="http://schemas.microsoft.com/office/drawing/2014/main" id="{B0382333-5A96-40BD-B0C5-EAAAE3B4D6F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59">
                <a:extLst>
                  <a:ext uri="{FF2B5EF4-FFF2-40B4-BE49-F238E27FC236}">
                    <a16:creationId xmlns:a16="http://schemas.microsoft.com/office/drawing/2014/main" id="{A54FDC7D-0725-41E4-89F8-75B405EC8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06F27914-0C8F-4E9D-929C-AB74A99D31C5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Săgeată dreapta vărgată 67">
              <a:extLst>
                <a:ext uri="{FF2B5EF4-FFF2-40B4-BE49-F238E27FC236}">
                  <a16:creationId xmlns:a16="http://schemas.microsoft.com/office/drawing/2014/main" id="{453E9552-69EF-4B1D-A6F8-198C17B061B0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8" name="Oval 74">
              <a:extLst>
                <a:ext uri="{FF2B5EF4-FFF2-40B4-BE49-F238E27FC236}">
                  <a16:creationId xmlns:a16="http://schemas.microsoft.com/office/drawing/2014/main" id="{A35CFC12-8C56-40B9-93EB-76D728FE054D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9" name="Oval 78">
              <a:extLst>
                <a:ext uri="{FF2B5EF4-FFF2-40B4-BE49-F238E27FC236}">
                  <a16:creationId xmlns:a16="http://schemas.microsoft.com/office/drawing/2014/main" id="{95033A09-743A-4BA4-928C-E76F37C36652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32" name="Grupare 92">
            <a:extLst>
              <a:ext uri="{FF2B5EF4-FFF2-40B4-BE49-F238E27FC236}">
                <a16:creationId xmlns:a16="http://schemas.microsoft.com/office/drawing/2014/main" id="{A9EE9BD6-90F1-400D-9AE1-BCBFE165A9BA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133" name="CasetăText 85">
              <a:extLst>
                <a:ext uri="{FF2B5EF4-FFF2-40B4-BE49-F238E27FC236}">
                  <a16:creationId xmlns:a16="http://schemas.microsoft.com/office/drawing/2014/main" id="{6D15E990-77D7-4718-8C90-30F41CFCEB86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 panose="020F0502020204030204"/>
                </a:rPr>
                <a:t>Alineamiento Nacional, Sectorial e Institucional</a:t>
              </a:r>
              <a:endParaRPr 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endParaRPr>
            </a:p>
          </p:txBody>
        </p:sp>
        <p:sp>
          <p:nvSpPr>
            <p:cNvPr id="134" name="Oval 86">
              <a:extLst>
                <a:ext uri="{FF2B5EF4-FFF2-40B4-BE49-F238E27FC236}">
                  <a16:creationId xmlns:a16="http://schemas.microsoft.com/office/drawing/2014/main" id="{74CD502F-6EAD-4C8B-A5FD-20B546E6DE50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1</a:t>
              </a:r>
            </a:p>
          </p:txBody>
        </p:sp>
      </p:grpSp>
      <p:sp>
        <p:nvSpPr>
          <p:cNvPr id="142" name="Freeform 14">
            <a:extLst>
              <a:ext uri="{FF2B5EF4-FFF2-40B4-BE49-F238E27FC236}">
                <a16:creationId xmlns:a16="http://schemas.microsoft.com/office/drawing/2014/main" id="{12791B89-0675-4472-B15D-3E5618A464D3}"/>
              </a:ext>
            </a:extLst>
          </p:cNvPr>
          <p:cNvSpPr>
            <a:spLocks/>
          </p:cNvSpPr>
          <p:nvPr/>
        </p:nvSpPr>
        <p:spPr bwMode="auto">
          <a:xfrm rot="8100000">
            <a:off x="9625290" y="4313237"/>
            <a:ext cx="44450" cy="44450"/>
          </a:xfrm>
          <a:custGeom>
            <a:avLst/>
            <a:gdLst>
              <a:gd name="T0" fmla="*/ 3 w 6"/>
              <a:gd name="T1" fmla="*/ 1 h 4"/>
              <a:gd name="T2" fmla="*/ 6 w 6"/>
              <a:gd name="T3" fmla="*/ 0 h 4"/>
              <a:gd name="T4" fmla="*/ 3 w 6"/>
              <a:gd name="T5" fmla="*/ 2 h 4"/>
              <a:gd name="T6" fmla="*/ 1 w 6"/>
              <a:gd name="T7" fmla="*/ 3 h 4"/>
              <a:gd name="T8" fmla="*/ 0 w 6"/>
              <a:gd name="T9" fmla="*/ 4 h 4"/>
              <a:gd name="T10" fmla="*/ 0 w 6"/>
              <a:gd name="T11" fmla="*/ 4 h 4"/>
              <a:gd name="T12" fmla="*/ 0 w 6"/>
              <a:gd name="T13" fmla="*/ 3 h 4"/>
              <a:gd name="T14" fmla="*/ 1 w 6"/>
              <a:gd name="T15" fmla="*/ 3 h 4"/>
              <a:gd name="T16" fmla="*/ 3 w 6"/>
              <a:gd name="T1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3" y="1"/>
                </a:moveTo>
                <a:cubicBezTo>
                  <a:pt x="4" y="1"/>
                  <a:pt x="5" y="0"/>
                  <a:pt x="6" y="0"/>
                </a:cubicBezTo>
                <a:cubicBezTo>
                  <a:pt x="5" y="0"/>
                  <a:pt x="4" y="1"/>
                  <a:pt x="3" y="2"/>
                </a:cubicBezTo>
                <a:cubicBezTo>
                  <a:pt x="2" y="2"/>
                  <a:pt x="2" y="2"/>
                  <a:pt x="1" y="3"/>
                </a:cubicBezTo>
                <a:cubicBezTo>
                  <a:pt x="1" y="3"/>
                  <a:pt x="1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2" y="2"/>
                  <a:pt x="3" y="1"/>
                </a:cubicBez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43" name="Grupare 96">
            <a:extLst>
              <a:ext uri="{FF2B5EF4-FFF2-40B4-BE49-F238E27FC236}">
                <a16:creationId xmlns:a16="http://schemas.microsoft.com/office/drawing/2014/main" id="{267A533C-5238-4A9B-A239-66EE9A7F3279}"/>
              </a:ext>
            </a:extLst>
          </p:cNvPr>
          <p:cNvGrpSpPr>
            <a:grpSpLocks/>
          </p:cNvGrpSpPr>
          <p:nvPr/>
        </p:nvGrpSpPr>
        <p:grpSpPr bwMode="auto">
          <a:xfrm>
            <a:off x="7409815" y="2324195"/>
            <a:ext cx="2126045" cy="1465361"/>
            <a:chOff x="994451" y="761670"/>
            <a:chExt cx="2096921" cy="1579763"/>
          </a:xfrm>
        </p:grpSpPr>
        <p:grpSp>
          <p:nvGrpSpPr>
            <p:cNvPr id="144" name="Grupare 97">
              <a:extLst>
                <a:ext uri="{FF2B5EF4-FFF2-40B4-BE49-F238E27FC236}">
                  <a16:creationId xmlns:a16="http://schemas.microsoft.com/office/drawing/2014/main" id="{BC8E12DD-D50B-4FB3-A06D-8C67983616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4451" y="761670"/>
              <a:ext cx="2096921" cy="1579763"/>
              <a:chOff x="692032" y="762459"/>
              <a:chExt cx="2096921" cy="1579763"/>
            </a:xfrm>
          </p:grpSpPr>
          <p:sp>
            <p:nvSpPr>
              <p:cNvPr id="146" name="CasetăText 99">
                <a:extLst>
                  <a:ext uri="{FF2B5EF4-FFF2-40B4-BE49-F238E27FC236}">
                    <a16:creationId xmlns:a16="http://schemas.microsoft.com/office/drawing/2014/main" id="{D46E92C6-C46B-4BA2-A942-E6AAABA0BE7A}"/>
                  </a:ext>
                </a:extLst>
              </p:cNvPr>
              <p:cNvSpPr txBox="1"/>
              <p:nvPr/>
            </p:nvSpPr>
            <p:spPr>
              <a:xfrm>
                <a:off x="692032" y="1120256"/>
                <a:ext cx="2015125" cy="12219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Fortalezas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Oportunidades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Debilidades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Amenazas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US" sz="105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147" name="CasetăText 100">
                <a:extLst>
                  <a:ext uri="{FF2B5EF4-FFF2-40B4-BE49-F238E27FC236}">
                    <a16:creationId xmlns:a16="http://schemas.microsoft.com/office/drawing/2014/main" id="{7C7D1A5E-284C-480F-916A-1A92FB8C4005}"/>
                  </a:ext>
                </a:extLst>
              </p:cNvPr>
              <p:cNvSpPr txBox="1"/>
              <p:nvPr/>
            </p:nvSpPr>
            <p:spPr>
              <a:xfrm>
                <a:off x="1104202" y="762459"/>
                <a:ext cx="1684751" cy="3318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 panose="020F0502020204030204"/>
                  </a:rPr>
                  <a:t>Análisis FODA</a:t>
                </a:r>
              </a:p>
            </p:txBody>
          </p:sp>
        </p:grpSp>
        <p:sp>
          <p:nvSpPr>
            <p:cNvPr id="145" name="Oval 98">
              <a:extLst>
                <a:ext uri="{FF2B5EF4-FFF2-40B4-BE49-F238E27FC236}">
                  <a16:creationId xmlns:a16="http://schemas.microsoft.com/office/drawing/2014/main" id="{06587F98-E70A-4DC4-BB0A-472C8CE93F12}"/>
                </a:ext>
              </a:extLst>
            </p:cNvPr>
            <p:cNvSpPr/>
            <p:nvPr/>
          </p:nvSpPr>
          <p:spPr>
            <a:xfrm>
              <a:off x="1085265" y="763488"/>
              <a:ext cx="324111" cy="325173"/>
            </a:xfrm>
            <a:prstGeom prst="ellipse">
              <a:avLst/>
            </a:prstGeom>
            <a:solidFill>
              <a:srgbClr val="ED7D31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2</a:t>
              </a:r>
            </a:p>
          </p:txBody>
        </p:sp>
      </p:grpSp>
      <p:pic>
        <p:nvPicPr>
          <p:cNvPr id="15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9A3C810-4CA8-467C-9A39-66A0E8C96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Imagen 219" descr="Resultado de imagen para FODA">
            <a:hlinkClick r:id="rId6"/>
            <a:extLst>
              <a:ext uri="{FF2B5EF4-FFF2-40B4-BE49-F238E27FC236}">
                <a16:creationId xmlns:a16="http://schemas.microsoft.com/office/drawing/2014/main" id="{678D6A1D-A15D-4EF8-870E-8F5915AAF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952" y="3627438"/>
            <a:ext cx="3175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Rectángulo: esquinas redondeadas 80">
            <a:extLst>
              <a:ext uri="{FF2B5EF4-FFF2-40B4-BE49-F238E27FC236}">
                <a16:creationId xmlns:a16="http://schemas.microsoft.com/office/drawing/2014/main" id="{3310DFA9-CBBB-440B-A5B5-2715664A611C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2" name="Rectángulo: esquinas redondeadas 81">
            <a:extLst>
              <a:ext uri="{FF2B5EF4-FFF2-40B4-BE49-F238E27FC236}">
                <a16:creationId xmlns:a16="http://schemas.microsoft.com/office/drawing/2014/main" id="{5E5F8F24-6508-496B-9A80-9F94EE38A864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Rectángulo: esquinas redondeadas 82">
            <a:extLst>
              <a:ext uri="{FF2B5EF4-FFF2-40B4-BE49-F238E27FC236}">
                <a16:creationId xmlns:a16="http://schemas.microsoft.com/office/drawing/2014/main" id="{AFC7762E-293E-4050-8093-0F49DBBAEE8A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Rectángulo: esquinas redondeadas 83">
            <a:extLst>
              <a:ext uri="{FF2B5EF4-FFF2-40B4-BE49-F238E27FC236}">
                <a16:creationId xmlns:a16="http://schemas.microsoft.com/office/drawing/2014/main" id="{6A3D1FDF-CF84-482B-A146-776327B852F0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6212E129-9310-45FF-A370-D5BF05FE169F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9BA56AB2-BCEF-4B85-B556-94C991F2EE39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9315ACEE-A221-4509-8D17-55808142E421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6498B1BC-C458-4876-92AC-BC52A93A3084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34367802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pic>
        <p:nvPicPr>
          <p:cNvPr id="85" name="Imagen 84">
            <a:extLst>
              <a:ext uri="{FF2B5EF4-FFF2-40B4-BE49-F238E27FC236}">
                <a16:creationId xmlns:a16="http://schemas.microsoft.com/office/drawing/2014/main" id="{21D43707-A6D7-4F4C-AEB3-51B9F203D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541" y="3100387"/>
            <a:ext cx="954087" cy="12827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5" descr="E:\Andrei\work\UpWork\infographics vs\vectors\prize3.png">
            <a:extLst>
              <a:ext uri="{FF2B5EF4-FFF2-40B4-BE49-F238E27FC236}">
                <a16:creationId xmlns:a16="http://schemas.microsoft.com/office/drawing/2014/main" id="{A8D1D5E4-5431-4FFA-A8D2-28DDFC6E8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ED7D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160" y="3883689"/>
            <a:ext cx="289848" cy="289848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87" name="Grupare 108">
            <a:extLst>
              <a:ext uri="{FF2B5EF4-FFF2-40B4-BE49-F238E27FC236}">
                <a16:creationId xmlns:a16="http://schemas.microsoft.com/office/drawing/2014/main" id="{F421ACAF-7654-4079-9DB7-9E2DC0589FF2}"/>
              </a:ext>
            </a:extLst>
          </p:cNvPr>
          <p:cNvGrpSpPr>
            <a:grpSpLocks/>
          </p:cNvGrpSpPr>
          <p:nvPr/>
        </p:nvGrpSpPr>
        <p:grpSpPr bwMode="auto">
          <a:xfrm>
            <a:off x="6145491" y="3003550"/>
            <a:ext cx="1647825" cy="2614613"/>
            <a:chOff x="4870579" y="1933533"/>
            <a:chExt cx="1626019" cy="2573655"/>
          </a:xfrm>
        </p:grpSpPr>
        <p:sp>
          <p:nvSpPr>
            <p:cNvPr id="88" name="Oval 2">
              <a:extLst>
                <a:ext uri="{FF2B5EF4-FFF2-40B4-BE49-F238E27FC236}">
                  <a16:creationId xmlns:a16="http://schemas.microsoft.com/office/drawing/2014/main" id="{E385098E-9382-4FC0-BC5D-92EB85A02FCB}"/>
                </a:ext>
              </a:extLst>
            </p:cNvPr>
            <p:cNvSpPr/>
            <p:nvPr/>
          </p:nvSpPr>
          <p:spPr>
            <a:xfrm rot="18900000">
              <a:off x="5277867" y="2144489"/>
              <a:ext cx="1066781" cy="106571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D67C1F10-BF33-41F2-9D36-670FD3DA4C3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202686" y="4496242"/>
              <a:ext cx="9376" cy="6266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C3B7BBD3-072D-48AD-87CD-8DEDCF84251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88580" y="4494687"/>
              <a:ext cx="312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" name="Freeform 14">
              <a:extLst>
                <a:ext uri="{FF2B5EF4-FFF2-40B4-BE49-F238E27FC236}">
                  <a16:creationId xmlns:a16="http://schemas.microsoft.com/office/drawing/2014/main" id="{8C4C491B-54E0-4EC3-8EE0-F0AE85C4AD4F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92516" y="4490763"/>
              <a:ext cx="18752" cy="14099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92" name="Grupare 107">
              <a:extLst>
                <a:ext uri="{FF2B5EF4-FFF2-40B4-BE49-F238E27FC236}">
                  <a16:creationId xmlns:a16="http://schemas.microsoft.com/office/drawing/2014/main" id="{28897182-4DA8-4B2A-918F-07C17B1943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0579" y="1933533"/>
              <a:ext cx="1626019" cy="1646166"/>
              <a:chOff x="4870579" y="1933533"/>
              <a:chExt cx="1626019" cy="1646166"/>
            </a:xfrm>
          </p:grpSpPr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163B6FAA-3EA1-4E07-B945-25010A0B858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6087" y="1933533"/>
                <a:ext cx="9399" cy="6251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 10">
                <a:extLst>
                  <a:ext uri="{FF2B5EF4-FFF2-40B4-BE49-F238E27FC236}">
                    <a16:creationId xmlns:a16="http://schemas.microsoft.com/office/drawing/2014/main" id="{C2610A30-9B84-4BD4-A372-5631410D29E6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4520" y="1955410"/>
                <a:ext cx="313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5" name="Freeform 14">
                <a:extLst>
                  <a:ext uri="{FF2B5EF4-FFF2-40B4-BE49-F238E27FC236}">
                    <a16:creationId xmlns:a16="http://schemas.microsoft.com/office/drawing/2014/main" id="{100096F0-AE6C-40FB-A330-B0D86D4FCD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89821" y="1936658"/>
                <a:ext cx="18798" cy="12501"/>
              </a:xfrm>
              <a:custGeom>
                <a:avLst/>
                <a:gdLst>
                  <a:gd name="T0" fmla="*/ 3 w 6"/>
                  <a:gd name="T1" fmla="*/ 1 h 4"/>
                  <a:gd name="T2" fmla="*/ 6 w 6"/>
                  <a:gd name="T3" fmla="*/ 0 h 4"/>
                  <a:gd name="T4" fmla="*/ 3 w 6"/>
                  <a:gd name="T5" fmla="*/ 2 h 4"/>
                  <a:gd name="T6" fmla="*/ 1 w 6"/>
                  <a:gd name="T7" fmla="*/ 3 h 4"/>
                  <a:gd name="T8" fmla="*/ 0 w 6"/>
                  <a:gd name="T9" fmla="*/ 4 h 4"/>
                  <a:gd name="T10" fmla="*/ 0 w 6"/>
                  <a:gd name="T11" fmla="*/ 4 h 4"/>
                  <a:gd name="T12" fmla="*/ 0 w 6"/>
                  <a:gd name="T13" fmla="*/ 3 h 4"/>
                  <a:gd name="T14" fmla="*/ 1 w 6"/>
                  <a:gd name="T15" fmla="*/ 3 h 4"/>
                  <a:gd name="T16" fmla="*/ 3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4" y="1"/>
                      <a:pt x="5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96" name="Arc plin 1">
                <a:extLst>
                  <a:ext uri="{FF2B5EF4-FFF2-40B4-BE49-F238E27FC236}">
                    <a16:creationId xmlns:a16="http://schemas.microsoft.com/office/drawing/2014/main" id="{5A6D1381-BEA0-4B70-8E70-E64B5D6255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13385" y="1977287"/>
                <a:ext cx="1378513" cy="1387617"/>
                <a:chOff x="5524500" y="2349500"/>
                <a:chExt cx="1397000" cy="1409700"/>
              </a:xfrm>
            </p:grpSpPr>
            <p:pic>
              <p:nvPicPr>
                <p:cNvPr id="100" name="Arc plin 1">
                  <a:extLst>
                    <a:ext uri="{FF2B5EF4-FFF2-40B4-BE49-F238E27FC236}">
                      <a16:creationId xmlns:a16="http://schemas.microsoft.com/office/drawing/2014/main" id="{F39CD85F-498C-47D9-B7E0-6659D58228B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4500" y="2349500"/>
                  <a:ext cx="1397000" cy="1409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103">
                  <a:extLst>
                    <a:ext uri="{FF2B5EF4-FFF2-40B4-BE49-F238E27FC236}">
                      <a16:creationId xmlns:a16="http://schemas.microsoft.com/office/drawing/2014/main" id="{FB47EFBF-15C8-423C-9271-652DB21AA13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-3600000">
                  <a:off x="5534552" y="2365940"/>
                  <a:ext cx="1393428" cy="13899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/>
                  <a:endParaRPr lang="en-US" altLang="es-ES" sz="1800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Săgeată dreapta vărgată 3">
                <a:extLst>
                  <a:ext uri="{FF2B5EF4-FFF2-40B4-BE49-F238E27FC236}">
                    <a16:creationId xmlns:a16="http://schemas.microsoft.com/office/drawing/2014/main" id="{784140F4-7A78-49AF-8701-2768A521FB7A}"/>
                  </a:ext>
                </a:extLst>
              </p:cNvPr>
              <p:cNvSpPr/>
              <p:nvPr/>
            </p:nvSpPr>
            <p:spPr>
              <a:xfrm rot="8100000">
                <a:off x="4870579" y="3122499"/>
                <a:ext cx="533400" cy="457200"/>
              </a:xfrm>
              <a:prstGeom prst="stripedRightArrow">
                <a:avLst>
                  <a:gd name="adj1" fmla="val 50000"/>
                  <a:gd name="adj2" fmla="val 60417"/>
                </a:avLst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Oval 73">
                <a:extLst>
                  <a:ext uri="{FF2B5EF4-FFF2-40B4-BE49-F238E27FC236}">
                    <a16:creationId xmlns:a16="http://schemas.microsoft.com/office/drawing/2014/main" id="{C1DD0B78-7D49-41CB-96F7-59699B6179C8}"/>
                  </a:ext>
                </a:extLst>
              </p:cNvPr>
              <p:cNvSpPr/>
              <p:nvPr/>
            </p:nvSpPr>
            <p:spPr>
              <a:xfrm>
                <a:off x="5395353" y="2263249"/>
                <a:ext cx="830241" cy="828195"/>
              </a:xfrm>
              <a:prstGeom prst="ellipse">
                <a:avLst/>
              </a:pr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dash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Oval 75">
                <a:extLst>
                  <a:ext uri="{FF2B5EF4-FFF2-40B4-BE49-F238E27FC236}">
                    <a16:creationId xmlns:a16="http://schemas.microsoft.com/office/drawing/2014/main" id="{63D0ECD2-F90B-4DEC-8BBD-FE4AD67146B1}"/>
                  </a:ext>
                </a:extLst>
              </p:cNvPr>
              <p:cNvSpPr/>
              <p:nvPr/>
            </p:nvSpPr>
            <p:spPr>
              <a:xfrm>
                <a:off x="5523078" y="2389859"/>
                <a:ext cx="575439" cy="575439"/>
              </a:xfrm>
              <a:prstGeom prst="ellipse">
                <a:avLst/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400" b="1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02" name="Grupare 109">
            <a:extLst>
              <a:ext uri="{FF2B5EF4-FFF2-40B4-BE49-F238E27FC236}">
                <a16:creationId xmlns:a16="http://schemas.microsoft.com/office/drawing/2014/main" id="{1A39E0E1-AC1A-458B-9E02-1017C98B90BE}"/>
              </a:ext>
            </a:extLst>
          </p:cNvPr>
          <p:cNvGrpSpPr>
            <a:grpSpLocks/>
          </p:cNvGrpSpPr>
          <p:nvPr/>
        </p:nvGrpSpPr>
        <p:grpSpPr bwMode="auto">
          <a:xfrm>
            <a:off x="4838978" y="4154488"/>
            <a:ext cx="1609725" cy="1652587"/>
            <a:chOff x="3564548" y="3069142"/>
            <a:chExt cx="1587919" cy="1626020"/>
          </a:xfrm>
        </p:grpSpPr>
        <p:grpSp>
          <p:nvGrpSpPr>
            <p:cNvPr id="103" name="Arc plin 51">
              <a:extLst>
                <a:ext uri="{FF2B5EF4-FFF2-40B4-BE49-F238E27FC236}">
                  <a16:creationId xmlns:a16="http://schemas.microsoft.com/office/drawing/2014/main" id="{C9A0F389-A0DA-44A9-9B3E-3AD5E01CFB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8127" y="3317496"/>
              <a:ext cx="1378076" cy="1374542"/>
              <a:chOff x="4178300" y="3708400"/>
              <a:chExt cx="1397000" cy="1397000"/>
            </a:xfrm>
          </p:grpSpPr>
          <p:pic>
            <p:nvPicPr>
              <p:cNvPr id="108" name="Arc plin 51">
                <a:extLst>
                  <a:ext uri="{FF2B5EF4-FFF2-40B4-BE49-F238E27FC236}">
                    <a16:creationId xmlns:a16="http://schemas.microsoft.com/office/drawing/2014/main" id="{D95B3864-3120-405B-85CE-88ED4DDE734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37084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" name="Text Box 84">
                <a:extLst>
                  <a:ext uri="{FF2B5EF4-FFF2-40B4-BE49-F238E27FC236}">
                    <a16:creationId xmlns:a16="http://schemas.microsoft.com/office/drawing/2014/main" id="{830A3F69-A8DC-47F0-BDAD-C8A9DE12CF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800000">
                <a:off x="4191215" y="3714565"/>
                <a:ext cx="1390435" cy="139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04" name="Oval 52">
              <a:extLst>
                <a:ext uri="{FF2B5EF4-FFF2-40B4-BE49-F238E27FC236}">
                  <a16:creationId xmlns:a16="http://schemas.microsoft.com/office/drawing/2014/main" id="{20BA0175-C2F8-4A52-B7F4-7CCDFD02E0E5}"/>
                </a:ext>
              </a:extLst>
            </p:cNvPr>
            <p:cNvSpPr/>
            <p:nvPr/>
          </p:nvSpPr>
          <p:spPr>
            <a:xfrm rot="2700000">
              <a:off x="3933146" y="3474668"/>
              <a:ext cx="1066831" cy="106800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5" name="Săgeată dreapta vărgată 53">
              <a:extLst>
                <a:ext uri="{FF2B5EF4-FFF2-40B4-BE49-F238E27FC236}">
                  <a16:creationId xmlns:a16="http://schemas.microsoft.com/office/drawing/2014/main" id="{FE2B1452-D673-495F-B954-1649366F7AB6}"/>
                </a:ext>
              </a:extLst>
            </p:cNvPr>
            <p:cNvSpPr/>
            <p:nvPr/>
          </p:nvSpPr>
          <p:spPr>
            <a:xfrm rot="13500000">
              <a:off x="3526448" y="3107242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6" name="Oval 72">
              <a:extLst>
                <a:ext uri="{FF2B5EF4-FFF2-40B4-BE49-F238E27FC236}">
                  <a16:creationId xmlns:a16="http://schemas.microsoft.com/office/drawing/2014/main" id="{8A58C1DD-694A-4C56-A33C-FC551C79CD0D}"/>
                </a:ext>
              </a:extLst>
            </p:cNvPr>
            <p:cNvSpPr/>
            <p:nvPr/>
          </p:nvSpPr>
          <p:spPr>
            <a:xfrm>
              <a:off x="4051573" y="3593967"/>
              <a:ext cx="829977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7" name="Oval 76">
              <a:extLst>
                <a:ext uri="{FF2B5EF4-FFF2-40B4-BE49-F238E27FC236}">
                  <a16:creationId xmlns:a16="http://schemas.microsoft.com/office/drawing/2014/main" id="{0D6EAFA7-7B87-4EC6-89CC-F02ECB0A0E06}"/>
                </a:ext>
              </a:extLst>
            </p:cNvPr>
            <p:cNvSpPr/>
            <p:nvPr/>
          </p:nvSpPr>
          <p:spPr>
            <a:xfrm>
              <a:off x="4186406" y="3721642"/>
              <a:ext cx="575439" cy="575439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1" name="Grupare 106">
            <a:extLst>
              <a:ext uri="{FF2B5EF4-FFF2-40B4-BE49-F238E27FC236}">
                <a16:creationId xmlns:a16="http://schemas.microsoft.com/office/drawing/2014/main" id="{417C6A5A-18B4-4B2A-B154-652907AD0FB5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122" name="Freeform 6">
              <a:extLst>
                <a:ext uri="{FF2B5EF4-FFF2-40B4-BE49-F238E27FC236}">
                  <a16:creationId xmlns:a16="http://schemas.microsoft.com/office/drawing/2014/main" id="{56929376-7A1C-4F6D-8529-2CB5E44B7DC0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Freeform 10">
              <a:extLst>
                <a:ext uri="{FF2B5EF4-FFF2-40B4-BE49-F238E27FC236}">
                  <a16:creationId xmlns:a16="http://schemas.microsoft.com/office/drawing/2014/main" id="{09177A27-DA65-4F16-A0FF-3541C2243F16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14">
              <a:extLst>
                <a:ext uri="{FF2B5EF4-FFF2-40B4-BE49-F238E27FC236}">
                  <a16:creationId xmlns:a16="http://schemas.microsoft.com/office/drawing/2014/main" id="{25552896-07B6-477D-85DC-EB01854C443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125" name="Arc plin 65">
              <a:extLst>
                <a:ext uri="{FF2B5EF4-FFF2-40B4-BE49-F238E27FC236}">
                  <a16:creationId xmlns:a16="http://schemas.microsoft.com/office/drawing/2014/main" id="{4AAA9FE8-C796-45CA-95FF-18BD17DA0F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130" name="Arc plin 65">
                <a:extLst>
                  <a:ext uri="{FF2B5EF4-FFF2-40B4-BE49-F238E27FC236}">
                    <a16:creationId xmlns:a16="http://schemas.microsoft.com/office/drawing/2014/main" id="{B0382333-5A96-40BD-B0C5-EAAAE3B4D6F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59">
                <a:extLst>
                  <a:ext uri="{FF2B5EF4-FFF2-40B4-BE49-F238E27FC236}">
                    <a16:creationId xmlns:a16="http://schemas.microsoft.com/office/drawing/2014/main" id="{A54FDC7D-0725-41E4-89F8-75B405EC8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06F27914-0C8F-4E9D-929C-AB74A99D31C5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Săgeată dreapta vărgată 67">
              <a:extLst>
                <a:ext uri="{FF2B5EF4-FFF2-40B4-BE49-F238E27FC236}">
                  <a16:creationId xmlns:a16="http://schemas.microsoft.com/office/drawing/2014/main" id="{453E9552-69EF-4B1D-A6F8-198C17B061B0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8" name="Oval 74">
              <a:extLst>
                <a:ext uri="{FF2B5EF4-FFF2-40B4-BE49-F238E27FC236}">
                  <a16:creationId xmlns:a16="http://schemas.microsoft.com/office/drawing/2014/main" id="{A35CFC12-8C56-40B9-93EB-76D728FE054D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9" name="Oval 78">
              <a:extLst>
                <a:ext uri="{FF2B5EF4-FFF2-40B4-BE49-F238E27FC236}">
                  <a16:creationId xmlns:a16="http://schemas.microsoft.com/office/drawing/2014/main" id="{95033A09-743A-4BA4-928C-E76F37C36652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32" name="Grupare 92">
            <a:extLst>
              <a:ext uri="{FF2B5EF4-FFF2-40B4-BE49-F238E27FC236}">
                <a16:creationId xmlns:a16="http://schemas.microsoft.com/office/drawing/2014/main" id="{A9EE9BD6-90F1-400D-9AE1-BCBFE165A9BA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133" name="CasetăText 85">
              <a:extLst>
                <a:ext uri="{FF2B5EF4-FFF2-40B4-BE49-F238E27FC236}">
                  <a16:creationId xmlns:a16="http://schemas.microsoft.com/office/drawing/2014/main" id="{6D15E990-77D7-4718-8C90-30F41CFCEB86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 panose="020F0502020204030204"/>
                </a:rPr>
                <a:t>Alineamiento Nacional, Sectorial e Institucional</a:t>
              </a:r>
              <a:endParaRPr 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endParaRPr>
            </a:p>
          </p:txBody>
        </p:sp>
        <p:sp>
          <p:nvSpPr>
            <p:cNvPr id="134" name="Oval 86">
              <a:extLst>
                <a:ext uri="{FF2B5EF4-FFF2-40B4-BE49-F238E27FC236}">
                  <a16:creationId xmlns:a16="http://schemas.microsoft.com/office/drawing/2014/main" id="{74CD502F-6EAD-4C8B-A5FD-20B546E6DE50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1</a:t>
              </a:r>
            </a:p>
          </p:txBody>
        </p:sp>
      </p:grpSp>
      <p:sp>
        <p:nvSpPr>
          <p:cNvPr id="140" name="Freeform 6">
            <a:extLst>
              <a:ext uri="{FF2B5EF4-FFF2-40B4-BE49-F238E27FC236}">
                <a16:creationId xmlns:a16="http://schemas.microsoft.com/office/drawing/2014/main" id="{E63126B9-ADAD-4350-8A81-DA627E18DE00}"/>
              </a:ext>
            </a:extLst>
          </p:cNvPr>
          <p:cNvSpPr>
            <a:spLocks/>
          </p:cNvSpPr>
          <p:nvPr/>
        </p:nvSpPr>
        <p:spPr bwMode="auto">
          <a:xfrm rot="8100000">
            <a:off x="9625290" y="4313237"/>
            <a:ext cx="44450" cy="44450"/>
          </a:xfrm>
          <a:custGeom>
            <a:avLst/>
            <a:gdLst>
              <a:gd name="T0" fmla="*/ 0 w 3"/>
              <a:gd name="T1" fmla="*/ 1 h 2"/>
              <a:gd name="T2" fmla="*/ 3 w 3"/>
              <a:gd name="T3" fmla="*/ 0 h 2"/>
              <a:gd name="T4" fmla="*/ 0 w 3"/>
              <a:gd name="T5" fmla="*/ 2 h 2"/>
              <a:gd name="T6" fmla="*/ 0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1" y="1"/>
                  <a:pt x="2" y="0"/>
                  <a:pt x="3" y="0"/>
                </a:cubicBezTo>
                <a:cubicBezTo>
                  <a:pt x="2" y="0"/>
                  <a:pt x="1" y="1"/>
                  <a:pt x="0" y="2"/>
                </a:cubicBezTo>
                <a:lnTo>
                  <a:pt x="0" y="1"/>
                </a:ln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1" name="Freeform 10">
            <a:extLst>
              <a:ext uri="{FF2B5EF4-FFF2-40B4-BE49-F238E27FC236}">
                <a16:creationId xmlns:a16="http://schemas.microsoft.com/office/drawing/2014/main" id="{3F0A8D95-175C-4439-A491-1CFE93E845E8}"/>
              </a:ext>
            </a:extLst>
          </p:cNvPr>
          <p:cNvSpPr>
            <a:spLocks/>
          </p:cNvSpPr>
          <p:nvPr/>
        </p:nvSpPr>
        <p:spPr bwMode="auto">
          <a:xfrm rot="8100000">
            <a:off x="9628466" y="4289424"/>
            <a:ext cx="46037" cy="46038"/>
          </a:xfrm>
          <a:custGeom>
            <a:avLst/>
            <a:gdLst>
              <a:gd name="T0" fmla="*/ 0 w 1"/>
              <a:gd name="T1" fmla="*/ 1 w 1"/>
              <a:gd name="T2" fmla="*/ 0 w 1"/>
              <a:gd name="T3" fmla="*/ 0 w 1"/>
              <a:gd name="T4" fmla="*/ 0 w 1"/>
              <a:gd name="T5" fmla="*/ 0 w 1"/>
              <a:gd name="T6" fmla="*/ 0 w 1"/>
              <a:gd name="T7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2" name="Freeform 14">
            <a:extLst>
              <a:ext uri="{FF2B5EF4-FFF2-40B4-BE49-F238E27FC236}">
                <a16:creationId xmlns:a16="http://schemas.microsoft.com/office/drawing/2014/main" id="{12791B89-0675-4472-B15D-3E5618A464D3}"/>
              </a:ext>
            </a:extLst>
          </p:cNvPr>
          <p:cNvSpPr>
            <a:spLocks/>
          </p:cNvSpPr>
          <p:nvPr/>
        </p:nvSpPr>
        <p:spPr bwMode="auto">
          <a:xfrm rot="8100000">
            <a:off x="9625290" y="4313237"/>
            <a:ext cx="44450" cy="44450"/>
          </a:xfrm>
          <a:custGeom>
            <a:avLst/>
            <a:gdLst>
              <a:gd name="T0" fmla="*/ 3 w 6"/>
              <a:gd name="T1" fmla="*/ 1 h 4"/>
              <a:gd name="T2" fmla="*/ 6 w 6"/>
              <a:gd name="T3" fmla="*/ 0 h 4"/>
              <a:gd name="T4" fmla="*/ 3 w 6"/>
              <a:gd name="T5" fmla="*/ 2 h 4"/>
              <a:gd name="T6" fmla="*/ 1 w 6"/>
              <a:gd name="T7" fmla="*/ 3 h 4"/>
              <a:gd name="T8" fmla="*/ 0 w 6"/>
              <a:gd name="T9" fmla="*/ 4 h 4"/>
              <a:gd name="T10" fmla="*/ 0 w 6"/>
              <a:gd name="T11" fmla="*/ 4 h 4"/>
              <a:gd name="T12" fmla="*/ 0 w 6"/>
              <a:gd name="T13" fmla="*/ 3 h 4"/>
              <a:gd name="T14" fmla="*/ 1 w 6"/>
              <a:gd name="T15" fmla="*/ 3 h 4"/>
              <a:gd name="T16" fmla="*/ 3 w 6"/>
              <a:gd name="T1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3" y="1"/>
                </a:moveTo>
                <a:cubicBezTo>
                  <a:pt x="4" y="1"/>
                  <a:pt x="5" y="0"/>
                  <a:pt x="6" y="0"/>
                </a:cubicBezTo>
                <a:cubicBezTo>
                  <a:pt x="5" y="0"/>
                  <a:pt x="4" y="1"/>
                  <a:pt x="3" y="2"/>
                </a:cubicBezTo>
                <a:cubicBezTo>
                  <a:pt x="2" y="2"/>
                  <a:pt x="2" y="2"/>
                  <a:pt x="1" y="3"/>
                </a:cubicBezTo>
                <a:cubicBezTo>
                  <a:pt x="1" y="3"/>
                  <a:pt x="1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2" y="2"/>
                  <a:pt x="3" y="1"/>
                </a:cubicBez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43" name="Grupare 96">
            <a:extLst>
              <a:ext uri="{FF2B5EF4-FFF2-40B4-BE49-F238E27FC236}">
                <a16:creationId xmlns:a16="http://schemas.microsoft.com/office/drawing/2014/main" id="{267A533C-5238-4A9B-A239-66EE9A7F3279}"/>
              </a:ext>
            </a:extLst>
          </p:cNvPr>
          <p:cNvGrpSpPr>
            <a:grpSpLocks/>
          </p:cNvGrpSpPr>
          <p:nvPr/>
        </p:nvGrpSpPr>
        <p:grpSpPr bwMode="auto">
          <a:xfrm>
            <a:off x="7409815" y="2324195"/>
            <a:ext cx="2126045" cy="1465361"/>
            <a:chOff x="994451" y="761670"/>
            <a:chExt cx="2096921" cy="1579763"/>
          </a:xfrm>
        </p:grpSpPr>
        <p:grpSp>
          <p:nvGrpSpPr>
            <p:cNvPr id="144" name="Grupare 97">
              <a:extLst>
                <a:ext uri="{FF2B5EF4-FFF2-40B4-BE49-F238E27FC236}">
                  <a16:creationId xmlns:a16="http://schemas.microsoft.com/office/drawing/2014/main" id="{BC8E12DD-D50B-4FB3-A06D-8C67983616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4451" y="761670"/>
              <a:ext cx="2096921" cy="1579763"/>
              <a:chOff x="692032" y="762459"/>
              <a:chExt cx="2096921" cy="1579763"/>
            </a:xfrm>
          </p:grpSpPr>
          <p:sp>
            <p:nvSpPr>
              <p:cNvPr id="146" name="CasetăText 99">
                <a:extLst>
                  <a:ext uri="{FF2B5EF4-FFF2-40B4-BE49-F238E27FC236}">
                    <a16:creationId xmlns:a16="http://schemas.microsoft.com/office/drawing/2014/main" id="{D46E92C6-C46B-4BA2-A942-E6AAABA0BE7A}"/>
                  </a:ext>
                </a:extLst>
              </p:cNvPr>
              <p:cNvSpPr txBox="1"/>
              <p:nvPr/>
            </p:nvSpPr>
            <p:spPr>
              <a:xfrm>
                <a:off x="692032" y="1120256"/>
                <a:ext cx="2015125" cy="12219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Fortalezas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Oportunidades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Debilidades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Amenazas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US" sz="105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147" name="CasetăText 100">
                <a:extLst>
                  <a:ext uri="{FF2B5EF4-FFF2-40B4-BE49-F238E27FC236}">
                    <a16:creationId xmlns:a16="http://schemas.microsoft.com/office/drawing/2014/main" id="{7C7D1A5E-284C-480F-916A-1A92FB8C4005}"/>
                  </a:ext>
                </a:extLst>
              </p:cNvPr>
              <p:cNvSpPr txBox="1"/>
              <p:nvPr/>
            </p:nvSpPr>
            <p:spPr>
              <a:xfrm>
                <a:off x="1104202" y="762459"/>
                <a:ext cx="1684751" cy="3318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 panose="020F0502020204030204"/>
                  </a:rPr>
                  <a:t>Análisis FODA</a:t>
                </a:r>
              </a:p>
            </p:txBody>
          </p:sp>
        </p:grpSp>
        <p:sp>
          <p:nvSpPr>
            <p:cNvPr id="145" name="Oval 98">
              <a:extLst>
                <a:ext uri="{FF2B5EF4-FFF2-40B4-BE49-F238E27FC236}">
                  <a16:creationId xmlns:a16="http://schemas.microsoft.com/office/drawing/2014/main" id="{06587F98-E70A-4DC4-BB0A-472C8CE93F12}"/>
                </a:ext>
              </a:extLst>
            </p:cNvPr>
            <p:cNvSpPr/>
            <p:nvPr/>
          </p:nvSpPr>
          <p:spPr>
            <a:xfrm>
              <a:off x="1085265" y="763488"/>
              <a:ext cx="324111" cy="325173"/>
            </a:xfrm>
            <a:prstGeom prst="ellipse">
              <a:avLst/>
            </a:prstGeom>
            <a:solidFill>
              <a:srgbClr val="ED7D31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148" name="Grupare 101">
            <a:extLst>
              <a:ext uri="{FF2B5EF4-FFF2-40B4-BE49-F238E27FC236}">
                <a16:creationId xmlns:a16="http://schemas.microsoft.com/office/drawing/2014/main" id="{C81D70EA-DD1A-451B-BF57-306E20AF5A9C}"/>
              </a:ext>
            </a:extLst>
          </p:cNvPr>
          <p:cNvGrpSpPr>
            <a:grpSpLocks/>
          </p:cNvGrpSpPr>
          <p:nvPr/>
        </p:nvGrpSpPr>
        <p:grpSpPr bwMode="auto">
          <a:xfrm>
            <a:off x="6480557" y="4154486"/>
            <a:ext cx="2643188" cy="2704852"/>
            <a:chOff x="506442" y="3856072"/>
            <a:chExt cx="1686245" cy="2661067"/>
          </a:xfrm>
        </p:grpSpPr>
        <p:sp>
          <p:nvSpPr>
            <p:cNvPr id="149" name="CasetăText 105">
              <a:extLst>
                <a:ext uri="{FF2B5EF4-FFF2-40B4-BE49-F238E27FC236}">
                  <a16:creationId xmlns:a16="http://schemas.microsoft.com/office/drawing/2014/main" id="{918AD2B2-BC27-4D97-8379-6488377224F0}"/>
                </a:ext>
              </a:extLst>
            </p:cNvPr>
            <p:cNvSpPr txBox="1"/>
            <p:nvPr/>
          </p:nvSpPr>
          <p:spPr>
            <a:xfrm>
              <a:off x="506442" y="4307190"/>
              <a:ext cx="1686245" cy="2209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CR" sz="1400" b="1" kern="0" dirty="0">
                  <a:solidFill>
                    <a:prstClr val="black"/>
                  </a:solidFill>
                  <a:latin typeface="Calibri" panose="020F0502020204030204"/>
                </a:rPr>
                <a:t>Función Administrativa Sustantiva y de Apoyo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Compra de Activos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Capacitación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Soporte 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Asesoría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Acompañamiento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Supervisión</a:t>
              </a:r>
            </a:p>
            <a:p>
              <a:pPr algn="ctr">
                <a:defRPr/>
              </a:pPr>
              <a:endParaRPr lang="es-CR" sz="1400" b="1" kern="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>
                <a:defRPr/>
              </a:pPr>
              <a:endParaRPr 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endParaRPr>
            </a:p>
          </p:txBody>
        </p:sp>
        <p:sp>
          <p:nvSpPr>
            <p:cNvPr id="150" name="Oval 103">
              <a:extLst>
                <a:ext uri="{FF2B5EF4-FFF2-40B4-BE49-F238E27FC236}">
                  <a16:creationId xmlns:a16="http://schemas.microsoft.com/office/drawing/2014/main" id="{8D609EEC-BD1F-48EF-B5D4-A539ECB133CC}"/>
                </a:ext>
              </a:extLst>
            </p:cNvPr>
            <p:cNvSpPr/>
            <p:nvPr/>
          </p:nvSpPr>
          <p:spPr>
            <a:xfrm>
              <a:off x="1151327" y="3856072"/>
              <a:ext cx="243062" cy="324855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3</a:t>
              </a:r>
            </a:p>
          </p:txBody>
        </p:sp>
      </p:grpSp>
      <p:pic>
        <p:nvPicPr>
          <p:cNvPr id="15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9A3C810-4CA8-467C-9A39-66A0E8C96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Imagen 219" descr="Resultado de imagen para FODA">
            <a:hlinkClick r:id="rId9"/>
            <a:extLst>
              <a:ext uri="{FF2B5EF4-FFF2-40B4-BE49-F238E27FC236}">
                <a16:creationId xmlns:a16="http://schemas.microsoft.com/office/drawing/2014/main" id="{678D6A1D-A15D-4EF8-870E-8F5915AAF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952" y="3627438"/>
            <a:ext cx="3175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Imagen 221">
            <a:extLst>
              <a:ext uri="{FF2B5EF4-FFF2-40B4-BE49-F238E27FC236}">
                <a16:creationId xmlns:a16="http://schemas.microsoft.com/office/drawing/2014/main" id="{064EF603-5702-4875-9C62-AB399D8DB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452" y="4775199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Rectángulo: esquinas redondeadas 80">
            <a:extLst>
              <a:ext uri="{FF2B5EF4-FFF2-40B4-BE49-F238E27FC236}">
                <a16:creationId xmlns:a16="http://schemas.microsoft.com/office/drawing/2014/main" id="{3310DFA9-CBBB-440B-A5B5-2715664A611C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2" name="Rectángulo: esquinas redondeadas 81">
            <a:extLst>
              <a:ext uri="{FF2B5EF4-FFF2-40B4-BE49-F238E27FC236}">
                <a16:creationId xmlns:a16="http://schemas.microsoft.com/office/drawing/2014/main" id="{5E5F8F24-6508-496B-9A80-9F94EE38A864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Rectángulo: esquinas redondeadas 82">
            <a:extLst>
              <a:ext uri="{FF2B5EF4-FFF2-40B4-BE49-F238E27FC236}">
                <a16:creationId xmlns:a16="http://schemas.microsoft.com/office/drawing/2014/main" id="{AFC7762E-293E-4050-8093-0F49DBBAEE8A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Rectángulo: esquinas redondeadas 83">
            <a:extLst>
              <a:ext uri="{FF2B5EF4-FFF2-40B4-BE49-F238E27FC236}">
                <a16:creationId xmlns:a16="http://schemas.microsoft.com/office/drawing/2014/main" id="{6A3D1FDF-CF84-482B-A146-776327B852F0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6212E129-9310-45FF-A370-D5BF05FE169F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9BA56AB2-BCEF-4B85-B556-94C991F2EE39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9315ACEE-A221-4509-8D17-55808142E421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6498B1BC-C458-4876-92AC-BC52A93A3084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1957280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825" y="706352"/>
            <a:ext cx="9144000" cy="1143000"/>
          </a:xfrm>
        </p:spPr>
        <p:txBody>
          <a:bodyPr/>
          <a:lstStyle/>
          <a:p>
            <a:pPr algn="ctr"/>
            <a:r>
              <a:rPr lang="es-CR" b="1" dirty="0">
                <a:solidFill>
                  <a:schemeClr val="tx2"/>
                </a:solidFill>
              </a:rPr>
              <a:t>Temas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BB3A7354-4750-4B3D-A809-D7827344F94F}"/>
              </a:ext>
            </a:extLst>
          </p:cNvPr>
          <p:cNvSpPr/>
          <p:nvPr/>
        </p:nvSpPr>
        <p:spPr>
          <a:xfrm>
            <a:off x="2580616" y="1605317"/>
            <a:ext cx="8267954" cy="53721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3D213C6C-DCC2-49F4-973F-EDA63CC494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4" b="49633"/>
          <a:stretch/>
        </p:blipFill>
        <p:spPr>
          <a:xfrm>
            <a:off x="2591653" y="2040698"/>
            <a:ext cx="464275" cy="415619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F14E1BA-BEBC-4CBC-B1D7-E154692932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4" b="49633"/>
          <a:stretch/>
        </p:blipFill>
        <p:spPr>
          <a:xfrm>
            <a:off x="2589297" y="2638032"/>
            <a:ext cx="464275" cy="415619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D645695C-2C3B-465D-BE6C-7AF47CF0B4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4" b="49633"/>
          <a:stretch/>
        </p:blipFill>
        <p:spPr>
          <a:xfrm>
            <a:off x="2580616" y="3887971"/>
            <a:ext cx="464275" cy="415619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B724C47D-DEF2-43CA-8589-733B3A38B517}"/>
              </a:ext>
            </a:extLst>
          </p:cNvPr>
          <p:cNvSpPr txBox="1"/>
          <p:nvPr/>
        </p:nvSpPr>
        <p:spPr>
          <a:xfrm>
            <a:off x="3149714" y="4433817"/>
            <a:ext cx="5909399" cy="537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2000" b="1" dirty="0"/>
              <a:t>Ejercicio práctico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DC03DAF-1D39-4FA4-A7E9-8FC4899B4FCB}"/>
              </a:ext>
            </a:extLst>
          </p:cNvPr>
          <p:cNvSpPr txBox="1"/>
          <p:nvPr/>
        </p:nvSpPr>
        <p:spPr>
          <a:xfrm>
            <a:off x="3174379" y="1966744"/>
            <a:ext cx="8267954" cy="537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2000" b="1" dirty="0"/>
              <a:t>Formulación Plan-Presupuesto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475CDE1-E77F-4B45-9F3C-7B5148A77A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4" b="49633"/>
          <a:stretch/>
        </p:blipFill>
        <p:spPr>
          <a:xfrm>
            <a:off x="2589297" y="4520642"/>
            <a:ext cx="464275" cy="415619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926A2390-9D3D-4CB5-9C7F-1BDFDCA85ACF}"/>
              </a:ext>
            </a:extLst>
          </p:cNvPr>
          <p:cNvSpPr txBox="1"/>
          <p:nvPr/>
        </p:nvSpPr>
        <p:spPr>
          <a:xfrm>
            <a:off x="3142593" y="3818625"/>
            <a:ext cx="7143713" cy="537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2000" b="1" dirty="0"/>
              <a:t>Sistema Integrado de Planificación (NOVAPLAN)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89ED273-99D9-4EAB-B3D0-4C375D936F25}"/>
              </a:ext>
            </a:extLst>
          </p:cNvPr>
          <p:cNvSpPr txBox="1"/>
          <p:nvPr/>
        </p:nvSpPr>
        <p:spPr>
          <a:xfrm>
            <a:off x="3174379" y="2603898"/>
            <a:ext cx="8267954" cy="537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2000" b="1" dirty="0"/>
              <a:t>Modificaciones Plan-Presupuesto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5E9B3AA8-808D-49B5-8333-1A9085F4EA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4" b="49633"/>
          <a:stretch/>
        </p:blipFill>
        <p:spPr>
          <a:xfrm>
            <a:off x="2589297" y="3237567"/>
            <a:ext cx="464275" cy="415619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C9C109C8-C1CE-48EB-9821-9533266E9B7E}"/>
              </a:ext>
            </a:extLst>
          </p:cNvPr>
          <p:cNvSpPr txBox="1"/>
          <p:nvPr/>
        </p:nvSpPr>
        <p:spPr>
          <a:xfrm>
            <a:off x="3174379" y="3203433"/>
            <a:ext cx="8267954" cy="537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2000" b="1" dirty="0"/>
              <a:t>Seguimiento Plan-Presupuesto</a:t>
            </a:r>
          </a:p>
        </p:txBody>
      </p:sp>
    </p:spTree>
    <p:extLst>
      <p:ext uri="{BB962C8B-B14F-4D97-AF65-F5344CB8AC3E}">
        <p14:creationId xmlns:p14="http://schemas.microsoft.com/office/powerpoint/2010/main" val="15940566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0416" y="51957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Contenido de la Programación Física</a:t>
            </a:r>
            <a:br>
              <a:rPr lang="es-ES" sz="32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pic>
        <p:nvPicPr>
          <p:cNvPr id="85" name="Imagen 84">
            <a:extLst>
              <a:ext uri="{FF2B5EF4-FFF2-40B4-BE49-F238E27FC236}">
                <a16:creationId xmlns:a16="http://schemas.microsoft.com/office/drawing/2014/main" id="{21D43707-A6D7-4F4C-AEB3-51B9F203D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541" y="3100387"/>
            <a:ext cx="954087" cy="12827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5" descr="E:\Andrei\work\UpWork\infographics vs\vectors\prize3.png">
            <a:extLst>
              <a:ext uri="{FF2B5EF4-FFF2-40B4-BE49-F238E27FC236}">
                <a16:creationId xmlns:a16="http://schemas.microsoft.com/office/drawing/2014/main" id="{A8D1D5E4-5431-4FFA-A8D2-28DDFC6E8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ED7D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160" y="3883689"/>
            <a:ext cx="289848" cy="289848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87" name="Grupare 108">
            <a:extLst>
              <a:ext uri="{FF2B5EF4-FFF2-40B4-BE49-F238E27FC236}">
                <a16:creationId xmlns:a16="http://schemas.microsoft.com/office/drawing/2014/main" id="{F421ACAF-7654-4079-9DB7-9E2DC0589FF2}"/>
              </a:ext>
            </a:extLst>
          </p:cNvPr>
          <p:cNvGrpSpPr>
            <a:grpSpLocks/>
          </p:cNvGrpSpPr>
          <p:nvPr/>
        </p:nvGrpSpPr>
        <p:grpSpPr bwMode="auto">
          <a:xfrm>
            <a:off x="6145491" y="3003550"/>
            <a:ext cx="1647825" cy="2614613"/>
            <a:chOff x="4870579" y="1933533"/>
            <a:chExt cx="1626019" cy="2573655"/>
          </a:xfrm>
        </p:grpSpPr>
        <p:sp>
          <p:nvSpPr>
            <p:cNvPr id="88" name="Oval 2">
              <a:extLst>
                <a:ext uri="{FF2B5EF4-FFF2-40B4-BE49-F238E27FC236}">
                  <a16:creationId xmlns:a16="http://schemas.microsoft.com/office/drawing/2014/main" id="{E385098E-9382-4FC0-BC5D-92EB85A02FCB}"/>
                </a:ext>
              </a:extLst>
            </p:cNvPr>
            <p:cNvSpPr/>
            <p:nvPr/>
          </p:nvSpPr>
          <p:spPr>
            <a:xfrm rot="18900000">
              <a:off x="5277867" y="2144489"/>
              <a:ext cx="1066781" cy="106571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D67C1F10-BF33-41F2-9D36-670FD3DA4C3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202686" y="4496242"/>
              <a:ext cx="9376" cy="6266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C3B7BBD3-072D-48AD-87CD-8DEDCF84251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88580" y="4494687"/>
              <a:ext cx="3125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" name="Freeform 14">
              <a:extLst>
                <a:ext uri="{FF2B5EF4-FFF2-40B4-BE49-F238E27FC236}">
                  <a16:creationId xmlns:a16="http://schemas.microsoft.com/office/drawing/2014/main" id="{8C4C491B-54E0-4EC3-8EE0-F0AE85C4AD4F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5192516" y="4490763"/>
              <a:ext cx="18752" cy="14099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92" name="Grupare 107">
              <a:extLst>
                <a:ext uri="{FF2B5EF4-FFF2-40B4-BE49-F238E27FC236}">
                  <a16:creationId xmlns:a16="http://schemas.microsoft.com/office/drawing/2014/main" id="{28897182-4DA8-4B2A-918F-07C17B1943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0579" y="1933533"/>
              <a:ext cx="1626019" cy="1646166"/>
              <a:chOff x="4870579" y="1933533"/>
              <a:chExt cx="1626019" cy="1646166"/>
            </a:xfrm>
          </p:grpSpPr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163B6FAA-3EA1-4E07-B945-25010A0B8584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6087" y="1933533"/>
                <a:ext cx="9399" cy="6251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4" name="Freeform 10">
                <a:extLst>
                  <a:ext uri="{FF2B5EF4-FFF2-40B4-BE49-F238E27FC236}">
                    <a16:creationId xmlns:a16="http://schemas.microsoft.com/office/drawing/2014/main" id="{C2610A30-9B84-4BD4-A372-5631410D29E6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94520" y="1955410"/>
                <a:ext cx="313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95" name="Freeform 14">
                <a:extLst>
                  <a:ext uri="{FF2B5EF4-FFF2-40B4-BE49-F238E27FC236}">
                    <a16:creationId xmlns:a16="http://schemas.microsoft.com/office/drawing/2014/main" id="{100096F0-AE6C-40FB-A330-B0D86D4FCD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8900000">
                <a:off x="6289821" y="1936658"/>
                <a:ext cx="18798" cy="12501"/>
              </a:xfrm>
              <a:custGeom>
                <a:avLst/>
                <a:gdLst>
                  <a:gd name="T0" fmla="*/ 3 w 6"/>
                  <a:gd name="T1" fmla="*/ 1 h 4"/>
                  <a:gd name="T2" fmla="*/ 6 w 6"/>
                  <a:gd name="T3" fmla="*/ 0 h 4"/>
                  <a:gd name="T4" fmla="*/ 3 w 6"/>
                  <a:gd name="T5" fmla="*/ 2 h 4"/>
                  <a:gd name="T6" fmla="*/ 1 w 6"/>
                  <a:gd name="T7" fmla="*/ 3 h 4"/>
                  <a:gd name="T8" fmla="*/ 0 w 6"/>
                  <a:gd name="T9" fmla="*/ 4 h 4"/>
                  <a:gd name="T10" fmla="*/ 0 w 6"/>
                  <a:gd name="T11" fmla="*/ 4 h 4"/>
                  <a:gd name="T12" fmla="*/ 0 w 6"/>
                  <a:gd name="T13" fmla="*/ 3 h 4"/>
                  <a:gd name="T14" fmla="*/ 1 w 6"/>
                  <a:gd name="T15" fmla="*/ 3 h 4"/>
                  <a:gd name="T16" fmla="*/ 3 w 6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1"/>
                    </a:moveTo>
                    <a:cubicBezTo>
                      <a:pt x="4" y="1"/>
                      <a:pt x="5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F23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96" name="Arc plin 1">
                <a:extLst>
                  <a:ext uri="{FF2B5EF4-FFF2-40B4-BE49-F238E27FC236}">
                    <a16:creationId xmlns:a16="http://schemas.microsoft.com/office/drawing/2014/main" id="{5A6D1381-BEA0-4B70-8E70-E64B5D6255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13385" y="1977287"/>
                <a:ext cx="1378513" cy="1387617"/>
                <a:chOff x="5524500" y="2349500"/>
                <a:chExt cx="1397000" cy="1409700"/>
              </a:xfrm>
            </p:grpSpPr>
            <p:pic>
              <p:nvPicPr>
                <p:cNvPr id="100" name="Arc plin 1">
                  <a:extLst>
                    <a:ext uri="{FF2B5EF4-FFF2-40B4-BE49-F238E27FC236}">
                      <a16:creationId xmlns:a16="http://schemas.microsoft.com/office/drawing/2014/main" id="{F39CD85F-498C-47D9-B7E0-6659D58228B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4500" y="2349500"/>
                  <a:ext cx="1397000" cy="1409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103">
                  <a:extLst>
                    <a:ext uri="{FF2B5EF4-FFF2-40B4-BE49-F238E27FC236}">
                      <a16:creationId xmlns:a16="http://schemas.microsoft.com/office/drawing/2014/main" id="{FB47EFBF-15C8-423C-9271-652DB21AA13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-3600000">
                  <a:off x="5534552" y="2365940"/>
                  <a:ext cx="1393428" cy="13899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/>
                  <a:endParaRPr lang="en-US" altLang="es-ES" sz="1800"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97" name="Săgeată dreapta vărgată 3">
                <a:extLst>
                  <a:ext uri="{FF2B5EF4-FFF2-40B4-BE49-F238E27FC236}">
                    <a16:creationId xmlns:a16="http://schemas.microsoft.com/office/drawing/2014/main" id="{784140F4-7A78-49AF-8701-2768A521FB7A}"/>
                  </a:ext>
                </a:extLst>
              </p:cNvPr>
              <p:cNvSpPr/>
              <p:nvPr/>
            </p:nvSpPr>
            <p:spPr>
              <a:xfrm rot="8100000">
                <a:off x="4870579" y="3122499"/>
                <a:ext cx="533400" cy="457200"/>
              </a:xfrm>
              <a:prstGeom prst="stripedRightArrow">
                <a:avLst>
                  <a:gd name="adj1" fmla="val 50000"/>
                  <a:gd name="adj2" fmla="val 60417"/>
                </a:avLst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8" name="Oval 73">
                <a:extLst>
                  <a:ext uri="{FF2B5EF4-FFF2-40B4-BE49-F238E27FC236}">
                    <a16:creationId xmlns:a16="http://schemas.microsoft.com/office/drawing/2014/main" id="{C1DD0B78-7D49-41CB-96F7-59699B6179C8}"/>
                  </a:ext>
                </a:extLst>
              </p:cNvPr>
              <p:cNvSpPr/>
              <p:nvPr/>
            </p:nvSpPr>
            <p:spPr>
              <a:xfrm>
                <a:off x="5395353" y="2263249"/>
                <a:ext cx="830241" cy="828195"/>
              </a:xfrm>
              <a:prstGeom prst="ellipse">
                <a:avLst/>
              </a:prstGeom>
              <a:noFill/>
              <a:ln w="317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dash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99" name="Oval 75">
                <a:extLst>
                  <a:ext uri="{FF2B5EF4-FFF2-40B4-BE49-F238E27FC236}">
                    <a16:creationId xmlns:a16="http://schemas.microsoft.com/office/drawing/2014/main" id="{63D0ECD2-F90B-4DEC-8BBD-FE4AD67146B1}"/>
                  </a:ext>
                </a:extLst>
              </p:cNvPr>
              <p:cNvSpPr/>
              <p:nvPr/>
            </p:nvSpPr>
            <p:spPr>
              <a:xfrm>
                <a:off x="5523078" y="2389859"/>
                <a:ext cx="575439" cy="575439"/>
              </a:xfrm>
              <a:prstGeom prst="ellipse">
                <a:avLst/>
              </a:prstGeom>
              <a:solidFill>
                <a:srgbClr val="ED7D31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 sz="2400" b="1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02" name="Grupare 109">
            <a:extLst>
              <a:ext uri="{FF2B5EF4-FFF2-40B4-BE49-F238E27FC236}">
                <a16:creationId xmlns:a16="http://schemas.microsoft.com/office/drawing/2014/main" id="{1A39E0E1-AC1A-458B-9E02-1017C98B90BE}"/>
              </a:ext>
            </a:extLst>
          </p:cNvPr>
          <p:cNvGrpSpPr>
            <a:grpSpLocks/>
          </p:cNvGrpSpPr>
          <p:nvPr/>
        </p:nvGrpSpPr>
        <p:grpSpPr bwMode="auto">
          <a:xfrm>
            <a:off x="4838978" y="4154488"/>
            <a:ext cx="1609725" cy="1652587"/>
            <a:chOff x="3564548" y="3069142"/>
            <a:chExt cx="1587919" cy="1626020"/>
          </a:xfrm>
        </p:grpSpPr>
        <p:grpSp>
          <p:nvGrpSpPr>
            <p:cNvPr id="103" name="Arc plin 51">
              <a:extLst>
                <a:ext uri="{FF2B5EF4-FFF2-40B4-BE49-F238E27FC236}">
                  <a16:creationId xmlns:a16="http://schemas.microsoft.com/office/drawing/2014/main" id="{C9A0F389-A0DA-44A9-9B3E-3AD5E01CFB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8127" y="3317496"/>
              <a:ext cx="1378076" cy="1374542"/>
              <a:chOff x="4178300" y="3708400"/>
              <a:chExt cx="1397000" cy="1397000"/>
            </a:xfrm>
          </p:grpSpPr>
          <p:pic>
            <p:nvPicPr>
              <p:cNvPr id="108" name="Arc plin 51">
                <a:extLst>
                  <a:ext uri="{FF2B5EF4-FFF2-40B4-BE49-F238E27FC236}">
                    <a16:creationId xmlns:a16="http://schemas.microsoft.com/office/drawing/2014/main" id="{D95B3864-3120-405B-85CE-88ED4DDE734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37084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" name="Text Box 84">
                <a:extLst>
                  <a:ext uri="{FF2B5EF4-FFF2-40B4-BE49-F238E27FC236}">
                    <a16:creationId xmlns:a16="http://schemas.microsoft.com/office/drawing/2014/main" id="{830A3F69-A8DC-47F0-BDAD-C8A9DE12CF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800000">
                <a:off x="4191215" y="3714565"/>
                <a:ext cx="1390435" cy="1394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04" name="Oval 52">
              <a:extLst>
                <a:ext uri="{FF2B5EF4-FFF2-40B4-BE49-F238E27FC236}">
                  <a16:creationId xmlns:a16="http://schemas.microsoft.com/office/drawing/2014/main" id="{20BA0175-C2F8-4A52-B7F4-7CCDFD02E0E5}"/>
                </a:ext>
              </a:extLst>
            </p:cNvPr>
            <p:cNvSpPr/>
            <p:nvPr/>
          </p:nvSpPr>
          <p:spPr>
            <a:xfrm rot="2700000">
              <a:off x="3933146" y="3474668"/>
              <a:ext cx="1066831" cy="106800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5" name="Săgeată dreapta vărgată 53">
              <a:extLst>
                <a:ext uri="{FF2B5EF4-FFF2-40B4-BE49-F238E27FC236}">
                  <a16:creationId xmlns:a16="http://schemas.microsoft.com/office/drawing/2014/main" id="{FE2B1452-D673-495F-B954-1649366F7AB6}"/>
                </a:ext>
              </a:extLst>
            </p:cNvPr>
            <p:cNvSpPr/>
            <p:nvPr/>
          </p:nvSpPr>
          <p:spPr>
            <a:xfrm rot="13500000">
              <a:off x="3526448" y="3107242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6" name="Oval 72">
              <a:extLst>
                <a:ext uri="{FF2B5EF4-FFF2-40B4-BE49-F238E27FC236}">
                  <a16:creationId xmlns:a16="http://schemas.microsoft.com/office/drawing/2014/main" id="{8A58C1DD-694A-4C56-A33C-FC551C79CD0D}"/>
                </a:ext>
              </a:extLst>
            </p:cNvPr>
            <p:cNvSpPr/>
            <p:nvPr/>
          </p:nvSpPr>
          <p:spPr>
            <a:xfrm>
              <a:off x="4051573" y="3593967"/>
              <a:ext cx="829977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7" name="Oval 76">
              <a:extLst>
                <a:ext uri="{FF2B5EF4-FFF2-40B4-BE49-F238E27FC236}">
                  <a16:creationId xmlns:a16="http://schemas.microsoft.com/office/drawing/2014/main" id="{0D6EAFA7-7B87-4EC6-89CC-F02ECB0A0E06}"/>
                </a:ext>
              </a:extLst>
            </p:cNvPr>
            <p:cNvSpPr/>
            <p:nvPr/>
          </p:nvSpPr>
          <p:spPr>
            <a:xfrm>
              <a:off x="4186406" y="3721642"/>
              <a:ext cx="575439" cy="575439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10" name="Grupare 110">
            <a:extLst>
              <a:ext uri="{FF2B5EF4-FFF2-40B4-BE49-F238E27FC236}">
                <a16:creationId xmlns:a16="http://schemas.microsoft.com/office/drawing/2014/main" id="{93C9352D-A546-4CDB-8FF7-5202664FB5A0}"/>
              </a:ext>
            </a:extLst>
          </p:cNvPr>
          <p:cNvGrpSpPr>
            <a:grpSpLocks/>
          </p:cNvGrpSpPr>
          <p:nvPr/>
        </p:nvGrpSpPr>
        <p:grpSpPr bwMode="auto">
          <a:xfrm>
            <a:off x="3699153" y="2854325"/>
            <a:ext cx="1649413" cy="1673225"/>
            <a:chOff x="2424746" y="1769285"/>
            <a:chExt cx="1626019" cy="1646166"/>
          </a:xfrm>
        </p:grpSpPr>
        <p:sp>
          <p:nvSpPr>
            <p:cNvPr id="111" name="Freeform 6">
              <a:extLst>
                <a:ext uri="{FF2B5EF4-FFF2-40B4-BE49-F238E27FC236}">
                  <a16:creationId xmlns:a16="http://schemas.microsoft.com/office/drawing/2014/main" id="{8BEFD37E-32C7-4219-AE73-1122B04D1DA3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2615674" y="3409204"/>
              <a:ext cx="10955" cy="6247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2" name="Freeform 10">
              <a:extLst>
                <a:ext uri="{FF2B5EF4-FFF2-40B4-BE49-F238E27FC236}">
                  <a16:creationId xmlns:a16="http://schemas.microsoft.com/office/drawing/2014/main" id="{7212383C-E1D2-4DE4-B2F7-7874E72A3B97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2623499" y="3393585"/>
              <a:ext cx="3130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3" name="Freeform 14">
              <a:extLst>
                <a:ext uri="{FF2B5EF4-FFF2-40B4-BE49-F238E27FC236}">
                  <a16:creationId xmlns:a16="http://schemas.microsoft.com/office/drawing/2014/main" id="{CFCA13B6-F577-428D-8536-FBF6E705EC33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2612544" y="3399833"/>
              <a:ext cx="18780" cy="12495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114" name="Arc plin 58">
              <a:extLst>
                <a:ext uri="{FF2B5EF4-FFF2-40B4-BE49-F238E27FC236}">
                  <a16:creationId xmlns:a16="http://schemas.microsoft.com/office/drawing/2014/main" id="{12550AA0-2D01-4473-9419-8A5F966E90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2226" y="1972323"/>
              <a:ext cx="1377186" cy="1386903"/>
              <a:chOff x="2819400" y="2362200"/>
              <a:chExt cx="1397000" cy="1409700"/>
            </a:xfrm>
          </p:grpSpPr>
          <p:pic>
            <p:nvPicPr>
              <p:cNvPr id="119" name="Arc plin 58">
                <a:extLst>
                  <a:ext uri="{FF2B5EF4-FFF2-40B4-BE49-F238E27FC236}">
                    <a16:creationId xmlns:a16="http://schemas.microsoft.com/office/drawing/2014/main" id="{24F717FE-A749-4CCF-8BB6-5FD18512FC5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9400" y="2362200"/>
                <a:ext cx="1397000" cy="1409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73">
                <a:extLst>
                  <a:ext uri="{FF2B5EF4-FFF2-40B4-BE49-F238E27FC236}">
                    <a16:creationId xmlns:a16="http://schemas.microsoft.com/office/drawing/2014/main" id="{63E2E522-393C-4AF7-9528-03CA988768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7200000">
                <a:off x="2830694" y="2377107"/>
                <a:ext cx="1394146" cy="1391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5" name="Oval 59">
              <a:extLst>
                <a:ext uri="{FF2B5EF4-FFF2-40B4-BE49-F238E27FC236}">
                  <a16:creationId xmlns:a16="http://schemas.microsoft.com/office/drawing/2014/main" id="{8141EE0A-8CA4-433D-B04B-84E2D9491E5E}"/>
                </a:ext>
              </a:extLst>
            </p:cNvPr>
            <p:cNvSpPr/>
            <p:nvPr/>
          </p:nvSpPr>
          <p:spPr>
            <a:xfrm rot="8100000">
              <a:off x="2576550" y="2137876"/>
              <a:ext cx="1067319" cy="106672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Săgeată dreapta vărgată 60">
              <a:extLst>
                <a:ext uri="{FF2B5EF4-FFF2-40B4-BE49-F238E27FC236}">
                  <a16:creationId xmlns:a16="http://schemas.microsoft.com/office/drawing/2014/main" id="{E3442E8B-A20B-49B0-A119-F09FE0907915}"/>
                </a:ext>
              </a:extLst>
            </p:cNvPr>
            <p:cNvSpPr/>
            <p:nvPr/>
          </p:nvSpPr>
          <p:spPr>
            <a:xfrm rot="18900000">
              <a:off x="3517365" y="1769285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7" name="Oval 70">
              <a:extLst>
                <a:ext uri="{FF2B5EF4-FFF2-40B4-BE49-F238E27FC236}">
                  <a16:creationId xmlns:a16="http://schemas.microsoft.com/office/drawing/2014/main" id="{D0EBD9CF-E2C1-46D7-8030-1DBAF45D4518}"/>
                </a:ext>
              </a:extLst>
            </p:cNvPr>
            <p:cNvSpPr/>
            <p:nvPr/>
          </p:nvSpPr>
          <p:spPr>
            <a:xfrm>
              <a:off x="2695489" y="2256575"/>
              <a:ext cx="829442" cy="829331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8" name="Oval 77">
              <a:extLst>
                <a:ext uri="{FF2B5EF4-FFF2-40B4-BE49-F238E27FC236}">
                  <a16:creationId xmlns:a16="http://schemas.microsoft.com/office/drawing/2014/main" id="{6DF426FB-EA22-4F88-8B2B-BBC0BCA9E918}"/>
                </a:ext>
              </a:extLst>
            </p:cNvPr>
            <p:cNvSpPr/>
            <p:nvPr/>
          </p:nvSpPr>
          <p:spPr>
            <a:xfrm>
              <a:off x="2822826" y="2390460"/>
              <a:ext cx="575439" cy="575439"/>
            </a:xfrm>
            <a:prstGeom prst="ellipse">
              <a:avLst/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1" name="Grupare 106">
            <a:extLst>
              <a:ext uri="{FF2B5EF4-FFF2-40B4-BE49-F238E27FC236}">
                <a16:creationId xmlns:a16="http://schemas.microsoft.com/office/drawing/2014/main" id="{417C6A5A-18B4-4B2A-B154-652907AD0FB5}"/>
              </a:ext>
            </a:extLst>
          </p:cNvPr>
          <p:cNvGrpSpPr>
            <a:grpSpLocks/>
          </p:cNvGrpSpPr>
          <p:nvPr/>
        </p:nvGrpSpPr>
        <p:grpSpPr bwMode="auto">
          <a:xfrm>
            <a:off x="4994553" y="1730374"/>
            <a:ext cx="1668463" cy="1652588"/>
            <a:chOff x="3719714" y="644740"/>
            <a:chExt cx="1646165" cy="1626020"/>
          </a:xfrm>
        </p:grpSpPr>
        <p:sp>
          <p:nvSpPr>
            <p:cNvPr id="122" name="Freeform 6">
              <a:extLst>
                <a:ext uri="{FF2B5EF4-FFF2-40B4-BE49-F238E27FC236}">
                  <a16:creationId xmlns:a16="http://schemas.microsoft.com/office/drawing/2014/main" id="{56929376-7A1C-4F6D-8529-2CB5E44B7DC0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160" y="838418"/>
              <a:ext cx="9372" cy="6265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Freeform 10">
              <a:extLst>
                <a:ext uri="{FF2B5EF4-FFF2-40B4-BE49-F238E27FC236}">
                  <a16:creationId xmlns:a16="http://schemas.microsoft.com/office/drawing/2014/main" id="{09177A27-DA65-4F16-A0FF-3541C2243F16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38514" y="846236"/>
              <a:ext cx="312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14">
              <a:extLst>
                <a:ext uri="{FF2B5EF4-FFF2-40B4-BE49-F238E27FC236}">
                  <a16:creationId xmlns:a16="http://schemas.microsoft.com/office/drawing/2014/main" id="{25552896-07B6-477D-85DC-EB01854C4433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18959" y="836065"/>
              <a:ext cx="20306" cy="12530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0 h 4"/>
                <a:gd name="T4" fmla="*/ 3 w 6"/>
                <a:gd name="T5" fmla="*/ 2 h 4"/>
                <a:gd name="T6" fmla="*/ 1 w 6"/>
                <a:gd name="T7" fmla="*/ 3 h 4"/>
                <a:gd name="T8" fmla="*/ 0 w 6"/>
                <a:gd name="T9" fmla="*/ 4 h 4"/>
                <a:gd name="T10" fmla="*/ 0 w 6"/>
                <a:gd name="T11" fmla="*/ 4 h 4"/>
                <a:gd name="T12" fmla="*/ 0 w 6"/>
                <a:gd name="T13" fmla="*/ 3 h 4"/>
                <a:gd name="T14" fmla="*/ 1 w 6"/>
                <a:gd name="T15" fmla="*/ 3 h 4"/>
                <a:gd name="T16" fmla="*/ 3 w 6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FF2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125" name="Arc plin 65">
              <a:extLst>
                <a:ext uri="{FF2B5EF4-FFF2-40B4-BE49-F238E27FC236}">
                  <a16:creationId xmlns:a16="http://schemas.microsoft.com/office/drawing/2014/main" id="{4AAA9FE8-C796-45CA-95FF-18BD17DA0F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9835" y="641616"/>
              <a:ext cx="1378330" cy="1374541"/>
              <a:chOff x="4178300" y="1028700"/>
              <a:chExt cx="1397000" cy="1397000"/>
            </a:xfrm>
          </p:grpSpPr>
          <p:pic>
            <p:nvPicPr>
              <p:cNvPr id="130" name="Arc plin 65">
                <a:extLst>
                  <a:ext uri="{FF2B5EF4-FFF2-40B4-BE49-F238E27FC236}">
                    <a16:creationId xmlns:a16="http://schemas.microsoft.com/office/drawing/2014/main" id="{B0382333-5A96-40BD-B0C5-EAAAE3B4D6F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8300" y="1028700"/>
                <a:ext cx="1397000" cy="139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59">
                <a:extLst>
                  <a:ext uri="{FF2B5EF4-FFF2-40B4-BE49-F238E27FC236}">
                    <a16:creationId xmlns:a16="http://schemas.microsoft.com/office/drawing/2014/main" id="{A54FDC7D-0725-41E4-89F8-75B405EC84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000000">
                <a:off x="4186535" y="1031875"/>
                <a:ext cx="1390179" cy="1394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/>
                <a:endParaRPr lang="en-US" altLang="es-ES" sz="180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26" name="Oval 66">
              <a:extLst>
                <a:ext uri="{FF2B5EF4-FFF2-40B4-BE49-F238E27FC236}">
                  <a16:creationId xmlns:a16="http://schemas.microsoft.com/office/drawing/2014/main" id="{06F27914-0C8F-4E9D-929C-AB74A99D31C5}"/>
                </a:ext>
              </a:extLst>
            </p:cNvPr>
            <p:cNvSpPr/>
            <p:nvPr/>
          </p:nvSpPr>
          <p:spPr>
            <a:xfrm rot="13500000">
              <a:off x="3930283" y="797127"/>
              <a:ext cx="1066832" cy="10682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431800" dist="241300" dir="2460000" sx="104000" sy="104000" algn="ctr" rotWithShape="0">
                <a:srgbClr val="000000">
                  <a:alpha val="39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Săgeată dreapta vărgată 67">
              <a:extLst>
                <a:ext uri="{FF2B5EF4-FFF2-40B4-BE49-F238E27FC236}">
                  <a16:creationId xmlns:a16="http://schemas.microsoft.com/office/drawing/2014/main" id="{453E9552-69EF-4B1D-A6F8-198C17B061B0}"/>
                </a:ext>
              </a:extLst>
            </p:cNvPr>
            <p:cNvSpPr/>
            <p:nvPr/>
          </p:nvSpPr>
          <p:spPr>
            <a:xfrm rot="2700000">
              <a:off x="4870579" y="1775460"/>
              <a:ext cx="533400" cy="457200"/>
            </a:xfrm>
            <a:prstGeom prst="stripedRightArrow">
              <a:avLst>
                <a:gd name="adj1" fmla="val 50000"/>
                <a:gd name="adj2" fmla="val 60417"/>
              </a:avLst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8" name="Oval 74">
              <a:extLst>
                <a:ext uri="{FF2B5EF4-FFF2-40B4-BE49-F238E27FC236}">
                  <a16:creationId xmlns:a16="http://schemas.microsoft.com/office/drawing/2014/main" id="{A35CFC12-8C56-40B9-93EB-76D728FE054D}"/>
                </a:ext>
              </a:extLst>
            </p:cNvPr>
            <p:cNvSpPr/>
            <p:nvPr/>
          </p:nvSpPr>
          <p:spPr>
            <a:xfrm>
              <a:off x="4048634" y="914963"/>
              <a:ext cx="830131" cy="830973"/>
            </a:xfrm>
            <a:prstGeom prst="ellips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29" name="Oval 78">
              <a:extLst>
                <a:ext uri="{FF2B5EF4-FFF2-40B4-BE49-F238E27FC236}">
                  <a16:creationId xmlns:a16="http://schemas.microsoft.com/office/drawing/2014/main" id="{95033A09-743A-4BA4-928C-E76F37C36652}"/>
                </a:ext>
              </a:extLst>
            </p:cNvPr>
            <p:cNvSpPr/>
            <p:nvPr/>
          </p:nvSpPr>
          <p:spPr>
            <a:xfrm>
              <a:off x="4176040" y="1042820"/>
              <a:ext cx="575439" cy="575439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32" name="Grupare 92">
            <a:extLst>
              <a:ext uri="{FF2B5EF4-FFF2-40B4-BE49-F238E27FC236}">
                <a16:creationId xmlns:a16="http://schemas.microsoft.com/office/drawing/2014/main" id="{A9EE9BD6-90F1-400D-9AE1-BCBFE165A9BA}"/>
              </a:ext>
            </a:extLst>
          </p:cNvPr>
          <p:cNvGrpSpPr>
            <a:grpSpLocks/>
          </p:cNvGrpSpPr>
          <p:nvPr/>
        </p:nvGrpSpPr>
        <p:grpSpPr bwMode="auto">
          <a:xfrm>
            <a:off x="2710977" y="1645456"/>
            <a:ext cx="2501267" cy="523220"/>
            <a:chOff x="974698" y="526537"/>
            <a:chExt cx="2466704" cy="515511"/>
          </a:xfrm>
        </p:grpSpPr>
        <p:sp>
          <p:nvSpPr>
            <p:cNvPr id="133" name="CasetăText 85">
              <a:extLst>
                <a:ext uri="{FF2B5EF4-FFF2-40B4-BE49-F238E27FC236}">
                  <a16:creationId xmlns:a16="http://schemas.microsoft.com/office/drawing/2014/main" id="{6D15E990-77D7-4718-8C90-30F41CFCEB86}"/>
                </a:ext>
              </a:extLst>
            </p:cNvPr>
            <p:cNvSpPr txBox="1"/>
            <p:nvPr/>
          </p:nvSpPr>
          <p:spPr>
            <a:xfrm>
              <a:off x="1370161" y="526537"/>
              <a:ext cx="2071241" cy="5155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kern="0" dirty="0">
                  <a:solidFill>
                    <a:prstClr val="black"/>
                  </a:solidFill>
                  <a:latin typeface="Calibri" panose="020F0502020204030204"/>
                </a:rPr>
                <a:t>Alineamiento Nacional, Sectorial e Institucional</a:t>
              </a:r>
              <a:endParaRPr 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endParaRPr>
            </a:p>
          </p:txBody>
        </p:sp>
        <p:sp>
          <p:nvSpPr>
            <p:cNvPr id="134" name="Oval 86">
              <a:extLst>
                <a:ext uri="{FF2B5EF4-FFF2-40B4-BE49-F238E27FC236}">
                  <a16:creationId xmlns:a16="http://schemas.microsoft.com/office/drawing/2014/main" id="{74CD502F-6EAD-4C8B-A5FD-20B546E6DE50}"/>
                </a:ext>
              </a:extLst>
            </p:cNvPr>
            <p:cNvSpPr/>
            <p:nvPr/>
          </p:nvSpPr>
          <p:spPr>
            <a:xfrm>
              <a:off x="974698" y="638515"/>
              <a:ext cx="324072" cy="325335"/>
            </a:xfrm>
            <a:prstGeom prst="ellipse">
              <a:avLst/>
            </a:prstGeom>
            <a:solidFill>
              <a:srgbClr val="44546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135" name="Grupare 91">
            <a:extLst>
              <a:ext uri="{FF2B5EF4-FFF2-40B4-BE49-F238E27FC236}">
                <a16:creationId xmlns:a16="http://schemas.microsoft.com/office/drawing/2014/main" id="{9843F8AC-CD8B-4B8E-B97F-AAC07F05B224}"/>
              </a:ext>
            </a:extLst>
          </p:cNvPr>
          <p:cNvGrpSpPr>
            <a:grpSpLocks/>
          </p:cNvGrpSpPr>
          <p:nvPr/>
        </p:nvGrpSpPr>
        <p:grpSpPr bwMode="auto">
          <a:xfrm>
            <a:off x="1431378" y="4643077"/>
            <a:ext cx="3290418" cy="966807"/>
            <a:chOff x="994451" y="3580505"/>
            <a:chExt cx="2138819" cy="951932"/>
          </a:xfrm>
        </p:grpSpPr>
        <p:grpSp>
          <p:nvGrpSpPr>
            <p:cNvPr id="136" name="Grupare 87">
              <a:extLst>
                <a:ext uri="{FF2B5EF4-FFF2-40B4-BE49-F238E27FC236}">
                  <a16:creationId xmlns:a16="http://schemas.microsoft.com/office/drawing/2014/main" id="{3E3176CF-EC97-4BE2-BFBB-30E57E0AA1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4451" y="3593010"/>
              <a:ext cx="2138819" cy="939427"/>
              <a:chOff x="692032" y="763647"/>
              <a:chExt cx="2138819" cy="939427"/>
            </a:xfrm>
          </p:grpSpPr>
          <p:sp>
            <p:nvSpPr>
              <p:cNvPr id="138" name="CasetăText 88">
                <a:extLst>
                  <a:ext uri="{FF2B5EF4-FFF2-40B4-BE49-F238E27FC236}">
                    <a16:creationId xmlns:a16="http://schemas.microsoft.com/office/drawing/2014/main" id="{15A326F9-6245-48F9-840F-07AB4DB4A3DB}"/>
                  </a:ext>
                </a:extLst>
              </p:cNvPr>
              <p:cNvSpPr txBox="1"/>
              <p:nvPr/>
            </p:nvSpPr>
            <p:spPr>
              <a:xfrm>
                <a:off x="692032" y="1120027"/>
                <a:ext cx="2015770" cy="25478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en-US" sz="105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139" name="CasetăText 89">
                <a:extLst>
                  <a:ext uri="{FF2B5EF4-FFF2-40B4-BE49-F238E27FC236}">
                    <a16:creationId xmlns:a16="http://schemas.microsoft.com/office/drawing/2014/main" id="{F3D96233-8C39-4ABF-A8E2-A4CBA1EA6008}"/>
                  </a:ext>
                </a:extLst>
              </p:cNvPr>
              <p:cNvSpPr txBox="1"/>
              <p:nvPr/>
            </p:nvSpPr>
            <p:spPr>
              <a:xfrm>
                <a:off x="1145077" y="763647"/>
                <a:ext cx="1685774" cy="9394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s-CR" sz="1400" b="1" kern="0" dirty="0">
                    <a:solidFill>
                      <a:prstClr val="black"/>
                    </a:solidFill>
                    <a:latin typeface="Calibri" panose="020F0502020204030204"/>
                  </a:rPr>
                  <a:t>Mejora continúa de la Gestión</a:t>
                </a:r>
              </a:p>
              <a:p>
                <a:pPr algn="ctr">
                  <a:defRPr/>
                </a:pPr>
                <a:r>
                  <a:rPr lang="es-CR" sz="1400" kern="0" dirty="0">
                    <a:solidFill>
                      <a:prstClr val="black"/>
                    </a:solidFill>
                    <a:latin typeface="Calibri" panose="020F0502020204030204"/>
                  </a:rPr>
                  <a:t>Innovación y desarrollo Capacidad instalada </a:t>
                </a:r>
              </a:p>
              <a:p>
                <a:pPr algn="ctr">
                  <a:defRPr/>
                </a:pPr>
                <a:r>
                  <a:rPr lang="es-CR" sz="1400" kern="0" dirty="0">
                    <a:solidFill>
                      <a:prstClr val="black"/>
                    </a:solidFill>
                    <a:latin typeface="Calibri" panose="020F0502020204030204"/>
                  </a:rPr>
                  <a:t>Seguimiento y evaluación</a:t>
                </a:r>
              </a:p>
            </p:txBody>
          </p:sp>
        </p:grpSp>
        <p:sp>
          <p:nvSpPr>
            <p:cNvPr id="137" name="Oval 90">
              <a:extLst>
                <a:ext uri="{FF2B5EF4-FFF2-40B4-BE49-F238E27FC236}">
                  <a16:creationId xmlns:a16="http://schemas.microsoft.com/office/drawing/2014/main" id="{9A38EB23-9BAD-4C85-86D5-9DD4BE32782C}"/>
                </a:ext>
              </a:extLst>
            </p:cNvPr>
            <p:cNvSpPr/>
            <p:nvPr/>
          </p:nvSpPr>
          <p:spPr>
            <a:xfrm>
              <a:off x="1265160" y="3580505"/>
              <a:ext cx="221489" cy="325119"/>
            </a:xfrm>
            <a:prstGeom prst="ellipse">
              <a:avLst/>
            </a:prstGeom>
            <a:solidFill>
              <a:srgbClr val="70AD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4</a:t>
              </a:r>
            </a:p>
          </p:txBody>
        </p:sp>
      </p:grpSp>
      <p:sp>
        <p:nvSpPr>
          <p:cNvPr id="140" name="Freeform 6">
            <a:extLst>
              <a:ext uri="{FF2B5EF4-FFF2-40B4-BE49-F238E27FC236}">
                <a16:creationId xmlns:a16="http://schemas.microsoft.com/office/drawing/2014/main" id="{E63126B9-ADAD-4350-8A81-DA627E18DE00}"/>
              </a:ext>
            </a:extLst>
          </p:cNvPr>
          <p:cNvSpPr>
            <a:spLocks/>
          </p:cNvSpPr>
          <p:nvPr/>
        </p:nvSpPr>
        <p:spPr bwMode="auto">
          <a:xfrm rot="8100000">
            <a:off x="9625290" y="4313237"/>
            <a:ext cx="44450" cy="44450"/>
          </a:xfrm>
          <a:custGeom>
            <a:avLst/>
            <a:gdLst>
              <a:gd name="T0" fmla="*/ 0 w 3"/>
              <a:gd name="T1" fmla="*/ 1 h 2"/>
              <a:gd name="T2" fmla="*/ 3 w 3"/>
              <a:gd name="T3" fmla="*/ 0 h 2"/>
              <a:gd name="T4" fmla="*/ 0 w 3"/>
              <a:gd name="T5" fmla="*/ 2 h 2"/>
              <a:gd name="T6" fmla="*/ 0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1" y="1"/>
                  <a:pt x="2" y="0"/>
                  <a:pt x="3" y="0"/>
                </a:cubicBezTo>
                <a:cubicBezTo>
                  <a:pt x="2" y="0"/>
                  <a:pt x="1" y="1"/>
                  <a:pt x="0" y="2"/>
                </a:cubicBezTo>
                <a:lnTo>
                  <a:pt x="0" y="1"/>
                </a:ln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1" name="Freeform 10">
            <a:extLst>
              <a:ext uri="{FF2B5EF4-FFF2-40B4-BE49-F238E27FC236}">
                <a16:creationId xmlns:a16="http://schemas.microsoft.com/office/drawing/2014/main" id="{3F0A8D95-175C-4439-A491-1CFE93E845E8}"/>
              </a:ext>
            </a:extLst>
          </p:cNvPr>
          <p:cNvSpPr>
            <a:spLocks/>
          </p:cNvSpPr>
          <p:nvPr/>
        </p:nvSpPr>
        <p:spPr bwMode="auto">
          <a:xfrm rot="8100000">
            <a:off x="9628466" y="4289424"/>
            <a:ext cx="46037" cy="46038"/>
          </a:xfrm>
          <a:custGeom>
            <a:avLst/>
            <a:gdLst>
              <a:gd name="T0" fmla="*/ 0 w 1"/>
              <a:gd name="T1" fmla="*/ 1 w 1"/>
              <a:gd name="T2" fmla="*/ 0 w 1"/>
              <a:gd name="T3" fmla="*/ 0 w 1"/>
              <a:gd name="T4" fmla="*/ 0 w 1"/>
              <a:gd name="T5" fmla="*/ 0 w 1"/>
              <a:gd name="T6" fmla="*/ 0 w 1"/>
              <a:gd name="T7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2" name="Freeform 14">
            <a:extLst>
              <a:ext uri="{FF2B5EF4-FFF2-40B4-BE49-F238E27FC236}">
                <a16:creationId xmlns:a16="http://schemas.microsoft.com/office/drawing/2014/main" id="{12791B89-0675-4472-B15D-3E5618A464D3}"/>
              </a:ext>
            </a:extLst>
          </p:cNvPr>
          <p:cNvSpPr>
            <a:spLocks/>
          </p:cNvSpPr>
          <p:nvPr/>
        </p:nvSpPr>
        <p:spPr bwMode="auto">
          <a:xfrm rot="8100000">
            <a:off x="9625290" y="4313237"/>
            <a:ext cx="44450" cy="44450"/>
          </a:xfrm>
          <a:custGeom>
            <a:avLst/>
            <a:gdLst>
              <a:gd name="T0" fmla="*/ 3 w 6"/>
              <a:gd name="T1" fmla="*/ 1 h 4"/>
              <a:gd name="T2" fmla="*/ 6 w 6"/>
              <a:gd name="T3" fmla="*/ 0 h 4"/>
              <a:gd name="T4" fmla="*/ 3 w 6"/>
              <a:gd name="T5" fmla="*/ 2 h 4"/>
              <a:gd name="T6" fmla="*/ 1 w 6"/>
              <a:gd name="T7" fmla="*/ 3 h 4"/>
              <a:gd name="T8" fmla="*/ 0 w 6"/>
              <a:gd name="T9" fmla="*/ 4 h 4"/>
              <a:gd name="T10" fmla="*/ 0 w 6"/>
              <a:gd name="T11" fmla="*/ 4 h 4"/>
              <a:gd name="T12" fmla="*/ 0 w 6"/>
              <a:gd name="T13" fmla="*/ 3 h 4"/>
              <a:gd name="T14" fmla="*/ 1 w 6"/>
              <a:gd name="T15" fmla="*/ 3 h 4"/>
              <a:gd name="T16" fmla="*/ 3 w 6"/>
              <a:gd name="T1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3" y="1"/>
                </a:moveTo>
                <a:cubicBezTo>
                  <a:pt x="4" y="1"/>
                  <a:pt x="5" y="0"/>
                  <a:pt x="6" y="0"/>
                </a:cubicBezTo>
                <a:cubicBezTo>
                  <a:pt x="5" y="0"/>
                  <a:pt x="4" y="1"/>
                  <a:pt x="3" y="2"/>
                </a:cubicBezTo>
                <a:cubicBezTo>
                  <a:pt x="2" y="2"/>
                  <a:pt x="2" y="2"/>
                  <a:pt x="1" y="3"/>
                </a:cubicBezTo>
                <a:cubicBezTo>
                  <a:pt x="1" y="3"/>
                  <a:pt x="1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2"/>
                  <a:pt x="2" y="2"/>
                  <a:pt x="3" y="1"/>
                </a:cubicBezTo>
                <a:close/>
              </a:path>
            </a:pathLst>
          </a:custGeom>
          <a:solidFill>
            <a:srgbClr val="FF2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43" name="Grupare 96">
            <a:extLst>
              <a:ext uri="{FF2B5EF4-FFF2-40B4-BE49-F238E27FC236}">
                <a16:creationId xmlns:a16="http://schemas.microsoft.com/office/drawing/2014/main" id="{267A533C-5238-4A9B-A239-66EE9A7F3279}"/>
              </a:ext>
            </a:extLst>
          </p:cNvPr>
          <p:cNvGrpSpPr>
            <a:grpSpLocks/>
          </p:cNvGrpSpPr>
          <p:nvPr/>
        </p:nvGrpSpPr>
        <p:grpSpPr bwMode="auto">
          <a:xfrm>
            <a:off x="7409815" y="2324195"/>
            <a:ext cx="2126045" cy="1465361"/>
            <a:chOff x="994451" y="761670"/>
            <a:chExt cx="2096921" cy="1579763"/>
          </a:xfrm>
        </p:grpSpPr>
        <p:grpSp>
          <p:nvGrpSpPr>
            <p:cNvPr id="144" name="Grupare 97">
              <a:extLst>
                <a:ext uri="{FF2B5EF4-FFF2-40B4-BE49-F238E27FC236}">
                  <a16:creationId xmlns:a16="http://schemas.microsoft.com/office/drawing/2014/main" id="{BC8E12DD-D50B-4FB3-A06D-8C67983616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4451" y="761670"/>
              <a:ext cx="2096921" cy="1579763"/>
              <a:chOff x="692032" y="762459"/>
              <a:chExt cx="2096921" cy="1579763"/>
            </a:xfrm>
          </p:grpSpPr>
          <p:sp>
            <p:nvSpPr>
              <p:cNvPr id="146" name="CasetăText 99">
                <a:extLst>
                  <a:ext uri="{FF2B5EF4-FFF2-40B4-BE49-F238E27FC236}">
                    <a16:creationId xmlns:a16="http://schemas.microsoft.com/office/drawing/2014/main" id="{D46E92C6-C46B-4BA2-A942-E6AAABA0BE7A}"/>
                  </a:ext>
                </a:extLst>
              </p:cNvPr>
              <p:cNvSpPr txBox="1"/>
              <p:nvPr/>
            </p:nvSpPr>
            <p:spPr>
              <a:xfrm>
                <a:off x="692032" y="1120256"/>
                <a:ext cx="2015125" cy="122196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Fortalezas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Oportunidades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Debilidades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</a:p>
              <a:p>
                <a:pPr algn="ctr">
                  <a:defRPr/>
                </a:pPr>
                <a:r>
                  <a:rPr lang="en-US" sz="1400" kern="0" dirty="0" err="1">
                    <a:solidFill>
                      <a:prstClr val="black"/>
                    </a:solidFill>
                    <a:latin typeface="Calibri" panose="020F0502020204030204"/>
                  </a:rPr>
                  <a:t>Amenazas</a:t>
                </a: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US" sz="1050" kern="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/>
                </a:endParaRPr>
              </a:p>
            </p:txBody>
          </p:sp>
          <p:sp>
            <p:nvSpPr>
              <p:cNvPr id="147" name="CasetăText 100">
                <a:extLst>
                  <a:ext uri="{FF2B5EF4-FFF2-40B4-BE49-F238E27FC236}">
                    <a16:creationId xmlns:a16="http://schemas.microsoft.com/office/drawing/2014/main" id="{7C7D1A5E-284C-480F-916A-1A92FB8C4005}"/>
                  </a:ext>
                </a:extLst>
              </p:cNvPr>
              <p:cNvSpPr txBox="1"/>
              <p:nvPr/>
            </p:nvSpPr>
            <p:spPr>
              <a:xfrm>
                <a:off x="1104202" y="762459"/>
                <a:ext cx="1684751" cy="33180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  <a:latin typeface="Calibri" panose="020F0502020204030204"/>
                  </a:rPr>
                  <a:t>Análisis FODA</a:t>
                </a:r>
              </a:p>
            </p:txBody>
          </p:sp>
        </p:grpSp>
        <p:sp>
          <p:nvSpPr>
            <p:cNvPr id="145" name="Oval 98">
              <a:extLst>
                <a:ext uri="{FF2B5EF4-FFF2-40B4-BE49-F238E27FC236}">
                  <a16:creationId xmlns:a16="http://schemas.microsoft.com/office/drawing/2014/main" id="{06587F98-E70A-4DC4-BB0A-472C8CE93F12}"/>
                </a:ext>
              </a:extLst>
            </p:cNvPr>
            <p:cNvSpPr/>
            <p:nvPr/>
          </p:nvSpPr>
          <p:spPr>
            <a:xfrm>
              <a:off x="1085265" y="763488"/>
              <a:ext cx="324111" cy="325173"/>
            </a:xfrm>
            <a:prstGeom prst="ellipse">
              <a:avLst/>
            </a:prstGeom>
            <a:solidFill>
              <a:srgbClr val="ED7D31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148" name="Grupare 101">
            <a:extLst>
              <a:ext uri="{FF2B5EF4-FFF2-40B4-BE49-F238E27FC236}">
                <a16:creationId xmlns:a16="http://schemas.microsoft.com/office/drawing/2014/main" id="{C81D70EA-DD1A-451B-BF57-306E20AF5A9C}"/>
              </a:ext>
            </a:extLst>
          </p:cNvPr>
          <p:cNvGrpSpPr>
            <a:grpSpLocks/>
          </p:cNvGrpSpPr>
          <p:nvPr/>
        </p:nvGrpSpPr>
        <p:grpSpPr bwMode="auto">
          <a:xfrm>
            <a:off x="6480557" y="4154486"/>
            <a:ext cx="2643188" cy="2704852"/>
            <a:chOff x="506442" y="3856072"/>
            <a:chExt cx="1686245" cy="2661067"/>
          </a:xfrm>
        </p:grpSpPr>
        <p:sp>
          <p:nvSpPr>
            <p:cNvPr id="149" name="CasetăText 105">
              <a:extLst>
                <a:ext uri="{FF2B5EF4-FFF2-40B4-BE49-F238E27FC236}">
                  <a16:creationId xmlns:a16="http://schemas.microsoft.com/office/drawing/2014/main" id="{918AD2B2-BC27-4D97-8379-6488377224F0}"/>
                </a:ext>
              </a:extLst>
            </p:cNvPr>
            <p:cNvSpPr txBox="1"/>
            <p:nvPr/>
          </p:nvSpPr>
          <p:spPr>
            <a:xfrm>
              <a:off x="506442" y="4307190"/>
              <a:ext cx="1686245" cy="2209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CR" sz="1400" b="1" kern="0" dirty="0">
                  <a:solidFill>
                    <a:prstClr val="black"/>
                  </a:solidFill>
                  <a:latin typeface="Calibri" panose="020F0502020204030204"/>
                </a:rPr>
                <a:t>Función Administrativa Sustantiva y de Apoyo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Compra de Activos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Capacitación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Soporte 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Asesoría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Acompañamiento</a:t>
              </a:r>
            </a:p>
            <a:p>
              <a:pPr algn="ctr">
                <a:defRPr/>
              </a:pPr>
              <a:r>
                <a:rPr lang="es-CR" sz="1400" kern="0" dirty="0">
                  <a:solidFill>
                    <a:prstClr val="black"/>
                  </a:solidFill>
                  <a:latin typeface="Calibri" panose="020F0502020204030204"/>
                </a:rPr>
                <a:t>Supervisión</a:t>
              </a:r>
            </a:p>
            <a:p>
              <a:pPr algn="ctr">
                <a:defRPr/>
              </a:pPr>
              <a:endParaRPr lang="es-CR" sz="1400" b="1" kern="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>
                <a:defRPr/>
              </a:pPr>
              <a:endParaRPr lang="en-US" sz="14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endParaRPr>
            </a:p>
          </p:txBody>
        </p:sp>
        <p:sp>
          <p:nvSpPr>
            <p:cNvPr id="150" name="Oval 103">
              <a:extLst>
                <a:ext uri="{FF2B5EF4-FFF2-40B4-BE49-F238E27FC236}">
                  <a16:creationId xmlns:a16="http://schemas.microsoft.com/office/drawing/2014/main" id="{8D609EEC-BD1F-48EF-B5D4-A539ECB133CC}"/>
                </a:ext>
              </a:extLst>
            </p:cNvPr>
            <p:cNvSpPr/>
            <p:nvPr/>
          </p:nvSpPr>
          <p:spPr>
            <a:xfrm>
              <a:off x="1151327" y="3856072"/>
              <a:ext cx="243062" cy="324855"/>
            </a:xfrm>
            <a:prstGeom prst="ellipse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dirty="0">
                  <a:solidFill>
                    <a:prstClr val="white"/>
                  </a:solidFill>
                  <a:latin typeface="Calibri" panose="020F0502020204030204"/>
                </a:rPr>
                <a:t>3</a:t>
              </a:r>
            </a:p>
          </p:txBody>
        </p:sp>
      </p:grpSp>
      <p:pic>
        <p:nvPicPr>
          <p:cNvPr id="151" name="Imagen 217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69A3C810-4CA8-467C-9A39-66A0E8C96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41" y="2266949"/>
            <a:ext cx="369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Imagen 219" descr="Resultado de imagen para FODA">
            <a:hlinkClick r:id="rId10"/>
            <a:extLst>
              <a:ext uri="{FF2B5EF4-FFF2-40B4-BE49-F238E27FC236}">
                <a16:creationId xmlns:a16="http://schemas.microsoft.com/office/drawing/2014/main" id="{678D6A1D-A15D-4EF8-870E-8F5915AAF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952" y="3627438"/>
            <a:ext cx="3175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11" descr="Resultado de imagen de implementacion de software">
            <a:extLst>
              <a:ext uri="{FF2B5EF4-FFF2-40B4-BE49-F238E27FC236}">
                <a16:creationId xmlns:a16="http://schemas.microsoft.com/office/drawing/2014/main" id="{332E755D-C6E5-4498-9EF6-634B84E8B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652" y="3479799"/>
            <a:ext cx="6985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Imagen 221">
            <a:extLst>
              <a:ext uri="{FF2B5EF4-FFF2-40B4-BE49-F238E27FC236}">
                <a16:creationId xmlns:a16="http://schemas.microsoft.com/office/drawing/2014/main" id="{064EF603-5702-4875-9C62-AB399D8DB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452" y="4775199"/>
            <a:ext cx="711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Rectángulo: esquinas redondeadas 80">
            <a:extLst>
              <a:ext uri="{FF2B5EF4-FFF2-40B4-BE49-F238E27FC236}">
                <a16:creationId xmlns:a16="http://schemas.microsoft.com/office/drawing/2014/main" id="{3310DFA9-CBBB-440B-A5B5-2715664A611C}"/>
              </a:ext>
            </a:extLst>
          </p:cNvPr>
          <p:cNvSpPr/>
          <p:nvPr/>
        </p:nvSpPr>
        <p:spPr>
          <a:xfrm>
            <a:off x="1628018" y="2171412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2" name="Rectángulo: esquinas redondeadas 81">
            <a:extLst>
              <a:ext uri="{FF2B5EF4-FFF2-40B4-BE49-F238E27FC236}">
                <a16:creationId xmlns:a16="http://schemas.microsoft.com/office/drawing/2014/main" id="{5E5F8F24-6508-496B-9A80-9F94EE38A864}"/>
              </a:ext>
            </a:extLst>
          </p:cNvPr>
          <p:cNvSpPr/>
          <p:nvPr/>
        </p:nvSpPr>
        <p:spPr>
          <a:xfrm>
            <a:off x="2393930" y="2184389"/>
            <a:ext cx="723900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Rectángulo: esquinas redondeadas 82">
            <a:extLst>
              <a:ext uri="{FF2B5EF4-FFF2-40B4-BE49-F238E27FC236}">
                <a16:creationId xmlns:a16="http://schemas.microsoft.com/office/drawing/2014/main" id="{AFC7762E-293E-4050-8093-0F49DBBAEE8A}"/>
              </a:ext>
            </a:extLst>
          </p:cNvPr>
          <p:cNvSpPr/>
          <p:nvPr/>
        </p:nvSpPr>
        <p:spPr>
          <a:xfrm>
            <a:off x="3141229" y="2182063"/>
            <a:ext cx="723900" cy="401559"/>
          </a:xfrm>
          <a:prstGeom prst="roundRect">
            <a:avLst/>
          </a:prstGeom>
          <a:solidFill>
            <a:srgbClr val="085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Rectángulo: esquinas redondeadas 83">
            <a:extLst>
              <a:ext uri="{FF2B5EF4-FFF2-40B4-BE49-F238E27FC236}">
                <a16:creationId xmlns:a16="http://schemas.microsoft.com/office/drawing/2014/main" id="{6A3D1FDF-CF84-482B-A146-776327B852F0}"/>
              </a:ext>
            </a:extLst>
          </p:cNvPr>
          <p:cNvSpPr/>
          <p:nvPr/>
        </p:nvSpPr>
        <p:spPr>
          <a:xfrm>
            <a:off x="3907140" y="2195040"/>
            <a:ext cx="1016527" cy="401559"/>
          </a:xfrm>
          <a:prstGeom prst="round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6212E129-9310-45FF-A370-D5BF05FE169F}"/>
              </a:ext>
            </a:extLst>
          </p:cNvPr>
          <p:cNvSpPr txBox="1"/>
          <p:nvPr/>
        </p:nvSpPr>
        <p:spPr>
          <a:xfrm>
            <a:off x="1622565" y="2174273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PNDIP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9BA56AB2-BCEF-4B85-B556-94C991F2EE39}"/>
              </a:ext>
            </a:extLst>
          </p:cNvPr>
          <p:cNvSpPr txBox="1"/>
          <p:nvPr/>
        </p:nvSpPr>
        <p:spPr>
          <a:xfrm>
            <a:off x="2487708" y="2174273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PEI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9315ACEE-A221-4509-8D17-55808142E421}"/>
              </a:ext>
            </a:extLst>
          </p:cNvPr>
          <p:cNvSpPr txBox="1"/>
          <p:nvPr/>
        </p:nvSpPr>
        <p:spPr>
          <a:xfrm>
            <a:off x="3240817" y="2189198"/>
            <a:ext cx="553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PTG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6498B1BC-C458-4876-92AC-BC52A93A3084}"/>
              </a:ext>
            </a:extLst>
          </p:cNvPr>
          <p:cNvSpPr txBox="1"/>
          <p:nvPr/>
        </p:nvSpPr>
        <p:spPr>
          <a:xfrm>
            <a:off x="3904529" y="2130145"/>
            <a:ext cx="1084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Planes externos</a:t>
            </a:r>
          </a:p>
        </p:txBody>
      </p:sp>
    </p:spTree>
    <p:extLst>
      <p:ext uri="{BB962C8B-B14F-4D97-AF65-F5344CB8AC3E}">
        <p14:creationId xmlns:p14="http://schemas.microsoft.com/office/powerpoint/2010/main" val="14339289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10" name="Imagen 149">
            <a:extLst>
              <a:ext uri="{FF2B5EF4-FFF2-40B4-BE49-F238E27FC236}">
                <a16:creationId xmlns:a16="http://schemas.microsoft.com/office/drawing/2014/main" id="{E2BE6ABC-B080-40FF-9128-131C4EFA4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472882"/>
            <a:ext cx="91440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3288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2610" y="47934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CR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Programación Financiera (Presupuesto)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rPr>
              <a:t>5</a:t>
            </a:r>
          </a:p>
        </p:txBody>
      </p:sp>
      <p:sp>
        <p:nvSpPr>
          <p:cNvPr id="9" name="2 Marcador de contenido"/>
          <p:cNvSpPr txBox="1">
            <a:spLocks/>
          </p:cNvSpPr>
          <p:nvPr/>
        </p:nvSpPr>
        <p:spPr>
          <a:xfrm>
            <a:off x="752274" y="1636958"/>
            <a:ext cx="10703605" cy="113554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R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Bajo un principio de programación: “</a:t>
            </a:r>
            <a:r>
              <a:rPr lang="es-CR" sz="18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Los presupuestos deberán expresar con claridad los objetivos, las metas y los productos que se pretenden alcanzar, así como los recursos necesarios para cumplirlos, de manera que puedan reflejar el costo”.</a:t>
            </a:r>
            <a:endParaRPr lang="es-CR" sz="1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upo 10">
            <a:extLst>
              <a:ext uri="{FF2B5EF4-FFF2-40B4-BE49-F238E27FC236}">
                <a16:creationId xmlns:a16="http://schemas.microsoft.com/office/drawing/2014/main" id="{E6A79356-87A0-4182-9F16-88FF73EE861C}"/>
              </a:ext>
            </a:extLst>
          </p:cNvPr>
          <p:cNvGrpSpPr>
            <a:grpSpLocks/>
          </p:cNvGrpSpPr>
          <p:nvPr/>
        </p:nvGrpSpPr>
        <p:grpSpPr bwMode="auto">
          <a:xfrm>
            <a:off x="1287548" y="3102090"/>
            <a:ext cx="1783563" cy="1944652"/>
            <a:chOff x="422721" y="1010057"/>
            <a:chExt cx="3736062" cy="4092218"/>
          </a:xfrm>
        </p:grpSpPr>
        <p:pic>
          <p:nvPicPr>
            <p:cNvPr id="11" name="Imagen 2">
              <a:extLst>
                <a:ext uri="{FF2B5EF4-FFF2-40B4-BE49-F238E27FC236}">
                  <a16:creationId xmlns:a16="http://schemas.microsoft.com/office/drawing/2014/main" id="{C6ADD178-2E61-4E43-9B48-3078BF43B1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721" y="1366213"/>
              <a:ext cx="3736062" cy="373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D9947177-CE29-44AD-A6CF-73C2B33567A8}"/>
                </a:ext>
              </a:extLst>
            </p:cNvPr>
            <p:cNvSpPr txBox="1"/>
            <p:nvPr/>
          </p:nvSpPr>
          <p:spPr>
            <a:xfrm rot="18884482">
              <a:off x="1423812" y="1766443"/>
              <a:ext cx="2060772" cy="547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R" sz="1100" b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Planificación</a:t>
              </a: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3A384EEB-543A-4E65-9BAF-1E5EB8EB4634}"/>
                </a:ext>
              </a:extLst>
            </p:cNvPr>
            <p:cNvSpPr txBox="1"/>
            <p:nvPr/>
          </p:nvSpPr>
          <p:spPr>
            <a:xfrm rot="18884482">
              <a:off x="1439092" y="3757875"/>
              <a:ext cx="2098547" cy="547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R" sz="1100" b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Presupuesto</a:t>
              </a: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528EFB7-4256-4365-971B-2FD729976BA9}"/>
              </a:ext>
            </a:extLst>
          </p:cNvPr>
          <p:cNvSpPr txBox="1"/>
          <p:nvPr/>
        </p:nvSpPr>
        <p:spPr>
          <a:xfrm>
            <a:off x="4300352" y="3918183"/>
            <a:ext cx="68394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Metas alineadas al Plan Nacional de Desarrollo y de Inversión Pública (PNDIP)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E948694-D48A-4CC4-98BD-6BB29F9D823B}"/>
              </a:ext>
            </a:extLst>
          </p:cNvPr>
          <p:cNvSpPr txBox="1"/>
          <p:nvPr/>
        </p:nvSpPr>
        <p:spPr>
          <a:xfrm>
            <a:off x="4241995" y="3060611"/>
            <a:ext cx="68394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Metas con vinculación en las partidas </a:t>
            </a:r>
            <a:r>
              <a:rPr lang="es-CR" sz="1600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2300</a:t>
            </a: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“Maquinaria, Equipo y Mobiliario”</a:t>
            </a: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, </a:t>
            </a:r>
            <a:r>
              <a:rPr lang="es-CR" sz="1600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2405 </a:t>
            </a: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“Adquisición de Terreno”, </a:t>
            </a:r>
            <a:r>
              <a:rPr lang="es-CR" sz="1600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2410 </a:t>
            </a:r>
            <a:r>
              <a:rPr lang="es-CR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“Adquisición de edificio” y </a:t>
            </a:r>
            <a:r>
              <a:rPr lang="es-CR" sz="1600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2500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  <a:cs typeface="+mn-cs"/>
              </a:rPr>
              <a:t>“Construcciones, Adiciones y Mejoras”</a:t>
            </a:r>
            <a:endParaRPr lang="es-CR" sz="16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54C8B1D4-5EA9-4229-8746-BAC56397B658}"/>
              </a:ext>
            </a:extLst>
          </p:cNvPr>
          <p:cNvSpPr/>
          <p:nvPr/>
        </p:nvSpPr>
        <p:spPr>
          <a:xfrm>
            <a:off x="752274" y="6162539"/>
            <a:ext cx="9144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R" sz="1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“2.2.3. b) Principio de vinculación del presupuesto con la planificación institucional. </a:t>
            </a:r>
            <a:endParaRPr lang="es-CR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30784641-CDBB-43D7-B587-A6EDBCDC4D9A}"/>
              </a:ext>
            </a:extLst>
          </p:cNvPr>
          <p:cNvSpPr/>
          <p:nvPr/>
        </p:nvSpPr>
        <p:spPr>
          <a:xfrm>
            <a:off x="4273825" y="4333203"/>
            <a:ext cx="68394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600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t>Se vincula la programación física versus las subpartidas presupuestarias, en la matriz de justificaciones presupuestarias.</a:t>
            </a:r>
            <a:endParaRPr lang="es-CR" sz="16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EBB46D51-6AA9-4344-8E9F-DA96404E2F1E}"/>
              </a:ext>
            </a:extLst>
          </p:cNvPr>
          <p:cNvSpPr/>
          <p:nvPr/>
        </p:nvSpPr>
        <p:spPr>
          <a:xfrm>
            <a:off x="752274" y="5930764"/>
            <a:ext cx="88646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1200" b="1" dirty="0">
                <a:solidFill>
                  <a:prstClr val="black"/>
                </a:solidFill>
                <a:ea typeface="SimSun" panose="02010600030101010101" pitchFamily="2" charset="-122"/>
                <a:cs typeface="+mn-cs"/>
              </a:rPr>
              <a:t>Normas Técnicas Sobre Presupuesto Público, de la Contraloría General de la República N-1-2012-DC-DFOE</a:t>
            </a:r>
            <a:endParaRPr lang="es-CR" sz="1200" b="1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378B9CAD-9B4E-4FCE-937A-E615929DD302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 flipV="1">
            <a:off x="3071111" y="3476110"/>
            <a:ext cx="1170884" cy="682930"/>
          </a:xfrm>
          <a:prstGeom prst="straightConnector1">
            <a:avLst/>
          </a:prstGeom>
          <a:ln w="38100">
            <a:solidFill>
              <a:srgbClr val="FFD15C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25073757-02C9-47BE-BC12-5511CA7755B5}"/>
              </a:ext>
            </a:extLst>
          </p:cNvPr>
          <p:cNvCxnSpPr>
            <a:cxnSpLocks/>
            <a:stCxn id="11" idx="3"/>
            <a:endCxn id="17" idx="1"/>
          </p:cNvCxnSpPr>
          <p:nvPr/>
        </p:nvCxnSpPr>
        <p:spPr>
          <a:xfrm>
            <a:off x="3071111" y="4159040"/>
            <a:ext cx="1202714" cy="466551"/>
          </a:xfrm>
          <a:prstGeom prst="straightConnector1">
            <a:avLst/>
          </a:prstGeom>
          <a:ln w="38100">
            <a:solidFill>
              <a:srgbClr val="FFD15C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79DB7043-05D2-42DB-8B2E-80A5A2E672C2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3071111" y="4087460"/>
            <a:ext cx="1229241" cy="715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2" name="Grupo 33">
            <a:extLst>
              <a:ext uri="{FF2B5EF4-FFF2-40B4-BE49-F238E27FC236}">
                <a16:creationId xmlns:a16="http://schemas.microsoft.com/office/drawing/2014/main" id="{D9729D90-E891-4948-9D0C-023E578F0470}"/>
              </a:ext>
            </a:extLst>
          </p:cNvPr>
          <p:cNvGrpSpPr>
            <a:grpSpLocks/>
          </p:cNvGrpSpPr>
          <p:nvPr/>
        </p:nvGrpSpPr>
        <p:grpSpPr bwMode="auto">
          <a:xfrm>
            <a:off x="1364992" y="3184068"/>
            <a:ext cx="533400" cy="561975"/>
            <a:chOff x="1039472" y="1871403"/>
            <a:chExt cx="710528" cy="749952"/>
          </a:xfrm>
        </p:grpSpPr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6C978D32-AD0F-4FFE-BAAC-21365D975D69}"/>
                </a:ext>
              </a:extLst>
            </p:cNvPr>
            <p:cNvSpPr/>
            <p:nvPr/>
          </p:nvSpPr>
          <p:spPr>
            <a:xfrm rot="18658436">
              <a:off x="1402033" y="2046674"/>
              <a:ext cx="114399" cy="543469"/>
            </a:xfrm>
            <a:prstGeom prst="ellipse">
              <a:avLst/>
            </a:prstGeom>
            <a:solidFill>
              <a:srgbClr val="FF7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A5A9E2BA-8958-496A-8EB9-31EB96B03A1A}"/>
                </a:ext>
              </a:extLst>
            </p:cNvPr>
            <p:cNvSpPr/>
            <p:nvPr/>
          </p:nvSpPr>
          <p:spPr>
            <a:xfrm rot="20096335">
              <a:off x="1629463" y="1871403"/>
              <a:ext cx="120537" cy="544457"/>
            </a:xfrm>
            <a:prstGeom prst="ellipse">
              <a:avLst/>
            </a:prstGeom>
            <a:solidFill>
              <a:srgbClr val="FF70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" name="Elipse 24">
              <a:extLst>
                <a:ext uri="{FF2B5EF4-FFF2-40B4-BE49-F238E27FC236}">
                  <a16:creationId xmlns:a16="http://schemas.microsoft.com/office/drawing/2014/main" id="{59D6DAA5-96F4-49F5-9A42-13EFCBF4E26C}"/>
                </a:ext>
              </a:extLst>
            </p:cNvPr>
            <p:cNvSpPr/>
            <p:nvPr/>
          </p:nvSpPr>
          <p:spPr>
            <a:xfrm rot="16821214">
              <a:off x="1262480" y="2298778"/>
              <a:ext cx="99569" cy="545584"/>
            </a:xfrm>
            <a:prstGeom prst="ellipse">
              <a:avLst/>
            </a:prstGeom>
            <a:solidFill>
              <a:srgbClr val="FF7058"/>
            </a:solidFill>
            <a:ln>
              <a:solidFill>
                <a:srgbClr val="FF70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6" name="Grupo 34">
            <a:extLst>
              <a:ext uri="{FF2B5EF4-FFF2-40B4-BE49-F238E27FC236}">
                <a16:creationId xmlns:a16="http://schemas.microsoft.com/office/drawing/2014/main" id="{2D125623-41DB-40B4-BEEC-B5173570096B}"/>
              </a:ext>
            </a:extLst>
          </p:cNvPr>
          <p:cNvGrpSpPr>
            <a:grpSpLocks/>
          </p:cNvGrpSpPr>
          <p:nvPr/>
        </p:nvGrpSpPr>
        <p:grpSpPr bwMode="auto">
          <a:xfrm rot="-10537323">
            <a:off x="2678999" y="4344724"/>
            <a:ext cx="533400" cy="561975"/>
            <a:chOff x="1039472" y="1871403"/>
            <a:chExt cx="710528" cy="749952"/>
          </a:xfrm>
        </p:grpSpPr>
        <p:sp>
          <p:nvSpPr>
            <p:cNvPr id="27" name="Elipse 26">
              <a:extLst>
                <a:ext uri="{FF2B5EF4-FFF2-40B4-BE49-F238E27FC236}">
                  <a16:creationId xmlns:a16="http://schemas.microsoft.com/office/drawing/2014/main" id="{388FBD6F-748F-4D1C-B8C2-1C2DFC168D75}"/>
                </a:ext>
              </a:extLst>
            </p:cNvPr>
            <p:cNvSpPr/>
            <p:nvPr/>
          </p:nvSpPr>
          <p:spPr>
            <a:xfrm rot="18658436">
              <a:off x="1407005" y="2051117"/>
              <a:ext cx="114399" cy="543470"/>
            </a:xfrm>
            <a:prstGeom prst="ellipse">
              <a:avLst/>
            </a:prstGeom>
            <a:solidFill>
              <a:srgbClr val="FFD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974674D3-DAF2-4BA3-A731-E2D65A9296E9}"/>
                </a:ext>
              </a:extLst>
            </p:cNvPr>
            <p:cNvSpPr/>
            <p:nvPr/>
          </p:nvSpPr>
          <p:spPr>
            <a:xfrm rot="20096335">
              <a:off x="1637632" y="1875471"/>
              <a:ext cx="120535" cy="544457"/>
            </a:xfrm>
            <a:prstGeom prst="ellipse">
              <a:avLst/>
            </a:prstGeom>
            <a:solidFill>
              <a:srgbClr val="FFD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8EF10058-1186-456F-9023-472823A7D4DE}"/>
                </a:ext>
              </a:extLst>
            </p:cNvPr>
            <p:cNvSpPr/>
            <p:nvPr/>
          </p:nvSpPr>
          <p:spPr>
            <a:xfrm rot="16821214">
              <a:off x="1266252" y="2303641"/>
              <a:ext cx="99569" cy="545584"/>
            </a:xfrm>
            <a:prstGeom prst="ellipse">
              <a:avLst/>
            </a:prstGeom>
            <a:solidFill>
              <a:srgbClr val="FFD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R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5" name="Rectángulo 34"/>
          <p:cNvSpPr/>
          <p:nvPr/>
        </p:nvSpPr>
        <p:spPr>
          <a:xfrm>
            <a:off x="1071527" y="3037916"/>
            <a:ext cx="10068276" cy="2131508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3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9" name="Imagen 21">
            <a:extLst>
              <a:ext uri="{FF2B5EF4-FFF2-40B4-BE49-F238E27FC236}">
                <a16:creationId xmlns:a16="http://schemas.microsoft.com/office/drawing/2014/main" id="{17DF9E1E-09E2-4C09-AE32-5372345AE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27" y="1604062"/>
            <a:ext cx="91440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442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-440026" y="6545455"/>
            <a:ext cx="13434528" cy="312546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408637"/>
            <a:ext cx="8976491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CR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Valoración de Riesgos y Autoevaluación de Control Interno </a:t>
            </a:r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 Cumplimiento de Requisitos</a:t>
            </a:r>
            <a:b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rPr>
              <a:t>6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579D717-B4FC-4D5C-89FF-E08500D9C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145" y="1319752"/>
            <a:ext cx="7648560" cy="512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593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3">
            <a:extLst>
              <a:ext uri="{FF2B5EF4-FFF2-40B4-BE49-F238E27FC236}">
                <a16:creationId xmlns:a16="http://schemas.microsoft.com/office/drawing/2014/main" id="{83E64F1E-243E-4072-8037-74F1F140B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71" y="1519935"/>
            <a:ext cx="9485312" cy="480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ectangle 63"/>
          <p:cNvSpPr/>
          <p:nvPr/>
        </p:nvSpPr>
        <p:spPr>
          <a:xfrm>
            <a:off x="-440026" y="6545455"/>
            <a:ext cx="13434528" cy="312546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9CB45F79-F697-4D43-AA6F-DDB8697568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3558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-440026" y="6545455"/>
            <a:ext cx="13434528" cy="312546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77209" y="464561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Certificación de Cumplimiento de Requisitos</a:t>
            </a:r>
            <a:br>
              <a:rPr lang="es-ES" sz="3600" dirty="0">
                <a:solidFill>
                  <a:srgbClr val="2683C6">
                    <a:lumMod val="50000"/>
                  </a:srgbClr>
                </a:solidFill>
              </a:rPr>
            </a:b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7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grpSp>
        <p:nvGrpSpPr>
          <p:cNvPr id="9" name="Elipse 38">
            <a:extLst>
              <a:ext uri="{FF2B5EF4-FFF2-40B4-BE49-F238E27FC236}">
                <a16:creationId xmlns:a16="http://schemas.microsoft.com/office/drawing/2014/main" id="{30D39843-E9B8-4A37-872D-008EECB49991}"/>
              </a:ext>
            </a:extLst>
          </p:cNvPr>
          <p:cNvGrpSpPr>
            <a:grpSpLocks/>
          </p:cNvGrpSpPr>
          <p:nvPr/>
        </p:nvGrpSpPr>
        <p:grpSpPr bwMode="auto">
          <a:xfrm>
            <a:off x="2383293" y="3620114"/>
            <a:ext cx="1877890" cy="1917971"/>
            <a:chOff x="1104" y="3048"/>
            <a:chExt cx="760" cy="744"/>
          </a:xfrm>
        </p:grpSpPr>
        <p:pic>
          <p:nvPicPr>
            <p:cNvPr id="10" name="Elipse 38">
              <a:extLst>
                <a:ext uri="{FF2B5EF4-FFF2-40B4-BE49-F238E27FC236}">
                  <a16:creationId xmlns:a16="http://schemas.microsoft.com/office/drawing/2014/main" id="{398A902F-968A-4EC3-A32E-396658112CE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" y="3048"/>
              <a:ext cx="760" cy="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3">
              <a:extLst>
                <a:ext uri="{FF2B5EF4-FFF2-40B4-BE49-F238E27FC236}">
                  <a16:creationId xmlns:a16="http://schemas.microsoft.com/office/drawing/2014/main" id="{14974BC0-BD2E-453E-A94E-ABEF5009BD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9" y="3171"/>
              <a:ext cx="485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es-ES" altLang="es-ES" sz="1350">
                <a:solidFill>
                  <a:srgbClr val="FFFFFF"/>
                </a:solidFill>
              </a:endParaRPr>
            </a:p>
          </p:txBody>
        </p:sp>
      </p:grpSp>
      <p:sp>
        <p:nvSpPr>
          <p:cNvPr id="12" name="CuadroTexto 28">
            <a:extLst>
              <a:ext uri="{FF2B5EF4-FFF2-40B4-BE49-F238E27FC236}">
                <a16:creationId xmlns:a16="http://schemas.microsoft.com/office/drawing/2014/main" id="{11E16685-987B-4D1F-BD37-0C1B85DF4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706" y="4257518"/>
            <a:ext cx="15890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s-ES" altLang="es-ES" sz="1600" dirty="0"/>
              <a:t>Firmada por el superior de la unidad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13467FC5-EFB0-417F-9817-902B01EDD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950" y="760713"/>
            <a:ext cx="4487808" cy="6097287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71E0EF55-0591-4863-A08B-8345228FE322}"/>
              </a:ext>
            </a:extLst>
          </p:cNvPr>
          <p:cNvSpPr/>
          <p:nvPr/>
        </p:nvSpPr>
        <p:spPr>
          <a:xfrm>
            <a:off x="1280600" y="1972935"/>
            <a:ext cx="46050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s-CR" altLang="es-CR" sz="2000" dirty="0">
                <a:solidFill>
                  <a:prstClr val="black"/>
                </a:solidFill>
              </a:rPr>
              <a:t>E</a:t>
            </a:r>
            <a:r>
              <a:rPr lang="es-MX" altLang="es-CR" sz="2000" dirty="0">
                <a:solidFill>
                  <a:prstClr val="black"/>
                </a:solidFill>
              </a:rPr>
              <a:t>videncia y garantiza que la formulación del Plan-Presupuesto se ha realizado en </a:t>
            </a:r>
            <a:r>
              <a:rPr lang="es-MX" altLang="es-CR" sz="2000" b="1" dirty="0">
                <a:solidFill>
                  <a:prstClr val="black"/>
                </a:solidFill>
              </a:rPr>
              <a:t>estricto apego al marco legal y técnico concerniente a la Institución.</a:t>
            </a:r>
          </a:p>
        </p:txBody>
      </p:sp>
    </p:spTree>
    <p:extLst>
      <p:ext uri="{BB962C8B-B14F-4D97-AF65-F5344CB8AC3E}">
        <p14:creationId xmlns:p14="http://schemas.microsoft.com/office/powerpoint/2010/main" val="3965216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Aprobación y divulgación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7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129" name="Flowchart: Terminator 42">
            <a:extLst>
              <a:ext uri="{FF2B5EF4-FFF2-40B4-BE49-F238E27FC236}">
                <a16:creationId xmlns:a16="http://schemas.microsoft.com/office/drawing/2014/main" id="{A5B336AE-C881-4795-A2EF-AA8C9D7CD263}"/>
              </a:ext>
            </a:extLst>
          </p:cNvPr>
          <p:cNvSpPr/>
          <p:nvPr/>
        </p:nvSpPr>
        <p:spPr>
          <a:xfrm>
            <a:off x="1724508" y="4171082"/>
            <a:ext cx="1462141" cy="480944"/>
          </a:xfrm>
          <a:prstGeom prst="flowChartTerminator">
            <a:avLst/>
          </a:prstGeom>
          <a:solidFill>
            <a:srgbClr val="DFE3E5"/>
          </a:solidFill>
          <a:ln w="15875" cap="flat" cmpd="sng" algn="ctr">
            <a:solidFill>
              <a:srgbClr val="1CADE4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Direcciones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Regionales</a:t>
            </a:r>
          </a:p>
        </p:txBody>
      </p:sp>
      <p:cxnSp>
        <p:nvCxnSpPr>
          <p:cNvPr id="130" name="Straight Connector 54">
            <a:extLst>
              <a:ext uri="{FF2B5EF4-FFF2-40B4-BE49-F238E27FC236}">
                <a16:creationId xmlns:a16="http://schemas.microsoft.com/office/drawing/2014/main" id="{6F737078-11C6-4C36-8DD0-680D05FB0BBE}"/>
              </a:ext>
            </a:extLst>
          </p:cNvPr>
          <p:cNvCxnSpPr>
            <a:cxnSpLocks/>
            <a:stCxn id="129" idx="3"/>
            <a:endCxn id="158" idx="0"/>
          </p:cNvCxnSpPr>
          <p:nvPr/>
        </p:nvCxnSpPr>
        <p:spPr>
          <a:xfrm flipV="1">
            <a:off x="3186649" y="4395262"/>
            <a:ext cx="683351" cy="16292"/>
          </a:xfrm>
          <a:prstGeom prst="line">
            <a:avLst/>
          </a:prstGeom>
          <a:noFill/>
          <a:ln w="15875" cap="flat" cmpd="sng" algn="ctr">
            <a:solidFill>
              <a:srgbClr val="0093D1"/>
            </a:solidFill>
            <a:prstDash val="sysDot"/>
            <a:headEnd type="oval"/>
          </a:ln>
          <a:effectLst/>
        </p:spPr>
      </p:cxnSp>
      <p:sp>
        <p:nvSpPr>
          <p:cNvPr id="131" name="Flowchart: Terminator 42">
            <a:extLst>
              <a:ext uri="{FF2B5EF4-FFF2-40B4-BE49-F238E27FC236}">
                <a16:creationId xmlns:a16="http://schemas.microsoft.com/office/drawing/2014/main" id="{12F9A7A3-9BE4-49AE-82C3-7A8F2CFC72CB}"/>
              </a:ext>
            </a:extLst>
          </p:cNvPr>
          <p:cNvSpPr/>
          <p:nvPr/>
        </p:nvSpPr>
        <p:spPr>
          <a:xfrm>
            <a:off x="4424541" y="2589094"/>
            <a:ext cx="1445629" cy="455102"/>
          </a:xfrm>
          <a:prstGeom prst="flowChartTerminator">
            <a:avLst/>
          </a:prstGeom>
          <a:solidFill>
            <a:srgbClr val="DFE3E5"/>
          </a:solidFill>
          <a:ln w="15875" cap="flat" cmpd="sng" algn="ctr">
            <a:solidFill>
              <a:srgbClr val="F4D00C"/>
            </a:solidFill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Dirección de Planificación</a:t>
            </a:r>
          </a:p>
        </p:txBody>
      </p:sp>
      <p:grpSp>
        <p:nvGrpSpPr>
          <p:cNvPr id="132" name="Group 17">
            <a:extLst>
              <a:ext uri="{FF2B5EF4-FFF2-40B4-BE49-F238E27FC236}">
                <a16:creationId xmlns:a16="http://schemas.microsoft.com/office/drawing/2014/main" id="{AA5FD39D-219C-48E5-B711-37134D35AE1A}"/>
              </a:ext>
            </a:extLst>
          </p:cNvPr>
          <p:cNvGrpSpPr/>
          <p:nvPr/>
        </p:nvGrpSpPr>
        <p:grpSpPr>
          <a:xfrm>
            <a:off x="6502439" y="2087239"/>
            <a:ext cx="2396506" cy="1301232"/>
            <a:chOff x="5430521" y="1830120"/>
            <a:chExt cx="3239399" cy="17737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33" name="Straight Connector 31">
              <a:extLst>
                <a:ext uri="{FF2B5EF4-FFF2-40B4-BE49-F238E27FC236}">
                  <a16:creationId xmlns:a16="http://schemas.microsoft.com/office/drawing/2014/main" id="{DA14AAC5-A70A-4BBA-A3D0-746B06DE18DC}"/>
                </a:ext>
              </a:extLst>
            </p:cNvPr>
            <p:cNvCxnSpPr/>
            <p:nvPr/>
          </p:nvCxnSpPr>
          <p:spPr>
            <a:xfrm rot="21326405" flipV="1">
              <a:off x="5430521" y="2484663"/>
              <a:ext cx="2841759" cy="1119190"/>
            </a:xfrm>
            <a:prstGeom prst="line">
              <a:avLst/>
            </a:prstGeom>
            <a:noFill/>
            <a:ln w="190500" cap="flat" cmpd="sng" algn="ctr">
              <a:solidFill>
                <a:srgbClr val="E0A025"/>
              </a:solidFill>
              <a:prstDash val="solid"/>
            </a:ln>
            <a:effectLst/>
          </p:spPr>
        </p:cxnSp>
        <p:grpSp>
          <p:nvGrpSpPr>
            <p:cNvPr id="134" name="Group 12">
              <a:extLst>
                <a:ext uri="{FF2B5EF4-FFF2-40B4-BE49-F238E27FC236}">
                  <a16:creationId xmlns:a16="http://schemas.microsoft.com/office/drawing/2014/main" id="{27049A21-87F7-4723-ACF8-DFB44C669DCD}"/>
                </a:ext>
              </a:extLst>
            </p:cNvPr>
            <p:cNvGrpSpPr/>
            <p:nvPr/>
          </p:nvGrpSpPr>
          <p:grpSpPr>
            <a:xfrm rot="21326405">
              <a:off x="7555495" y="1830120"/>
              <a:ext cx="1114425" cy="1114425"/>
              <a:chOff x="2152649" y="4181474"/>
              <a:chExt cx="1114425" cy="1114425"/>
            </a:xfrm>
          </p:grpSpPr>
          <p:sp>
            <p:nvSpPr>
              <p:cNvPr id="135" name="Oval 13">
                <a:extLst>
                  <a:ext uri="{FF2B5EF4-FFF2-40B4-BE49-F238E27FC236}">
                    <a16:creationId xmlns:a16="http://schemas.microsoft.com/office/drawing/2014/main" id="{A533E197-4866-4806-AA0B-4D0697340F0C}"/>
                  </a:ext>
                </a:extLst>
              </p:cNvPr>
              <p:cNvSpPr/>
              <p:nvPr/>
            </p:nvSpPr>
            <p:spPr>
              <a:xfrm>
                <a:off x="2152649" y="4181474"/>
                <a:ext cx="1114425" cy="1114425"/>
              </a:xfrm>
              <a:prstGeom prst="ellipse">
                <a:avLst/>
              </a:prstGeom>
              <a:solidFill>
                <a:srgbClr val="E0A025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36" name="Oval 14">
                <a:extLst>
                  <a:ext uri="{FF2B5EF4-FFF2-40B4-BE49-F238E27FC236}">
                    <a16:creationId xmlns:a16="http://schemas.microsoft.com/office/drawing/2014/main" id="{658E234B-3249-4C18-A6E7-C1067F8B2EE5}"/>
                  </a:ext>
                </a:extLst>
              </p:cNvPr>
              <p:cNvSpPr/>
              <p:nvPr/>
            </p:nvSpPr>
            <p:spPr>
              <a:xfrm>
                <a:off x="2305050" y="4333875"/>
                <a:ext cx="809625" cy="809625"/>
              </a:xfrm>
              <a:prstGeom prst="ellipse">
                <a:avLst/>
              </a:prstGeom>
              <a:solidFill>
                <a:srgbClr val="DFE3E5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37" name="Oval 15">
                <a:extLst>
                  <a:ext uri="{FF2B5EF4-FFF2-40B4-BE49-F238E27FC236}">
                    <a16:creationId xmlns:a16="http://schemas.microsoft.com/office/drawing/2014/main" id="{7D78D5FC-34DB-4A98-BB99-8243390DE786}"/>
                  </a:ext>
                </a:extLst>
              </p:cNvPr>
              <p:cNvSpPr/>
              <p:nvPr/>
            </p:nvSpPr>
            <p:spPr>
              <a:xfrm>
                <a:off x="2433368" y="4462193"/>
                <a:ext cx="552985" cy="552985"/>
              </a:xfrm>
              <a:prstGeom prst="ellipse">
                <a:avLst/>
              </a:prstGeom>
              <a:solidFill>
                <a:srgbClr val="E0A025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p:grpSp>
      </p:grpSp>
      <p:grpSp>
        <p:nvGrpSpPr>
          <p:cNvPr id="138" name="Group 2">
            <a:extLst>
              <a:ext uri="{FF2B5EF4-FFF2-40B4-BE49-F238E27FC236}">
                <a16:creationId xmlns:a16="http://schemas.microsoft.com/office/drawing/2014/main" id="{580552BB-1CE9-41F4-870C-5D18F8C97445}"/>
              </a:ext>
            </a:extLst>
          </p:cNvPr>
          <p:cNvGrpSpPr/>
          <p:nvPr/>
        </p:nvGrpSpPr>
        <p:grpSpPr>
          <a:xfrm>
            <a:off x="4900087" y="2864488"/>
            <a:ext cx="2432329" cy="1307762"/>
            <a:chOff x="2817416" y="3147326"/>
            <a:chExt cx="3287821" cy="17826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39" name="Straight Connector 23">
              <a:extLst>
                <a:ext uri="{FF2B5EF4-FFF2-40B4-BE49-F238E27FC236}">
                  <a16:creationId xmlns:a16="http://schemas.microsoft.com/office/drawing/2014/main" id="{E4036252-30B4-4677-82F0-7508ECB25FEA}"/>
                </a:ext>
              </a:extLst>
            </p:cNvPr>
            <p:cNvCxnSpPr/>
            <p:nvPr/>
          </p:nvCxnSpPr>
          <p:spPr>
            <a:xfrm rot="21326405" flipV="1">
              <a:off x="2817416" y="3810770"/>
              <a:ext cx="2841759" cy="1119190"/>
            </a:xfrm>
            <a:prstGeom prst="line">
              <a:avLst/>
            </a:prstGeom>
            <a:noFill/>
            <a:ln w="190500" cap="flat" cmpd="sng" algn="ctr">
              <a:solidFill>
                <a:srgbClr val="F4D00C"/>
              </a:solidFill>
              <a:prstDash val="solid"/>
            </a:ln>
            <a:effectLst/>
          </p:spPr>
        </p:cxnSp>
        <p:grpSp>
          <p:nvGrpSpPr>
            <p:cNvPr id="140" name="Group 8">
              <a:extLst>
                <a:ext uri="{FF2B5EF4-FFF2-40B4-BE49-F238E27FC236}">
                  <a16:creationId xmlns:a16="http://schemas.microsoft.com/office/drawing/2014/main" id="{42502A64-538A-4451-8182-DE139DC6DB00}"/>
                </a:ext>
              </a:extLst>
            </p:cNvPr>
            <p:cNvGrpSpPr/>
            <p:nvPr/>
          </p:nvGrpSpPr>
          <p:grpSpPr>
            <a:xfrm rot="21326405">
              <a:off x="4990812" y="3147326"/>
              <a:ext cx="1114425" cy="1114425"/>
              <a:chOff x="2152649" y="4181474"/>
              <a:chExt cx="1114425" cy="1114425"/>
            </a:xfrm>
          </p:grpSpPr>
          <p:sp>
            <p:nvSpPr>
              <p:cNvPr id="141" name="Oval 9">
                <a:extLst>
                  <a:ext uri="{FF2B5EF4-FFF2-40B4-BE49-F238E27FC236}">
                    <a16:creationId xmlns:a16="http://schemas.microsoft.com/office/drawing/2014/main" id="{492B6751-6B5C-4218-B524-8E98C1167697}"/>
                  </a:ext>
                </a:extLst>
              </p:cNvPr>
              <p:cNvSpPr/>
              <p:nvPr/>
            </p:nvSpPr>
            <p:spPr>
              <a:xfrm>
                <a:off x="2152649" y="4181474"/>
                <a:ext cx="1114425" cy="1114425"/>
              </a:xfrm>
              <a:prstGeom prst="ellipse">
                <a:avLst/>
              </a:prstGeom>
              <a:solidFill>
                <a:srgbClr val="F4D00C"/>
              </a:solidFill>
              <a:ln w="15875" cap="flat" cmpd="sng" algn="ctr">
                <a:solidFill>
                  <a:srgbClr val="F4D00C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42" name="Oval 10">
                <a:extLst>
                  <a:ext uri="{FF2B5EF4-FFF2-40B4-BE49-F238E27FC236}">
                    <a16:creationId xmlns:a16="http://schemas.microsoft.com/office/drawing/2014/main" id="{DE7A4C85-60C7-44F5-9635-4DB0B2C81293}"/>
                  </a:ext>
                </a:extLst>
              </p:cNvPr>
              <p:cNvSpPr/>
              <p:nvPr/>
            </p:nvSpPr>
            <p:spPr>
              <a:xfrm>
                <a:off x="2305050" y="4333875"/>
                <a:ext cx="809625" cy="809625"/>
              </a:xfrm>
              <a:prstGeom prst="ellipse">
                <a:avLst/>
              </a:prstGeom>
              <a:solidFill>
                <a:srgbClr val="DFE3E5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43" name="Oval 11">
                <a:extLst>
                  <a:ext uri="{FF2B5EF4-FFF2-40B4-BE49-F238E27FC236}">
                    <a16:creationId xmlns:a16="http://schemas.microsoft.com/office/drawing/2014/main" id="{5DFDEE15-01BE-4D0E-8C3E-82A6FAA08398}"/>
                  </a:ext>
                </a:extLst>
              </p:cNvPr>
              <p:cNvSpPr/>
              <p:nvPr/>
            </p:nvSpPr>
            <p:spPr>
              <a:xfrm>
                <a:off x="2433368" y="4462193"/>
                <a:ext cx="552985" cy="552985"/>
              </a:xfrm>
              <a:prstGeom prst="ellipse">
                <a:avLst/>
              </a:prstGeom>
              <a:solidFill>
                <a:srgbClr val="F4D00C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p:grpSp>
      </p:grpSp>
      <p:cxnSp>
        <p:nvCxnSpPr>
          <p:cNvPr id="144" name="Straight Connector 54">
            <a:extLst>
              <a:ext uri="{FF2B5EF4-FFF2-40B4-BE49-F238E27FC236}">
                <a16:creationId xmlns:a16="http://schemas.microsoft.com/office/drawing/2014/main" id="{B4744071-3CF5-4A90-B8B6-879115C1CB26}"/>
              </a:ext>
            </a:extLst>
          </p:cNvPr>
          <p:cNvCxnSpPr>
            <a:cxnSpLocks/>
            <a:stCxn id="131" idx="3"/>
            <a:endCxn id="141" idx="0"/>
          </p:cNvCxnSpPr>
          <p:nvPr/>
        </p:nvCxnSpPr>
        <p:spPr>
          <a:xfrm>
            <a:off x="5870170" y="2816645"/>
            <a:ext cx="1017523" cy="49137"/>
          </a:xfrm>
          <a:prstGeom prst="line">
            <a:avLst/>
          </a:prstGeom>
          <a:noFill/>
          <a:ln w="15875" cap="flat" cmpd="sng" algn="ctr">
            <a:solidFill>
              <a:srgbClr val="F4D00C"/>
            </a:solidFill>
            <a:prstDash val="sysDot"/>
            <a:headEnd type="oval"/>
          </a:ln>
          <a:effectLst/>
        </p:spPr>
      </p:cxnSp>
      <p:grpSp>
        <p:nvGrpSpPr>
          <p:cNvPr id="145" name="Group 46">
            <a:extLst>
              <a:ext uri="{FF2B5EF4-FFF2-40B4-BE49-F238E27FC236}">
                <a16:creationId xmlns:a16="http://schemas.microsoft.com/office/drawing/2014/main" id="{A6B8A768-4D4D-4B59-872B-55579CFF6616}"/>
              </a:ext>
            </a:extLst>
          </p:cNvPr>
          <p:cNvGrpSpPr/>
          <p:nvPr/>
        </p:nvGrpSpPr>
        <p:grpSpPr>
          <a:xfrm>
            <a:off x="2995846" y="3401010"/>
            <a:ext cx="2007215" cy="583685"/>
            <a:chOff x="4648145" y="4786216"/>
            <a:chExt cx="2311996" cy="779031"/>
          </a:xfrm>
        </p:grpSpPr>
        <p:sp>
          <p:nvSpPr>
            <p:cNvPr id="146" name="Flowchart: Terminator 42">
              <a:extLst>
                <a:ext uri="{FF2B5EF4-FFF2-40B4-BE49-F238E27FC236}">
                  <a16:creationId xmlns:a16="http://schemas.microsoft.com/office/drawing/2014/main" id="{EFAE0B63-D368-445F-AE57-9EA57782A698}"/>
                </a:ext>
              </a:extLst>
            </p:cNvPr>
            <p:cNvSpPr/>
            <p:nvPr/>
          </p:nvSpPr>
          <p:spPr>
            <a:xfrm>
              <a:off x="4648145" y="4786216"/>
              <a:ext cx="1851435" cy="779031"/>
            </a:xfrm>
            <a:prstGeom prst="flowChartTerminator">
              <a:avLst/>
            </a:prstGeom>
            <a:solidFill>
              <a:srgbClr val="DFE3E5"/>
            </a:solidFill>
            <a:ln w="15875" cap="flat" cmpd="sng" algn="ctr">
              <a:solidFill>
                <a:srgbClr val="F2635F"/>
              </a:solidFill>
              <a:prstDash val="solid"/>
            </a:ln>
            <a:effectLst/>
          </p:spPr>
          <p:txBody>
            <a:bodyPr rtlCol="0" anchor="ctr">
              <a:normAutofit/>
            </a:bodyPr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0" cap="none" spc="0" normalizeH="0" baseline="0" noProof="0" dirty="0">
                <a:ln>
                  <a:noFill/>
                </a:ln>
                <a:solidFill>
                  <a:srgbClr val="225378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  <p:cxnSp>
          <p:nvCxnSpPr>
            <p:cNvPr id="147" name="Straight Connector 44">
              <a:extLst>
                <a:ext uri="{FF2B5EF4-FFF2-40B4-BE49-F238E27FC236}">
                  <a16:creationId xmlns:a16="http://schemas.microsoft.com/office/drawing/2014/main" id="{9E870CD5-0C16-4658-802C-90D3E7320FD1}"/>
                </a:ext>
              </a:extLst>
            </p:cNvPr>
            <p:cNvCxnSpPr>
              <a:cxnSpLocks/>
              <a:stCxn id="146" idx="3"/>
              <a:endCxn id="152" idx="1"/>
            </p:cNvCxnSpPr>
            <p:nvPr/>
          </p:nvCxnSpPr>
          <p:spPr>
            <a:xfrm>
              <a:off x="6499580" y="5175732"/>
              <a:ext cx="460561" cy="93039"/>
            </a:xfrm>
            <a:prstGeom prst="line">
              <a:avLst/>
            </a:prstGeom>
            <a:noFill/>
            <a:ln w="15875" cap="flat" cmpd="sng" algn="ctr">
              <a:solidFill>
                <a:srgbClr val="F2635F"/>
              </a:solidFill>
              <a:prstDash val="sysDot"/>
              <a:headEnd type="oval"/>
            </a:ln>
            <a:effectLst/>
          </p:spPr>
        </p:cxnSp>
      </p:grpSp>
      <p:grpSp>
        <p:nvGrpSpPr>
          <p:cNvPr id="149" name="Group 2">
            <a:extLst>
              <a:ext uri="{FF2B5EF4-FFF2-40B4-BE49-F238E27FC236}">
                <a16:creationId xmlns:a16="http://schemas.microsoft.com/office/drawing/2014/main" id="{A3AEBC94-43F9-4348-BB1F-608236AF42EE}"/>
              </a:ext>
            </a:extLst>
          </p:cNvPr>
          <p:cNvGrpSpPr/>
          <p:nvPr/>
        </p:nvGrpSpPr>
        <p:grpSpPr>
          <a:xfrm>
            <a:off x="3307614" y="3609263"/>
            <a:ext cx="2419276" cy="1411897"/>
            <a:chOff x="2817416" y="3147326"/>
            <a:chExt cx="3287821" cy="17826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50" name="Straight Connector 23">
              <a:extLst>
                <a:ext uri="{FF2B5EF4-FFF2-40B4-BE49-F238E27FC236}">
                  <a16:creationId xmlns:a16="http://schemas.microsoft.com/office/drawing/2014/main" id="{AF11E6EC-5743-4659-8230-03BDF7034B79}"/>
                </a:ext>
              </a:extLst>
            </p:cNvPr>
            <p:cNvCxnSpPr/>
            <p:nvPr/>
          </p:nvCxnSpPr>
          <p:spPr>
            <a:xfrm rot="21326405" flipV="1">
              <a:off x="2817416" y="3810770"/>
              <a:ext cx="2841759" cy="1119190"/>
            </a:xfrm>
            <a:prstGeom prst="line">
              <a:avLst/>
            </a:prstGeom>
            <a:noFill/>
            <a:ln w="190500" cap="flat" cmpd="sng" algn="ctr">
              <a:solidFill>
                <a:srgbClr val="F2635F"/>
              </a:solidFill>
              <a:prstDash val="solid"/>
            </a:ln>
            <a:effectLst/>
          </p:spPr>
        </p:cxnSp>
        <p:grpSp>
          <p:nvGrpSpPr>
            <p:cNvPr id="151" name="Group 8">
              <a:extLst>
                <a:ext uri="{FF2B5EF4-FFF2-40B4-BE49-F238E27FC236}">
                  <a16:creationId xmlns:a16="http://schemas.microsoft.com/office/drawing/2014/main" id="{13DF3AD4-E642-48A3-804E-935101EAB9CC}"/>
                </a:ext>
              </a:extLst>
            </p:cNvPr>
            <p:cNvGrpSpPr/>
            <p:nvPr/>
          </p:nvGrpSpPr>
          <p:grpSpPr>
            <a:xfrm rot="21326405">
              <a:off x="4990812" y="3147326"/>
              <a:ext cx="1114425" cy="1114425"/>
              <a:chOff x="2152649" y="4181474"/>
              <a:chExt cx="1114425" cy="1114425"/>
            </a:xfrm>
          </p:grpSpPr>
          <p:sp>
            <p:nvSpPr>
              <p:cNvPr id="152" name="Oval 9">
                <a:extLst>
                  <a:ext uri="{FF2B5EF4-FFF2-40B4-BE49-F238E27FC236}">
                    <a16:creationId xmlns:a16="http://schemas.microsoft.com/office/drawing/2014/main" id="{BD0B8DF7-6B48-4253-86FB-1C2D082E5A8C}"/>
                  </a:ext>
                </a:extLst>
              </p:cNvPr>
              <p:cNvSpPr/>
              <p:nvPr/>
            </p:nvSpPr>
            <p:spPr>
              <a:xfrm>
                <a:off x="2152649" y="4181474"/>
                <a:ext cx="1114425" cy="1114425"/>
              </a:xfrm>
              <a:prstGeom prst="ellipse">
                <a:avLst/>
              </a:prstGeom>
              <a:solidFill>
                <a:srgbClr val="F2635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53" name="Oval 10">
                <a:extLst>
                  <a:ext uri="{FF2B5EF4-FFF2-40B4-BE49-F238E27FC236}">
                    <a16:creationId xmlns:a16="http://schemas.microsoft.com/office/drawing/2014/main" id="{9F3AC3C9-5197-4E3A-A31D-DB17DDA35CC5}"/>
                  </a:ext>
                </a:extLst>
              </p:cNvPr>
              <p:cNvSpPr/>
              <p:nvPr/>
            </p:nvSpPr>
            <p:spPr>
              <a:xfrm>
                <a:off x="2305050" y="4333875"/>
                <a:ext cx="809625" cy="809625"/>
              </a:xfrm>
              <a:prstGeom prst="ellipse">
                <a:avLst/>
              </a:prstGeom>
              <a:solidFill>
                <a:srgbClr val="DFE3E5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54" name="Oval 11">
                <a:extLst>
                  <a:ext uri="{FF2B5EF4-FFF2-40B4-BE49-F238E27FC236}">
                    <a16:creationId xmlns:a16="http://schemas.microsoft.com/office/drawing/2014/main" id="{82C8D167-182D-4BBD-A92F-B356781B9E14}"/>
                  </a:ext>
                </a:extLst>
              </p:cNvPr>
              <p:cNvSpPr/>
              <p:nvPr/>
            </p:nvSpPr>
            <p:spPr>
              <a:xfrm>
                <a:off x="2433368" y="4462193"/>
                <a:ext cx="552985" cy="552985"/>
              </a:xfrm>
              <a:prstGeom prst="ellipse">
                <a:avLst/>
              </a:prstGeom>
              <a:solidFill>
                <a:srgbClr val="F2635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p:grpSp>
      </p:grpSp>
      <p:grpSp>
        <p:nvGrpSpPr>
          <p:cNvPr id="155" name="Group 2">
            <a:extLst>
              <a:ext uri="{FF2B5EF4-FFF2-40B4-BE49-F238E27FC236}">
                <a16:creationId xmlns:a16="http://schemas.microsoft.com/office/drawing/2014/main" id="{FDF6DFCA-E9A5-446E-8FB7-3BD03538E800}"/>
              </a:ext>
            </a:extLst>
          </p:cNvPr>
          <p:cNvGrpSpPr/>
          <p:nvPr/>
        </p:nvGrpSpPr>
        <p:grpSpPr>
          <a:xfrm>
            <a:off x="1945129" y="4393958"/>
            <a:ext cx="2357089" cy="1317627"/>
            <a:chOff x="2817416" y="3147326"/>
            <a:chExt cx="3287821" cy="1782634"/>
          </a:xfrm>
          <a:solidFill>
            <a:srgbClr val="0093D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56" name="Straight Connector 23">
              <a:extLst>
                <a:ext uri="{FF2B5EF4-FFF2-40B4-BE49-F238E27FC236}">
                  <a16:creationId xmlns:a16="http://schemas.microsoft.com/office/drawing/2014/main" id="{9DB98BC8-11F0-47B5-95CE-44EFA37B5373}"/>
                </a:ext>
              </a:extLst>
            </p:cNvPr>
            <p:cNvCxnSpPr/>
            <p:nvPr/>
          </p:nvCxnSpPr>
          <p:spPr>
            <a:xfrm rot="21326405" flipV="1">
              <a:off x="2817416" y="3810770"/>
              <a:ext cx="2841759" cy="1119190"/>
            </a:xfrm>
            <a:prstGeom prst="line">
              <a:avLst/>
            </a:prstGeom>
            <a:grpFill/>
            <a:ln w="190500" cap="flat" cmpd="sng" algn="ctr">
              <a:solidFill>
                <a:srgbClr val="0093D1"/>
              </a:solidFill>
              <a:prstDash val="solid"/>
            </a:ln>
            <a:effectLst/>
          </p:spPr>
        </p:cxnSp>
        <p:grpSp>
          <p:nvGrpSpPr>
            <p:cNvPr id="157" name="Group 8">
              <a:extLst>
                <a:ext uri="{FF2B5EF4-FFF2-40B4-BE49-F238E27FC236}">
                  <a16:creationId xmlns:a16="http://schemas.microsoft.com/office/drawing/2014/main" id="{6D2C547D-6114-4DAF-8A51-9B777ABE4E89}"/>
                </a:ext>
              </a:extLst>
            </p:cNvPr>
            <p:cNvGrpSpPr/>
            <p:nvPr/>
          </p:nvGrpSpPr>
          <p:grpSpPr>
            <a:xfrm rot="21326405">
              <a:off x="4990812" y="3147326"/>
              <a:ext cx="1114425" cy="1114425"/>
              <a:chOff x="2152649" y="4181474"/>
              <a:chExt cx="1114425" cy="1114425"/>
            </a:xfrm>
            <a:grpFill/>
          </p:grpSpPr>
          <p:sp>
            <p:nvSpPr>
              <p:cNvPr id="158" name="Oval 9">
                <a:extLst>
                  <a:ext uri="{FF2B5EF4-FFF2-40B4-BE49-F238E27FC236}">
                    <a16:creationId xmlns:a16="http://schemas.microsoft.com/office/drawing/2014/main" id="{92E99E31-D566-4C36-857D-0FA67F44D50B}"/>
                  </a:ext>
                </a:extLst>
              </p:cNvPr>
              <p:cNvSpPr/>
              <p:nvPr/>
            </p:nvSpPr>
            <p:spPr>
              <a:xfrm>
                <a:off x="2152649" y="4181474"/>
                <a:ext cx="1114425" cy="1114425"/>
              </a:xfrm>
              <a:prstGeom prst="ellipse">
                <a:avLst/>
              </a:prstGeom>
              <a:grpFill/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59" name="Oval 10">
                <a:extLst>
                  <a:ext uri="{FF2B5EF4-FFF2-40B4-BE49-F238E27FC236}">
                    <a16:creationId xmlns:a16="http://schemas.microsoft.com/office/drawing/2014/main" id="{E699AF16-9C22-4885-A209-A83FF3069536}"/>
                  </a:ext>
                </a:extLst>
              </p:cNvPr>
              <p:cNvSpPr/>
              <p:nvPr/>
            </p:nvSpPr>
            <p:spPr>
              <a:xfrm>
                <a:off x="2305050" y="4333875"/>
                <a:ext cx="809625" cy="809625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60" name="Oval 11">
                <a:extLst>
                  <a:ext uri="{FF2B5EF4-FFF2-40B4-BE49-F238E27FC236}">
                    <a16:creationId xmlns:a16="http://schemas.microsoft.com/office/drawing/2014/main" id="{35A84B81-6B0F-4124-93A6-E08B605A5A6A}"/>
                  </a:ext>
                </a:extLst>
              </p:cNvPr>
              <p:cNvSpPr/>
              <p:nvPr/>
            </p:nvSpPr>
            <p:spPr>
              <a:xfrm>
                <a:off x="2433368" y="4462193"/>
                <a:ext cx="552985" cy="552985"/>
              </a:xfrm>
              <a:prstGeom prst="ellipse">
                <a:avLst/>
              </a:prstGeom>
              <a:solidFill>
                <a:srgbClr val="0093D1"/>
              </a:solidFill>
              <a:ln w="15875" cap="flat" cmpd="sng" algn="ctr">
                <a:solidFill>
                  <a:srgbClr val="0093D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p:grpSp>
      </p:grpSp>
      <p:grpSp>
        <p:nvGrpSpPr>
          <p:cNvPr id="161" name="Group 1">
            <a:extLst>
              <a:ext uri="{FF2B5EF4-FFF2-40B4-BE49-F238E27FC236}">
                <a16:creationId xmlns:a16="http://schemas.microsoft.com/office/drawing/2014/main" id="{141973BE-0296-4219-BCFE-5812B0EC8730}"/>
              </a:ext>
            </a:extLst>
          </p:cNvPr>
          <p:cNvGrpSpPr/>
          <p:nvPr/>
        </p:nvGrpSpPr>
        <p:grpSpPr>
          <a:xfrm>
            <a:off x="1110696" y="5101766"/>
            <a:ext cx="2047478" cy="1089672"/>
            <a:chOff x="1010579" y="4530939"/>
            <a:chExt cx="2545069" cy="1417040"/>
          </a:xfrm>
          <a:solidFill>
            <a:srgbClr val="00649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62" name="Straight Connector 25">
              <a:extLst>
                <a:ext uri="{FF2B5EF4-FFF2-40B4-BE49-F238E27FC236}">
                  <a16:creationId xmlns:a16="http://schemas.microsoft.com/office/drawing/2014/main" id="{EA7D108B-4B78-435F-987D-10E154772AC6}"/>
                </a:ext>
              </a:extLst>
            </p:cNvPr>
            <p:cNvCxnSpPr/>
            <p:nvPr/>
          </p:nvCxnSpPr>
          <p:spPr>
            <a:xfrm flipV="1">
              <a:off x="1261395" y="4999383"/>
              <a:ext cx="1690527" cy="823933"/>
            </a:xfrm>
            <a:prstGeom prst="line">
              <a:avLst/>
            </a:prstGeom>
            <a:grpFill/>
            <a:ln w="190500" cap="flat" cmpd="sng" algn="ctr">
              <a:solidFill>
                <a:srgbClr val="006495"/>
              </a:solidFill>
              <a:prstDash val="solid"/>
            </a:ln>
            <a:effectLst/>
          </p:spPr>
        </p:cxnSp>
        <p:grpSp>
          <p:nvGrpSpPr>
            <p:cNvPr id="163" name="Group 7">
              <a:extLst>
                <a:ext uri="{FF2B5EF4-FFF2-40B4-BE49-F238E27FC236}">
                  <a16:creationId xmlns:a16="http://schemas.microsoft.com/office/drawing/2014/main" id="{229CC9CC-568F-42AF-8FBD-F002C4698538}"/>
                </a:ext>
              </a:extLst>
            </p:cNvPr>
            <p:cNvGrpSpPr/>
            <p:nvPr/>
          </p:nvGrpSpPr>
          <p:grpSpPr>
            <a:xfrm rot="21326405">
              <a:off x="1010579" y="4530939"/>
              <a:ext cx="2545069" cy="1417040"/>
              <a:chOff x="722005" y="4181474"/>
              <a:chExt cx="2545069" cy="1417040"/>
            </a:xfrm>
            <a:grpFill/>
          </p:grpSpPr>
          <p:sp>
            <p:nvSpPr>
              <p:cNvPr id="164" name="Oval 5">
                <a:extLst>
                  <a:ext uri="{FF2B5EF4-FFF2-40B4-BE49-F238E27FC236}">
                    <a16:creationId xmlns:a16="http://schemas.microsoft.com/office/drawing/2014/main" id="{1573A21F-E15E-4B79-8CE3-A7F3FEB70112}"/>
                  </a:ext>
                </a:extLst>
              </p:cNvPr>
              <p:cNvSpPr/>
              <p:nvPr/>
            </p:nvSpPr>
            <p:spPr>
              <a:xfrm>
                <a:off x="2152649" y="4181474"/>
                <a:ext cx="1114425" cy="1114425"/>
              </a:xfrm>
              <a:prstGeom prst="ellipse">
                <a:avLst/>
              </a:prstGeom>
              <a:grpFill/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65" name="Oval 45">
                <a:extLst>
                  <a:ext uri="{FF2B5EF4-FFF2-40B4-BE49-F238E27FC236}">
                    <a16:creationId xmlns:a16="http://schemas.microsoft.com/office/drawing/2014/main" id="{6076F64E-3967-4482-99EE-B04A0BE56BBB}"/>
                  </a:ext>
                </a:extLst>
              </p:cNvPr>
              <p:cNvSpPr/>
              <p:nvPr/>
            </p:nvSpPr>
            <p:spPr>
              <a:xfrm>
                <a:off x="722005" y="5183048"/>
                <a:ext cx="415466" cy="415466"/>
              </a:xfrm>
              <a:prstGeom prst="ellipse">
                <a:avLst/>
              </a:prstGeom>
              <a:grpFill/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66" name="Oval 4">
                <a:extLst>
                  <a:ext uri="{FF2B5EF4-FFF2-40B4-BE49-F238E27FC236}">
                    <a16:creationId xmlns:a16="http://schemas.microsoft.com/office/drawing/2014/main" id="{37353AB0-9494-4831-B292-12DA125FBFEA}"/>
                  </a:ext>
                </a:extLst>
              </p:cNvPr>
              <p:cNvSpPr/>
              <p:nvPr/>
            </p:nvSpPr>
            <p:spPr>
              <a:xfrm>
                <a:off x="2305046" y="4333873"/>
                <a:ext cx="809625" cy="809625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  <p:sp>
            <p:nvSpPr>
              <p:cNvPr id="167" name="Oval 6">
                <a:extLst>
                  <a:ext uri="{FF2B5EF4-FFF2-40B4-BE49-F238E27FC236}">
                    <a16:creationId xmlns:a16="http://schemas.microsoft.com/office/drawing/2014/main" id="{D5633DCE-2527-4845-B9D6-790755D09623}"/>
                  </a:ext>
                </a:extLst>
              </p:cNvPr>
              <p:cNvSpPr/>
              <p:nvPr/>
            </p:nvSpPr>
            <p:spPr>
              <a:xfrm>
                <a:off x="2433874" y="4455807"/>
                <a:ext cx="552985" cy="552985"/>
              </a:xfrm>
              <a:prstGeom prst="ellipse">
                <a:avLst/>
              </a:prstGeom>
              <a:grpFill/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143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/>
                </a:endParaRPr>
              </a:p>
            </p:txBody>
          </p:sp>
        </p:grpSp>
      </p:grpSp>
      <p:grpSp>
        <p:nvGrpSpPr>
          <p:cNvPr id="168" name="Group 46">
            <a:extLst>
              <a:ext uri="{FF2B5EF4-FFF2-40B4-BE49-F238E27FC236}">
                <a16:creationId xmlns:a16="http://schemas.microsoft.com/office/drawing/2014/main" id="{C23EAE85-5D34-4ACA-915D-B8DEE88B2263}"/>
              </a:ext>
            </a:extLst>
          </p:cNvPr>
          <p:cNvGrpSpPr/>
          <p:nvPr/>
        </p:nvGrpSpPr>
        <p:grpSpPr>
          <a:xfrm>
            <a:off x="425925" y="4827887"/>
            <a:ext cx="1932848" cy="634105"/>
            <a:chOff x="4117716" y="5089769"/>
            <a:chExt cx="1664259" cy="638398"/>
          </a:xfrm>
        </p:grpSpPr>
        <p:sp>
          <p:nvSpPr>
            <p:cNvPr id="169" name="Flowchart: Terminator 42">
              <a:extLst>
                <a:ext uri="{FF2B5EF4-FFF2-40B4-BE49-F238E27FC236}">
                  <a16:creationId xmlns:a16="http://schemas.microsoft.com/office/drawing/2014/main" id="{39AAB8E3-0ED0-41C3-BB08-C29BF9C0A5A9}"/>
                </a:ext>
              </a:extLst>
            </p:cNvPr>
            <p:cNvSpPr/>
            <p:nvPr/>
          </p:nvSpPr>
          <p:spPr>
            <a:xfrm>
              <a:off x="4117716" y="5089769"/>
              <a:ext cx="1310908" cy="638398"/>
            </a:xfrm>
            <a:prstGeom prst="flowChartTerminator">
              <a:avLst/>
            </a:prstGeom>
            <a:solidFill>
              <a:srgbClr val="DFE3E5"/>
            </a:solidFill>
            <a:ln w="15875" cap="flat" cmpd="sng" algn="ctr">
              <a:solidFill>
                <a:srgbClr val="1CADE4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Unidades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Locales </a:t>
              </a:r>
            </a:p>
          </p:txBody>
        </p:sp>
        <p:cxnSp>
          <p:nvCxnSpPr>
            <p:cNvPr id="170" name="Straight Connector 44">
              <a:extLst>
                <a:ext uri="{FF2B5EF4-FFF2-40B4-BE49-F238E27FC236}">
                  <a16:creationId xmlns:a16="http://schemas.microsoft.com/office/drawing/2014/main" id="{2A0CB189-87C7-4CC5-BD8D-BA45C517561D}"/>
                </a:ext>
              </a:extLst>
            </p:cNvPr>
            <p:cNvCxnSpPr>
              <a:cxnSpLocks/>
              <a:stCxn id="169" idx="3"/>
              <a:endCxn id="164" idx="1"/>
            </p:cNvCxnSpPr>
            <p:nvPr/>
          </p:nvCxnSpPr>
          <p:spPr>
            <a:xfrm>
              <a:off x="5428624" y="5408969"/>
              <a:ext cx="353351" cy="63530"/>
            </a:xfrm>
            <a:prstGeom prst="line">
              <a:avLst/>
            </a:prstGeom>
            <a:noFill/>
            <a:ln w="15875" cap="flat" cmpd="sng" algn="ctr">
              <a:solidFill>
                <a:srgbClr val="006495"/>
              </a:solidFill>
              <a:prstDash val="sysDot"/>
              <a:headEnd type="oval"/>
            </a:ln>
            <a:effectLst/>
          </p:spPr>
        </p:cxnSp>
      </p:grpSp>
      <p:sp>
        <p:nvSpPr>
          <p:cNvPr id="171" name="Rectángulo 170">
            <a:extLst>
              <a:ext uri="{FF2B5EF4-FFF2-40B4-BE49-F238E27FC236}">
                <a16:creationId xmlns:a16="http://schemas.microsoft.com/office/drawing/2014/main" id="{E6B3B76C-11F6-477A-A2C9-E755C85D26CF}"/>
              </a:ext>
            </a:extLst>
          </p:cNvPr>
          <p:cNvSpPr/>
          <p:nvPr/>
        </p:nvSpPr>
        <p:spPr>
          <a:xfrm>
            <a:off x="2820473" y="3360234"/>
            <a:ext cx="2020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1400" b="1" dirty="0">
                <a:solidFill>
                  <a:prstClr val="black"/>
                </a:solidFill>
              </a:rPr>
              <a:t>Gerencias</a:t>
            </a:r>
          </a:p>
          <a:p>
            <a:pPr algn="ctr"/>
            <a:r>
              <a:rPr lang="es-MX" sz="1400" b="1" dirty="0">
                <a:solidFill>
                  <a:prstClr val="black"/>
                </a:solidFill>
              </a:rPr>
              <a:t>y </a:t>
            </a:r>
            <a:r>
              <a:rPr lang="es-CR" sz="1400" b="1" dirty="0">
                <a:solidFill>
                  <a:prstClr val="black"/>
                </a:solidFill>
              </a:rPr>
              <a:t>unidades adscritas</a:t>
            </a:r>
          </a:p>
        </p:txBody>
      </p:sp>
      <p:grpSp>
        <p:nvGrpSpPr>
          <p:cNvPr id="172" name="Group 46">
            <a:extLst>
              <a:ext uri="{FF2B5EF4-FFF2-40B4-BE49-F238E27FC236}">
                <a16:creationId xmlns:a16="http://schemas.microsoft.com/office/drawing/2014/main" id="{17915E32-3FBE-4E80-9544-DDAC21E20E86}"/>
              </a:ext>
            </a:extLst>
          </p:cNvPr>
          <p:cNvGrpSpPr/>
          <p:nvPr/>
        </p:nvGrpSpPr>
        <p:grpSpPr>
          <a:xfrm>
            <a:off x="8897640" y="1824042"/>
            <a:ext cx="1952303" cy="639204"/>
            <a:chOff x="6386585" y="4260215"/>
            <a:chExt cx="3403728" cy="1136359"/>
          </a:xfrm>
        </p:grpSpPr>
        <p:sp>
          <p:nvSpPr>
            <p:cNvPr id="173" name="Flowchart: Terminator 42">
              <a:extLst>
                <a:ext uri="{FF2B5EF4-FFF2-40B4-BE49-F238E27FC236}">
                  <a16:creationId xmlns:a16="http://schemas.microsoft.com/office/drawing/2014/main" id="{D5ED8EDA-7F45-4B3D-A366-63AD0D91D4BA}"/>
                </a:ext>
              </a:extLst>
            </p:cNvPr>
            <p:cNvSpPr/>
            <p:nvPr/>
          </p:nvSpPr>
          <p:spPr>
            <a:xfrm>
              <a:off x="7319787" y="4260215"/>
              <a:ext cx="2470526" cy="846017"/>
            </a:xfrm>
            <a:prstGeom prst="flowChartTerminator">
              <a:avLst/>
            </a:prstGeom>
            <a:gradFill rotWithShape="1">
              <a:gsLst>
                <a:gs pos="0">
                  <a:srgbClr val="42BA97">
                    <a:tint val="100000"/>
                    <a:shade val="85000"/>
                    <a:satMod val="100000"/>
                    <a:lumMod val="100000"/>
                  </a:srgbClr>
                </a:gs>
                <a:gs pos="100000">
                  <a:srgbClr val="42BA97">
                    <a:tint val="90000"/>
                    <a:shade val="100000"/>
                    <a:satMod val="150000"/>
                    <a:lumMod val="100000"/>
                  </a:srgbClr>
                </a:gs>
              </a:gsLst>
              <a:path path="circle">
                <a:fillToRect l="100000" t="100000" r="100000" b="100000"/>
              </a:path>
            </a:gradFill>
            <a:ln w="9525" cap="flat" cmpd="sng" algn="ctr">
              <a:solidFill>
                <a:srgbClr val="42BA97"/>
              </a:solidFill>
              <a:prstDash val="solid"/>
            </a:ln>
            <a:effectLst>
              <a:outerShdw blurRad="50800" dist="12700" dir="5400000" algn="ctr" rotWithShape="0">
                <a:srgbClr val="000000">
                  <a:alpha val="50000"/>
                </a:srgbClr>
              </a:outerShdw>
            </a:effectLst>
          </p:spPr>
          <p:txBody>
            <a:bodyPr rtlCol="0" anchor="ctr">
              <a:noAutofit/>
            </a:bodyPr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Junta </a:t>
              </a:r>
            </a:p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Directiva</a:t>
              </a:r>
            </a:p>
          </p:txBody>
        </p:sp>
        <p:cxnSp>
          <p:nvCxnSpPr>
            <p:cNvPr id="174" name="Straight Connector 44">
              <a:extLst>
                <a:ext uri="{FF2B5EF4-FFF2-40B4-BE49-F238E27FC236}">
                  <a16:creationId xmlns:a16="http://schemas.microsoft.com/office/drawing/2014/main" id="{13881F53-5671-46A5-BBDE-6E33ADA6ACD4}"/>
                </a:ext>
              </a:extLst>
            </p:cNvPr>
            <p:cNvCxnSpPr>
              <a:cxnSpLocks/>
              <a:stCxn id="173" idx="2"/>
              <a:endCxn id="135" idx="6"/>
            </p:cNvCxnSpPr>
            <p:nvPr/>
          </p:nvCxnSpPr>
          <p:spPr>
            <a:xfrm flipH="1">
              <a:off x="6386585" y="5106232"/>
              <a:ext cx="2168466" cy="290342"/>
            </a:xfrm>
            <a:prstGeom prst="line">
              <a:avLst/>
            </a:prstGeom>
            <a:gradFill rotWithShape="1">
              <a:gsLst>
                <a:gs pos="0">
                  <a:srgbClr val="42BA97">
                    <a:tint val="100000"/>
                    <a:shade val="85000"/>
                    <a:satMod val="100000"/>
                    <a:lumMod val="100000"/>
                  </a:srgbClr>
                </a:gs>
                <a:gs pos="100000">
                  <a:srgbClr val="42BA97">
                    <a:tint val="90000"/>
                    <a:shade val="100000"/>
                    <a:satMod val="150000"/>
                    <a:lumMod val="100000"/>
                  </a:srgbClr>
                </a:gs>
              </a:gsLst>
              <a:path path="circle">
                <a:fillToRect l="100000" t="100000" r="100000" b="100000"/>
              </a:path>
            </a:gradFill>
            <a:ln w="9525" cap="flat" cmpd="sng" algn="ctr">
              <a:solidFill>
                <a:srgbClr val="42BA97"/>
              </a:solidFill>
              <a:prstDash val="solid"/>
              <a:headEnd type="oval"/>
            </a:ln>
            <a:effectLst>
              <a:outerShdw blurRad="50800" dist="12700" dir="5400000" algn="ctr" rotWithShape="0">
                <a:srgbClr val="000000">
                  <a:alpha val="50000"/>
                </a:srgbClr>
              </a:outerShdw>
            </a:effectLst>
          </p:spPr>
        </p:cxnSp>
      </p:grpSp>
      <p:cxnSp>
        <p:nvCxnSpPr>
          <p:cNvPr id="175" name="Conector recto de flecha 174">
            <a:extLst>
              <a:ext uri="{FF2B5EF4-FFF2-40B4-BE49-F238E27FC236}">
                <a16:creationId xmlns:a16="http://schemas.microsoft.com/office/drawing/2014/main" id="{8CE1212E-0105-44BF-964C-9FDEC745A471}"/>
              </a:ext>
            </a:extLst>
          </p:cNvPr>
          <p:cNvCxnSpPr/>
          <p:nvPr/>
        </p:nvCxnSpPr>
        <p:spPr>
          <a:xfrm>
            <a:off x="7487874" y="3270786"/>
            <a:ext cx="547382" cy="615407"/>
          </a:xfrm>
          <a:prstGeom prst="straightConnector1">
            <a:avLst/>
          </a:prstGeom>
          <a:noFill/>
          <a:ln w="9525" cap="flat" cmpd="sng" algn="ctr">
            <a:solidFill>
              <a:srgbClr val="2683C6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6" name="Flowchart: Terminator 42">
            <a:extLst>
              <a:ext uri="{FF2B5EF4-FFF2-40B4-BE49-F238E27FC236}">
                <a16:creationId xmlns:a16="http://schemas.microsoft.com/office/drawing/2014/main" id="{84025719-C381-4D18-BE3D-6904F0960CCC}"/>
              </a:ext>
            </a:extLst>
          </p:cNvPr>
          <p:cNvSpPr/>
          <p:nvPr/>
        </p:nvSpPr>
        <p:spPr>
          <a:xfrm>
            <a:off x="7993020" y="3690467"/>
            <a:ext cx="1439884" cy="451060"/>
          </a:xfrm>
          <a:prstGeom prst="flowChartTerminator">
            <a:avLst/>
          </a:prstGeom>
          <a:solidFill>
            <a:srgbClr val="DFE3E5"/>
          </a:solidFill>
          <a:ln w="15875" cap="flat" cmpd="sng" algn="ctr">
            <a:solidFill>
              <a:srgbClr val="F4D00C"/>
            </a:solidFill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Gerencia General </a:t>
            </a:r>
          </a:p>
        </p:txBody>
      </p:sp>
      <p:sp>
        <p:nvSpPr>
          <p:cNvPr id="177" name="20 Rectángulo redondeado">
            <a:extLst>
              <a:ext uri="{FF2B5EF4-FFF2-40B4-BE49-F238E27FC236}">
                <a16:creationId xmlns:a16="http://schemas.microsoft.com/office/drawing/2014/main" id="{FFFD18F0-6AB4-42CA-9A29-DD4B19025B52}"/>
              </a:ext>
            </a:extLst>
          </p:cNvPr>
          <p:cNvSpPr/>
          <p:nvPr/>
        </p:nvSpPr>
        <p:spPr>
          <a:xfrm>
            <a:off x="7720317" y="5319587"/>
            <a:ext cx="3099839" cy="992943"/>
          </a:xfrm>
          <a:prstGeom prst="roundRect">
            <a:avLst/>
          </a:prstGeom>
          <a:solidFill>
            <a:sysClr val="window" lastClr="FFFFFF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Es responsabilidad del Jerarca de la unidad, establecer los medios para  realizar la divulgación en todo el personal a su cargo.</a:t>
            </a:r>
          </a:p>
        </p:txBody>
      </p:sp>
      <p:pic>
        <p:nvPicPr>
          <p:cNvPr id="178" name="Imagen 177">
            <a:extLst>
              <a:ext uri="{FF2B5EF4-FFF2-40B4-BE49-F238E27FC236}">
                <a16:creationId xmlns:a16="http://schemas.microsoft.com/office/drawing/2014/main" id="{344FC064-EF51-45AA-A045-3274C77DC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094" y="5399910"/>
            <a:ext cx="864448" cy="864448"/>
          </a:xfrm>
          <a:prstGeom prst="rect">
            <a:avLst/>
          </a:prstGeom>
        </p:spPr>
      </p:pic>
      <p:sp>
        <p:nvSpPr>
          <p:cNvPr id="179" name="CuadroTexto 178">
            <a:extLst>
              <a:ext uri="{FF2B5EF4-FFF2-40B4-BE49-F238E27FC236}">
                <a16:creationId xmlns:a16="http://schemas.microsoft.com/office/drawing/2014/main" id="{98B25051-7C9B-45E8-AD89-8D5AE2BA0705}"/>
              </a:ext>
            </a:extLst>
          </p:cNvPr>
          <p:cNvSpPr txBox="1"/>
          <p:nvPr/>
        </p:nvSpPr>
        <p:spPr>
          <a:xfrm>
            <a:off x="5110805" y="3043176"/>
            <a:ext cx="10036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050" dirty="0">
                <a:solidFill>
                  <a:prstClr val="black"/>
                </a:solidFill>
                <a:latin typeface="Tw Cen MT" panose="020B0602020104020603"/>
              </a:rPr>
              <a:t>Consolidado Nacional</a:t>
            </a:r>
          </a:p>
        </p:txBody>
      </p:sp>
      <p:sp>
        <p:nvSpPr>
          <p:cNvPr id="180" name="Rectángulo 179">
            <a:extLst>
              <a:ext uri="{FF2B5EF4-FFF2-40B4-BE49-F238E27FC236}">
                <a16:creationId xmlns:a16="http://schemas.microsoft.com/office/drawing/2014/main" id="{F182B1D8-C064-482F-8A19-02128196C02C}"/>
              </a:ext>
            </a:extLst>
          </p:cNvPr>
          <p:cNvSpPr/>
          <p:nvPr/>
        </p:nvSpPr>
        <p:spPr>
          <a:xfrm>
            <a:off x="7888508" y="4182183"/>
            <a:ext cx="16310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R" sz="1400" dirty="0">
                <a:solidFill>
                  <a:prstClr val="black"/>
                </a:solidFill>
              </a:rPr>
              <a:t>*Para conocimiento</a:t>
            </a:r>
          </a:p>
        </p:txBody>
      </p:sp>
      <p:pic>
        <p:nvPicPr>
          <p:cNvPr id="181" name="Imagen 180">
            <a:extLst>
              <a:ext uri="{FF2B5EF4-FFF2-40B4-BE49-F238E27FC236}">
                <a16:creationId xmlns:a16="http://schemas.microsoft.com/office/drawing/2014/main" id="{9BC210C7-17D3-40C4-BA4A-DD8286E0F8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rgbClr val="DFE3E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05" y="5112614"/>
            <a:ext cx="665273" cy="665273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2E0A4A72-55AE-43B3-B967-1E4FEF869A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962" y="3810689"/>
            <a:ext cx="543191" cy="543191"/>
          </a:xfrm>
          <a:prstGeom prst="rect">
            <a:avLst/>
          </a:prstGeom>
        </p:spPr>
      </p:pic>
      <p:pic>
        <p:nvPicPr>
          <p:cNvPr id="183" name="Imagen 182">
            <a:extLst>
              <a:ext uri="{FF2B5EF4-FFF2-40B4-BE49-F238E27FC236}">
                <a16:creationId xmlns:a16="http://schemas.microsoft.com/office/drawing/2014/main" id="{096DD272-3CCE-4394-B7AB-5FB7804AF9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173" y="2186167"/>
            <a:ext cx="554937" cy="554937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C5E923A9-9758-4FD2-90E3-775434941F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866" y="4593320"/>
            <a:ext cx="437133" cy="437133"/>
          </a:xfrm>
          <a:prstGeom prst="rect">
            <a:avLst/>
          </a:prstGeom>
        </p:spPr>
      </p:pic>
      <p:pic>
        <p:nvPicPr>
          <p:cNvPr id="185" name="Imagen 184">
            <a:extLst>
              <a:ext uri="{FF2B5EF4-FFF2-40B4-BE49-F238E27FC236}">
                <a16:creationId xmlns:a16="http://schemas.microsoft.com/office/drawing/2014/main" id="{7F066F38-E8B9-495A-B7C9-C63E2127C35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46" y="2973334"/>
            <a:ext cx="524507" cy="52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5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10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50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1" grpId="0" animBg="1"/>
      <p:bldP spid="171" grpId="0"/>
      <p:bldP spid="176" grpId="0" animBg="1"/>
      <p:bldP spid="177" grpId="0" animBg="1"/>
      <p:bldP spid="179" grpId="0"/>
      <p:bldP spid="1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-440026" y="6545455"/>
            <a:ext cx="13434528" cy="312546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pic>
        <p:nvPicPr>
          <p:cNvPr id="17" name="Imagen 19">
            <a:extLst>
              <a:ext uri="{FF2B5EF4-FFF2-40B4-BE49-F238E27FC236}">
                <a16:creationId xmlns:a16="http://schemas.microsoft.com/office/drawing/2014/main" id="{F90416AF-74D8-4D16-A94B-BD4B65AF8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7" y="1319752"/>
            <a:ext cx="9364173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82EF0752-0375-48EA-8F50-35F9E0A298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1143745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5949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Custodia de la información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8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39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0" name="Oval 33">
            <a:extLst>
              <a:ext uri="{FF2B5EF4-FFF2-40B4-BE49-F238E27FC236}">
                <a16:creationId xmlns:a16="http://schemas.microsoft.com/office/drawing/2014/main" id="{33F17218-61BB-41D3-B3A2-4B999125CBC9}"/>
              </a:ext>
            </a:extLst>
          </p:cNvPr>
          <p:cNvSpPr/>
          <p:nvPr/>
        </p:nvSpPr>
        <p:spPr>
          <a:xfrm>
            <a:off x="4261824" y="2660904"/>
            <a:ext cx="2780290" cy="2610364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Oval 34">
            <a:extLst>
              <a:ext uri="{FF2B5EF4-FFF2-40B4-BE49-F238E27FC236}">
                <a16:creationId xmlns:a16="http://schemas.microsoft.com/office/drawing/2014/main" id="{C417960D-83B3-4142-BDE0-55684C8B54E0}"/>
              </a:ext>
            </a:extLst>
          </p:cNvPr>
          <p:cNvSpPr/>
          <p:nvPr/>
        </p:nvSpPr>
        <p:spPr>
          <a:xfrm>
            <a:off x="4998612" y="3324858"/>
            <a:ext cx="1201926" cy="1128339"/>
          </a:xfrm>
          <a:prstGeom prst="ellipse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Oval 35">
            <a:extLst>
              <a:ext uri="{FF2B5EF4-FFF2-40B4-BE49-F238E27FC236}">
                <a16:creationId xmlns:a16="http://schemas.microsoft.com/office/drawing/2014/main" id="{D42B2F90-0F97-4354-8994-158B6EF69D6E}"/>
              </a:ext>
            </a:extLst>
          </p:cNvPr>
          <p:cNvSpPr/>
          <p:nvPr/>
        </p:nvSpPr>
        <p:spPr>
          <a:xfrm>
            <a:off x="4765248" y="3105784"/>
            <a:ext cx="1717037" cy="1611912"/>
          </a:xfrm>
          <a:prstGeom prst="ellipse">
            <a:avLst/>
          </a:prstGeom>
          <a:noFill/>
          <a:ln w="12700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3" name="Oval 36">
            <a:extLst>
              <a:ext uri="{FF2B5EF4-FFF2-40B4-BE49-F238E27FC236}">
                <a16:creationId xmlns:a16="http://schemas.microsoft.com/office/drawing/2014/main" id="{AC4B9120-8823-4E67-9359-E44AB7C2758C}"/>
              </a:ext>
            </a:extLst>
          </p:cNvPr>
          <p:cNvSpPr/>
          <p:nvPr/>
        </p:nvSpPr>
        <p:spPr>
          <a:xfrm>
            <a:off x="4420762" y="2780345"/>
            <a:ext cx="2477439" cy="2328513"/>
          </a:xfrm>
          <a:prstGeom prst="ellipse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Oval 37">
            <a:extLst>
              <a:ext uri="{FF2B5EF4-FFF2-40B4-BE49-F238E27FC236}">
                <a16:creationId xmlns:a16="http://schemas.microsoft.com/office/drawing/2014/main" id="{E548CC6D-7FF9-4821-82EA-7C5C9853BFD7}"/>
              </a:ext>
            </a:extLst>
          </p:cNvPr>
          <p:cNvSpPr/>
          <p:nvPr/>
        </p:nvSpPr>
        <p:spPr>
          <a:xfrm>
            <a:off x="4641423" y="2989896"/>
            <a:ext cx="1990361" cy="1865964"/>
          </a:xfrm>
          <a:prstGeom prst="ellipse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TextBox 50">
            <a:extLst>
              <a:ext uri="{FF2B5EF4-FFF2-40B4-BE49-F238E27FC236}">
                <a16:creationId xmlns:a16="http://schemas.microsoft.com/office/drawing/2014/main" id="{55E881A1-AAE9-4D4E-B53B-A52280F4C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46" y="3611258"/>
            <a:ext cx="1242224" cy="60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871" tIns="31436" rIns="62871" bIns="31436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s-ES" sz="1350" b="1" dirty="0" err="1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Flujo</a:t>
            </a:r>
            <a:r>
              <a:rPr lang="en-US" altLang="es-ES" sz="1350" b="1" dirty="0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 de </a:t>
            </a:r>
            <a:r>
              <a:rPr lang="en-US" altLang="es-ES" sz="1350" b="1" dirty="0" err="1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Actividades</a:t>
            </a:r>
            <a:endParaRPr lang="en-US" altLang="es-ES" sz="1350" b="1" dirty="0">
              <a:solidFill>
                <a:srgbClr val="0070C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Source Sans Pro" panose="020B0503030403020204" pitchFamily="34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789CA00-C71E-406E-93A6-E9DD8C2303E8}"/>
              </a:ext>
            </a:extLst>
          </p:cNvPr>
          <p:cNvSpPr/>
          <p:nvPr/>
        </p:nvSpPr>
        <p:spPr>
          <a:xfrm>
            <a:off x="5011312" y="3337559"/>
            <a:ext cx="1173893" cy="1100306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8AA4E2F9-9253-40DA-BBA3-E8FA5682EF62}"/>
              </a:ext>
            </a:extLst>
          </p:cNvPr>
          <p:cNvGrpSpPr/>
          <p:nvPr/>
        </p:nvGrpSpPr>
        <p:grpSpPr>
          <a:xfrm>
            <a:off x="4211496" y="4973143"/>
            <a:ext cx="3312782" cy="1196291"/>
            <a:chOff x="4350385" y="4726110"/>
            <a:chExt cx="2876550" cy="968375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D2BB4C29-0AAC-4B82-BA42-672312E86395}"/>
                </a:ext>
              </a:extLst>
            </p:cNvPr>
            <p:cNvSpPr>
              <a:spLocks/>
            </p:cNvSpPr>
            <p:nvPr/>
          </p:nvSpPr>
          <p:spPr bwMode="auto">
            <a:xfrm rot="5574856">
              <a:off x="5398929" y="4323679"/>
              <a:ext cx="333375" cy="1138237"/>
            </a:xfrm>
            <a:custGeom>
              <a:avLst/>
              <a:gdLst>
                <a:gd name="T0" fmla="*/ 2147483646 w 145"/>
                <a:gd name="T1" fmla="*/ 2147483646 h 532"/>
                <a:gd name="T2" fmla="*/ 2147483646 w 145"/>
                <a:gd name="T3" fmla="*/ 2147483646 h 532"/>
                <a:gd name="T4" fmla="*/ 2147483646 w 145"/>
                <a:gd name="T5" fmla="*/ 2147483646 h 532"/>
                <a:gd name="T6" fmla="*/ 2147483646 w 145"/>
                <a:gd name="T7" fmla="*/ 2147483646 h 532"/>
                <a:gd name="T8" fmla="*/ 2147483646 w 145"/>
                <a:gd name="T9" fmla="*/ 2147483646 h 532"/>
                <a:gd name="T10" fmla="*/ 0 w 145"/>
                <a:gd name="T11" fmla="*/ 2147483646 h 532"/>
                <a:gd name="T12" fmla="*/ 0 w 145"/>
                <a:gd name="T13" fmla="*/ 2147483646 h 532"/>
                <a:gd name="T14" fmla="*/ 0 w 145"/>
                <a:gd name="T15" fmla="*/ 2147483646 h 532"/>
                <a:gd name="T16" fmla="*/ 2147483646 w 145"/>
                <a:gd name="T17" fmla="*/ 0 h 532"/>
                <a:gd name="T18" fmla="*/ 2147483646 w 145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5" h="532">
                  <a:moveTo>
                    <a:pt x="145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noFill/>
            <a:ln w="22225" cap="flat">
              <a:solidFill>
                <a:srgbClr val="6FAB46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49" name="Rectangle 41">
              <a:extLst>
                <a:ext uri="{FF2B5EF4-FFF2-40B4-BE49-F238E27FC236}">
                  <a16:creationId xmlns:a16="http://schemas.microsoft.com/office/drawing/2014/main" id="{AFED944C-E330-43B5-BE6A-CD02D4AF41DE}"/>
                </a:ext>
              </a:extLst>
            </p:cNvPr>
            <p:cNvSpPr/>
            <p:nvPr/>
          </p:nvSpPr>
          <p:spPr>
            <a:xfrm rot="18900000">
              <a:off x="4709160" y="5078535"/>
              <a:ext cx="522288" cy="488950"/>
            </a:xfrm>
            <a:prstGeom prst="rect">
              <a:avLst/>
            </a:prstGeom>
            <a:solidFill>
              <a:srgbClr val="6FA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48">
              <a:extLst>
                <a:ext uri="{FF2B5EF4-FFF2-40B4-BE49-F238E27FC236}">
                  <a16:creationId xmlns:a16="http://schemas.microsoft.com/office/drawing/2014/main" id="{BBC1FE2E-05A6-48FD-ABE8-A879C360C613}"/>
                </a:ext>
              </a:extLst>
            </p:cNvPr>
            <p:cNvSpPr txBox="1"/>
            <p:nvPr/>
          </p:nvSpPr>
          <p:spPr>
            <a:xfrm>
              <a:off x="5488623" y="5157910"/>
              <a:ext cx="1738312" cy="463550"/>
            </a:xfrm>
            <a:prstGeom prst="rect">
              <a:avLst/>
            </a:prstGeom>
            <a:noFill/>
          </p:spPr>
          <p:txBody>
            <a:bodyPr lIns="62871" tIns="31436" rIns="62871" bIns="31436">
              <a:normAutofit fontScale="70000" lnSpcReduction="20000"/>
            </a:bodyPr>
            <a:lstStyle/>
            <a:p>
              <a:pPr algn="ctr">
                <a:defRPr/>
              </a:pPr>
              <a:r>
                <a:rPr lang="es-CR" b="1" dirty="0">
                  <a:solidFill>
                    <a:srgbClr val="6FAB46"/>
                  </a:solidFill>
                </a:rPr>
                <a:t>2.  Inclusión de archivos firmados digitalmente al sitio colaborativo.</a:t>
              </a:r>
            </a:p>
            <a:p>
              <a:pPr algn="ctr">
                <a:defRPr/>
              </a:pPr>
              <a:endParaRPr lang="en-US" b="1" dirty="0">
                <a:solidFill>
                  <a:srgbClr val="6FAB46"/>
                </a:solidFill>
              </a:endParaRPr>
            </a:p>
          </p:txBody>
        </p:sp>
        <p:pic>
          <p:nvPicPr>
            <p:cNvPr id="60" name="Picture 6" descr="Resultado de imagen para firma digital">
              <a:extLst>
                <a:ext uri="{FF2B5EF4-FFF2-40B4-BE49-F238E27FC236}">
                  <a16:creationId xmlns:a16="http://schemas.microsoft.com/office/drawing/2014/main" id="{78E3AA6B-D00D-4A08-9984-DCF6F1967C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385" y="5059485"/>
              <a:ext cx="7683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4" descr="Imagen relacionada">
              <a:extLst>
                <a:ext uri="{FF2B5EF4-FFF2-40B4-BE49-F238E27FC236}">
                  <a16:creationId xmlns:a16="http://schemas.microsoft.com/office/drawing/2014/main" id="{E1A3C36F-7F54-4E25-8BB7-A7A0F38B19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623" y="5232522"/>
              <a:ext cx="8001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6456B673-986B-40BF-9910-D085B5E73E59}"/>
              </a:ext>
            </a:extLst>
          </p:cNvPr>
          <p:cNvGrpSpPr/>
          <p:nvPr/>
        </p:nvGrpSpPr>
        <p:grpSpPr>
          <a:xfrm>
            <a:off x="1884496" y="2716978"/>
            <a:ext cx="2638160" cy="2110179"/>
            <a:chOff x="2521585" y="2725860"/>
            <a:chExt cx="2290763" cy="1708150"/>
          </a:xfrm>
        </p:grpSpPr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FB28C4D3-742A-4EC3-AD00-30044C84D15B}"/>
                </a:ext>
              </a:extLst>
            </p:cNvPr>
            <p:cNvSpPr>
              <a:spLocks/>
            </p:cNvSpPr>
            <p:nvPr/>
          </p:nvSpPr>
          <p:spPr bwMode="auto">
            <a:xfrm rot="11137730">
              <a:off x="4263073" y="3176710"/>
              <a:ext cx="549275" cy="973137"/>
            </a:xfrm>
            <a:custGeom>
              <a:avLst/>
              <a:gdLst>
                <a:gd name="T0" fmla="*/ 2147483646 w 252"/>
                <a:gd name="T1" fmla="*/ 2147483646 h 532"/>
                <a:gd name="T2" fmla="*/ 2147483646 w 252"/>
                <a:gd name="T3" fmla="*/ 2147483646 h 532"/>
                <a:gd name="T4" fmla="*/ 2147483646 w 252"/>
                <a:gd name="T5" fmla="*/ 2147483646 h 532"/>
                <a:gd name="T6" fmla="*/ 2147483646 w 252"/>
                <a:gd name="T7" fmla="*/ 2147483646 h 532"/>
                <a:gd name="T8" fmla="*/ 2147483646 w 252"/>
                <a:gd name="T9" fmla="*/ 2147483646 h 532"/>
                <a:gd name="T10" fmla="*/ 0 w 252"/>
                <a:gd name="T11" fmla="*/ 2147483646 h 532"/>
                <a:gd name="T12" fmla="*/ 0 w 252"/>
                <a:gd name="T13" fmla="*/ 2147483646 h 532"/>
                <a:gd name="T14" fmla="*/ 0 w 252"/>
                <a:gd name="T15" fmla="*/ 2147483646 h 532"/>
                <a:gd name="T16" fmla="*/ 2147483646 w 252"/>
                <a:gd name="T17" fmla="*/ 0 h 532"/>
                <a:gd name="T18" fmla="*/ 2147483646 w 252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532">
                  <a:moveTo>
                    <a:pt x="252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noFill/>
            <a:ln w="22225" cap="flat">
              <a:solidFill>
                <a:srgbClr val="313D4C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3" name="Rectangle 45">
              <a:extLst>
                <a:ext uri="{FF2B5EF4-FFF2-40B4-BE49-F238E27FC236}">
                  <a16:creationId xmlns:a16="http://schemas.microsoft.com/office/drawing/2014/main" id="{A9B5F9A6-822A-4318-9DCE-BEE032272F58}"/>
                </a:ext>
              </a:extLst>
            </p:cNvPr>
            <p:cNvSpPr/>
            <p:nvPr/>
          </p:nvSpPr>
          <p:spPr>
            <a:xfrm rot="18900000">
              <a:off x="3636010" y="3886322"/>
              <a:ext cx="523875" cy="492125"/>
            </a:xfrm>
            <a:prstGeom prst="rect">
              <a:avLst/>
            </a:prstGeom>
            <a:solidFill>
              <a:srgbClr val="3B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TextBox 49">
              <a:extLst>
                <a:ext uri="{FF2B5EF4-FFF2-40B4-BE49-F238E27FC236}">
                  <a16:creationId xmlns:a16="http://schemas.microsoft.com/office/drawing/2014/main" id="{82928591-DECD-42F5-A919-3B1F1E51F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1585" y="2725860"/>
              <a:ext cx="2058988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s-ES" sz="1050" b="1" dirty="0">
                  <a:solidFill>
                    <a:srgbClr val="3B495D"/>
                  </a:solidFill>
                </a:rPr>
                <a:t>3. </a:t>
              </a:r>
              <a:r>
                <a:rPr lang="es-CR" altLang="es-ES" sz="1050" b="1" dirty="0">
                  <a:solidFill>
                    <a:srgbClr val="3B495D"/>
                  </a:solidFill>
                </a:rPr>
                <a:t>Revisión y validación de la formulación Plan Presupuesto por los enlaces de planificación y presupuesto, según nivel.</a:t>
              </a:r>
              <a:endParaRPr lang="es-ES" altLang="es-ES" sz="1050" b="1" dirty="0">
                <a:solidFill>
                  <a:srgbClr val="3B495D"/>
                </a:solidFill>
              </a:endParaRPr>
            </a:p>
            <a:p>
              <a:pPr algn="ctr">
                <a:defRPr/>
              </a:pPr>
              <a:endParaRPr lang="en-US" altLang="es-ES" sz="1050" b="1" dirty="0">
                <a:solidFill>
                  <a:srgbClr val="3B495D"/>
                </a:solidFill>
              </a:endParaRPr>
            </a:p>
          </p:txBody>
        </p:sp>
        <p:pic>
          <p:nvPicPr>
            <p:cNvPr id="62" name="Imagen 97">
              <a:extLst>
                <a:ext uri="{FF2B5EF4-FFF2-40B4-BE49-F238E27FC236}">
                  <a16:creationId xmlns:a16="http://schemas.microsoft.com/office/drawing/2014/main" id="{DB8B33B6-2300-4BAF-8714-832AB725FE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6147">
              <a:off x="3578860" y="3916485"/>
              <a:ext cx="519113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F62D0C6A-2A1E-459F-A0F0-EDBEBAE2038F}"/>
              </a:ext>
            </a:extLst>
          </p:cNvPr>
          <p:cNvGrpSpPr/>
          <p:nvPr/>
        </p:nvGrpSpPr>
        <p:grpSpPr>
          <a:xfrm>
            <a:off x="6769602" y="2855238"/>
            <a:ext cx="2767965" cy="2039578"/>
            <a:chOff x="6718935" y="2875085"/>
            <a:chExt cx="2403475" cy="1651000"/>
          </a:xfrm>
        </p:grpSpPr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2B9C7269-3D35-4D41-BB18-5F6D3FFB8A90}"/>
                </a:ext>
              </a:extLst>
            </p:cNvPr>
            <p:cNvSpPr/>
            <p:nvPr/>
          </p:nvSpPr>
          <p:spPr>
            <a:xfrm rot="18900000">
              <a:off x="7055485" y="2919535"/>
              <a:ext cx="520700" cy="492125"/>
            </a:xfrm>
            <a:prstGeom prst="rect">
              <a:avLst/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4016D228-8A40-4B6E-AEAD-FD48B45E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935" y="3165597"/>
              <a:ext cx="331788" cy="1138238"/>
            </a:xfrm>
            <a:custGeom>
              <a:avLst/>
              <a:gdLst>
                <a:gd name="T0" fmla="*/ 2147483646 w 145"/>
                <a:gd name="T1" fmla="*/ 2147483646 h 532"/>
                <a:gd name="T2" fmla="*/ 2147483646 w 145"/>
                <a:gd name="T3" fmla="*/ 2147483646 h 532"/>
                <a:gd name="T4" fmla="*/ 2147483646 w 145"/>
                <a:gd name="T5" fmla="*/ 2147483646 h 532"/>
                <a:gd name="T6" fmla="*/ 2147483646 w 145"/>
                <a:gd name="T7" fmla="*/ 2147483646 h 532"/>
                <a:gd name="T8" fmla="*/ 2147483646 w 145"/>
                <a:gd name="T9" fmla="*/ 2147483646 h 532"/>
                <a:gd name="T10" fmla="*/ 0 w 145"/>
                <a:gd name="T11" fmla="*/ 2147483646 h 532"/>
                <a:gd name="T12" fmla="*/ 0 w 145"/>
                <a:gd name="T13" fmla="*/ 2147483646 h 532"/>
                <a:gd name="T14" fmla="*/ 0 w 145"/>
                <a:gd name="T15" fmla="*/ 2147483646 h 532"/>
                <a:gd name="T16" fmla="*/ 2147483646 w 145"/>
                <a:gd name="T17" fmla="*/ 0 h 532"/>
                <a:gd name="T18" fmla="*/ 2147483646 w 145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5" h="532">
                  <a:moveTo>
                    <a:pt x="145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noFill/>
            <a:ln w="22225" cap="flat">
              <a:solidFill>
                <a:srgbClr val="C25911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4" name="TextBox 46">
              <a:extLst>
                <a:ext uri="{FF2B5EF4-FFF2-40B4-BE49-F238E27FC236}">
                  <a16:creationId xmlns:a16="http://schemas.microsoft.com/office/drawing/2014/main" id="{3ADCF48D-500A-4E3B-9DA5-2E00C90C21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835" y="4081585"/>
              <a:ext cx="2187575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 anchor="b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s-CR" altLang="es-ES" sz="1050" b="1" dirty="0">
                  <a:solidFill>
                    <a:srgbClr val="C55A1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1. Estructura y firma de la formulación Plan Presupuesto.</a:t>
              </a:r>
            </a:p>
          </p:txBody>
        </p:sp>
        <p:pic>
          <p:nvPicPr>
            <p:cNvPr id="67" name="Imagen 99">
              <a:extLst>
                <a:ext uri="{FF2B5EF4-FFF2-40B4-BE49-F238E27FC236}">
                  <a16:creationId xmlns:a16="http://schemas.microsoft.com/office/drawing/2014/main" id="{04062FC7-6DFD-45BB-BCF1-D1AB3A179C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9623" y="2875085"/>
              <a:ext cx="557212" cy="55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EB52F2D8-F4B4-4E22-BB1A-6F87DE3919F3}"/>
              </a:ext>
            </a:extLst>
          </p:cNvPr>
          <p:cNvGrpSpPr/>
          <p:nvPr/>
        </p:nvGrpSpPr>
        <p:grpSpPr>
          <a:xfrm>
            <a:off x="3492386" y="1457256"/>
            <a:ext cx="3320981" cy="1753704"/>
            <a:chOff x="3956140" y="1731498"/>
            <a:chExt cx="2592933" cy="1249949"/>
          </a:xfrm>
        </p:grpSpPr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BE25FC7B-E8D8-4A42-BE1C-77B8FD32D498}"/>
                </a:ext>
              </a:extLst>
            </p:cNvPr>
            <p:cNvSpPr>
              <a:spLocks/>
            </p:cNvSpPr>
            <p:nvPr/>
          </p:nvSpPr>
          <p:spPr bwMode="auto">
            <a:xfrm rot="16432651">
              <a:off x="5379085" y="2254373"/>
              <a:ext cx="579437" cy="874712"/>
            </a:xfrm>
            <a:custGeom>
              <a:avLst/>
              <a:gdLst>
                <a:gd name="T0" fmla="*/ 2147483646 w 393"/>
                <a:gd name="T1" fmla="*/ 2147483646 h 532"/>
                <a:gd name="T2" fmla="*/ 2147483646 w 393"/>
                <a:gd name="T3" fmla="*/ 2147483646 h 532"/>
                <a:gd name="T4" fmla="*/ 2147483646 w 393"/>
                <a:gd name="T5" fmla="*/ 2147483646 h 532"/>
                <a:gd name="T6" fmla="*/ 2147483646 w 393"/>
                <a:gd name="T7" fmla="*/ 2147483646 h 532"/>
                <a:gd name="T8" fmla="*/ 2147483646 w 393"/>
                <a:gd name="T9" fmla="*/ 2147483646 h 532"/>
                <a:gd name="T10" fmla="*/ 0 w 393"/>
                <a:gd name="T11" fmla="*/ 2147483646 h 532"/>
                <a:gd name="T12" fmla="*/ 0 w 393"/>
                <a:gd name="T13" fmla="*/ 2147483646 h 532"/>
                <a:gd name="T14" fmla="*/ 0 w 393"/>
                <a:gd name="T15" fmla="*/ 2147483646 h 532"/>
                <a:gd name="T16" fmla="*/ 2147483646 w 393"/>
                <a:gd name="T17" fmla="*/ 0 h 532"/>
                <a:gd name="T18" fmla="*/ 2147483646 w 393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93" h="532">
                  <a:moveTo>
                    <a:pt x="393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noFill/>
            <a:ln w="22225" cap="flat">
              <a:solidFill>
                <a:srgbClr val="5795CC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1" name="Rectangle 43">
              <a:extLst>
                <a:ext uri="{FF2B5EF4-FFF2-40B4-BE49-F238E27FC236}">
                  <a16:creationId xmlns:a16="http://schemas.microsoft.com/office/drawing/2014/main" id="{527DEEE0-56AF-4EDE-B264-DDFC67BC3626}"/>
                </a:ext>
              </a:extLst>
            </p:cNvPr>
            <p:cNvSpPr/>
            <p:nvPr/>
          </p:nvSpPr>
          <p:spPr>
            <a:xfrm rot="18900000">
              <a:off x="5858510" y="2127372"/>
              <a:ext cx="525463" cy="493713"/>
            </a:xfrm>
            <a:prstGeom prst="rect">
              <a:avLst/>
            </a:prstGeom>
            <a:solidFill>
              <a:srgbClr val="548F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extBox 46">
              <a:extLst>
                <a:ext uri="{FF2B5EF4-FFF2-40B4-BE49-F238E27FC236}">
                  <a16:creationId xmlns:a16="http://schemas.microsoft.com/office/drawing/2014/main" id="{78976CBE-1040-444F-B88F-BA489D6E31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6140" y="1731498"/>
              <a:ext cx="1989137" cy="61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 anchor="b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4. </a:t>
              </a: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</a:rPr>
                <a:t>Recibido de conformidad de la formulación Plan Presupuesto</a:t>
              </a:r>
              <a:r>
                <a:rPr lang="es-ES" altLang="es-ES" sz="1050" b="1" dirty="0">
                  <a:solidFill>
                    <a:srgbClr val="548FC4"/>
                  </a:solidFill>
                </a:rPr>
                <a:t>.</a:t>
              </a: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 </a:t>
              </a:r>
            </a:p>
          </p:txBody>
        </p:sp>
        <p:pic>
          <p:nvPicPr>
            <p:cNvPr id="65" name="Imagen 98">
              <a:extLst>
                <a:ext uri="{FF2B5EF4-FFF2-40B4-BE49-F238E27FC236}">
                  <a16:creationId xmlns:a16="http://schemas.microsoft.com/office/drawing/2014/main" id="{93D063D2-0C33-4EC0-B178-CFE40DC7E4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8835" y="2248022"/>
              <a:ext cx="554038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Imagen 100">
              <a:extLst>
                <a:ext uri="{FF2B5EF4-FFF2-40B4-BE49-F238E27FC236}">
                  <a16:creationId xmlns:a16="http://schemas.microsoft.com/office/drawing/2014/main" id="{76BBC0DC-AE18-49BD-B9F0-4107E54D99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823" y="2062285"/>
              <a:ext cx="34925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252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3" name="AutoShape 3">
            <a:extLst>
              <a:ext uri="{FF2B5EF4-FFF2-40B4-BE49-F238E27FC236}">
                <a16:creationId xmlns:a16="http://schemas.microsoft.com/office/drawing/2014/main" id="{1A0C32C3-1FCA-480A-BB49-7BC19F3A0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6113" y="4017238"/>
            <a:ext cx="2283319" cy="221550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lIns="95782" tIns="47891" rIns="95782" bIns="47891" anchor="ctr"/>
          <a:lstStyle>
            <a:lvl1pPr defTabSz="9572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79425" indent="-298450" defTabSz="957263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7263" indent="-239713" defTabSz="957263">
              <a:spcBef>
                <a:spcPct val="20000"/>
              </a:spcBef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39713" defTabSz="95726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38125" defTabSz="957263">
              <a:spcBef>
                <a:spcPct val="20000"/>
              </a:spcBef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s-MX" altLang="es-MX" sz="1900" b="0" dirty="0"/>
          </a:p>
        </p:txBody>
      </p:sp>
      <p:sp>
        <p:nvSpPr>
          <p:cNvPr id="14" name="AutoShape 5">
            <a:extLst>
              <a:ext uri="{FF2B5EF4-FFF2-40B4-BE49-F238E27FC236}">
                <a16:creationId xmlns:a16="http://schemas.microsoft.com/office/drawing/2014/main" id="{F76B3FF0-0D55-4A38-A58F-134313D4E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11" y="4012295"/>
            <a:ext cx="2294488" cy="222045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 anchor="ctr"/>
          <a:lstStyle>
            <a:lvl1pPr defTabSz="9572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79425" indent="-298450" defTabSz="957263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7263" indent="-239713" defTabSz="957263">
              <a:spcBef>
                <a:spcPct val="20000"/>
              </a:spcBef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39713" defTabSz="95726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38125" defTabSz="957263">
              <a:spcBef>
                <a:spcPct val="20000"/>
              </a:spcBef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s-MX" altLang="es-MX" sz="1900" b="0" dirty="0"/>
          </a:p>
        </p:txBody>
      </p:sp>
      <p:sp>
        <p:nvSpPr>
          <p:cNvPr id="16" name="AutoShape 8">
            <a:extLst>
              <a:ext uri="{FF2B5EF4-FFF2-40B4-BE49-F238E27FC236}">
                <a16:creationId xmlns:a16="http://schemas.microsoft.com/office/drawing/2014/main" id="{EC375612-399C-41EB-B6F5-D07F06B51851}"/>
              </a:ext>
            </a:extLst>
          </p:cNvPr>
          <p:cNvSpPr>
            <a:spLocks noChangeAspect="1" noChangeArrowheads="1" noTextEdit="1"/>
          </p:cNvSpPr>
          <p:nvPr/>
        </p:nvSpPr>
        <p:spPr bwMode="gray">
          <a:xfrm flipH="1">
            <a:off x="6298993" y="375167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MX" dirty="0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1B6861CD-B811-4861-A0BD-C8EF56263864}"/>
              </a:ext>
            </a:extLst>
          </p:cNvPr>
          <p:cNvSpPr>
            <a:spLocks/>
          </p:cNvSpPr>
          <p:nvPr/>
        </p:nvSpPr>
        <p:spPr bwMode="gray">
          <a:xfrm flipH="1">
            <a:off x="4811075" y="3602617"/>
            <a:ext cx="1365374" cy="15475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085DAD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s-MX" dirty="0"/>
          </a:p>
        </p:txBody>
      </p:sp>
      <p:grpSp>
        <p:nvGrpSpPr>
          <p:cNvPr id="18" name="Group 10">
            <a:extLst>
              <a:ext uri="{FF2B5EF4-FFF2-40B4-BE49-F238E27FC236}">
                <a16:creationId xmlns:a16="http://schemas.microsoft.com/office/drawing/2014/main" id="{81A560AA-C481-44CC-919A-87FDEFF7B8C4}"/>
              </a:ext>
            </a:extLst>
          </p:cNvPr>
          <p:cNvGrpSpPr>
            <a:grpSpLocks/>
          </p:cNvGrpSpPr>
          <p:nvPr/>
        </p:nvGrpSpPr>
        <p:grpSpPr bwMode="auto">
          <a:xfrm>
            <a:off x="2945634" y="2002840"/>
            <a:ext cx="2968608" cy="1603376"/>
            <a:chOff x="2018" y="1314"/>
            <a:chExt cx="1869" cy="1010"/>
          </a:xfrm>
        </p:grpSpPr>
        <p:sp>
          <p:nvSpPr>
            <p:cNvPr id="24" name="Oval 12">
              <a:extLst>
                <a:ext uri="{FF2B5EF4-FFF2-40B4-BE49-F238E27FC236}">
                  <a16:creationId xmlns:a16="http://schemas.microsoft.com/office/drawing/2014/main" id="{5A762F82-B3F0-43F5-B870-7D9F060DF5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18" y="1434"/>
              <a:ext cx="1869" cy="890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s-MX" dirty="0"/>
            </a:p>
          </p:txBody>
        </p:sp>
        <p:sp>
          <p:nvSpPr>
            <p:cNvPr id="20" name="Oval 14">
              <a:extLst>
                <a:ext uri="{FF2B5EF4-FFF2-40B4-BE49-F238E27FC236}">
                  <a16:creationId xmlns:a16="http://schemas.microsoft.com/office/drawing/2014/main" id="{02014C54-0667-4805-A064-265E58E8C6D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es-MX" dirty="0"/>
            </a:p>
          </p:txBody>
        </p:sp>
        <p:sp>
          <p:nvSpPr>
            <p:cNvPr id="21" name="Oval 15">
              <a:extLst>
                <a:ext uri="{FF2B5EF4-FFF2-40B4-BE49-F238E27FC236}">
                  <a16:creationId xmlns:a16="http://schemas.microsoft.com/office/drawing/2014/main" id="{25E88485-20F0-479A-A616-5CD97BB8FA2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es-MX" dirty="0"/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E1E171D9-BB24-46E4-BB8C-DBA96E330BD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solidFill>
              <a:srgbClr val="31C3E7"/>
            </a:solidFill>
            <a:ln>
              <a:noFill/>
            </a:ln>
            <a:effectLst/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es-MX" dirty="0"/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581A7A56-B8B4-4963-9491-5FAE227F15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7" y="1393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es-MX" dirty="0"/>
            </a:p>
          </p:txBody>
        </p:sp>
      </p:grpSp>
      <p:sp>
        <p:nvSpPr>
          <p:cNvPr id="26" name="Text Box 18">
            <a:extLst>
              <a:ext uri="{FF2B5EF4-FFF2-40B4-BE49-F238E27FC236}">
                <a16:creationId xmlns:a16="http://schemas.microsoft.com/office/drawing/2014/main" id="{30C5CED9-E202-4C32-AFBD-1CB7715DB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444" y="2329505"/>
            <a:ext cx="1326757" cy="48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>
            <a:spAutoFit/>
          </a:bodyPr>
          <a:lstStyle>
            <a:lvl1pPr defTabSz="9572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79425" indent="-298450" defTabSz="957263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7263" indent="-239713" defTabSz="957263">
              <a:spcBef>
                <a:spcPct val="20000"/>
              </a:spcBef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39713" defTabSz="95726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38125" defTabSz="957263">
              <a:spcBef>
                <a:spcPct val="20000"/>
              </a:spcBef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s-MX" sz="2000" dirty="0">
                <a:solidFill>
                  <a:srgbClr val="000000"/>
                </a:solidFill>
                <a:latin typeface="Arial" panose="020B0604020202020204" pitchFamily="34" charset="0"/>
              </a:rPr>
              <a:t>PLANES</a:t>
            </a:r>
            <a:r>
              <a:rPr lang="en-US" altLang="es-MX" sz="25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s-MX" sz="15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20">
            <a:extLst>
              <a:ext uri="{FF2B5EF4-FFF2-40B4-BE49-F238E27FC236}">
                <a16:creationId xmlns:a16="http://schemas.microsoft.com/office/drawing/2014/main" id="{C094DF43-07E6-4408-B829-5126DC867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9726" y="4039284"/>
            <a:ext cx="2038350" cy="789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defTabSz="9572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79425" indent="-298450" defTabSz="957263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7263" indent="-239713" defTabSz="957263">
              <a:spcBef>
                <a:spcPct val="20000"/>
              </a:spcBef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39713" defTabSz="95726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38125" defTabSz="957263">
              <a:spcBef>
                <a:spcPct val="20000"/>
              </a:spcBef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s-MX" sz="1500" dirty="0">
                <a:solidFill>
                  <a:srgbClr val="000000"/>
                </a:solidFill>
                <a:latin typeface="Arial" panose="020B0604020202020204" pitchFamily="34" charset="0"/>
              </a:rPr>
              <a:t>PLAN PRESUPUESTO INSTITUCIONAL </a:t>
            </a:r>
          </a:p>
        </p:txBody>
      </p:sp>
      <p:pic>
        <p:nvPicPr>
          <p:cNvPr id="28" name="Picture 4" descr="Resultado de imagen para cgr cr">
            <a:extLst>
              <a:ext uri="{FF2B5EF4-FFF2-40B4-BE49-F238E27FC236}">
                <a16:creationId xmlns:a16="http://schemas.microsoft.com/office/drawing/2014/main" id="{F544FABA-58EE-418E-8427-1AA0A8AE6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216" y="4849304"/>
            <a:ext cx="1935111" cy="124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 Box 20">
            <a:extLst>
              <a:ext uri="{FF2B5EF4-FFF2-40B4-BE49-F238E27FC236}">
                <a16:creationId xmlns:a16="http://schemas.microsoft.com/office/drawing/2014/main" id="{4337B869-796C-4899-B73B-552FFF306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647" y="4016865"/>
            <a:ext cx="2045919" cy="789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82" tIns="47891" rIns="95782" bIns="47891">
            <a:spAutoFit/>
          </a:bodyPr>
          <a:lstStyle>
            <a:lvl1pPr defTabSz="9572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4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79425" indent="-298450" defTabSz="957263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57263" indent="-239713" defTabSz="957263">
              <a:spcBef>
                <a:spcPct val="20000"/>
              </a:spcBef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39713" defTabSz="957263">
              <a:spcBef>
                <a:spcPct val="20000"/>
              </a:spcBef>
              <a:buChar char="–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38125" defTabSz="957263">
              <a:spcBef>
                <a:spcPct val="20000"/>
              </a:spcBef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38125" defTabSz="957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s-MX" sz="1500" dirty="0">
                <a:solidFill>
                  <a:srgbClr val="000000"/>
                </a:solidFill>
                <a:latin typeface="Arial" panose="020B0604020202020204" pitchFamily="34" charset="0"/>
              </a:rPr>
              <a:t>PLAN PRESUPUESTO LOCAL </a:t>
            </a:r>
          </a:p>
        </p:txBody>
      </p:sp>
      <p:pic>
        <p:nvPicPr>
          <p:cNvPr id="30" name="Picture 6" descr="Resultado de imagen para medicina">
            <a:extLst>
              <a:ext uri="{FF2B5EF4-FFF2-40B4-BE49-F238E27FC236}">
                <a16:creationId xmlns:a16="http://schemas.microsoft.com/office/drawing/2014/main" id="{68D4138F-E7E7-447E-891F-916C91959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9" y="4736923"/>
            <a:ext cx="2108123" cy="137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9D83864-6A8A-4B4B-AAFD-ED3426BB40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9294" y="2913858"/>
            <a:ext cx="3002186" cy="2396867"/>
          </a:xfrm>
          <a:prstGeom prst="rect">
            <a:avLst/>
          </a:prstGeom>
        </p:spPr>
      </p:pic>
      <p:pic>
        <p:nvPicPr>
          <p:cNvPr id="77" name="Imagen 76">
            <a:extLst>
              <a:ext uri="{FF2B5EF4-FFF2-40B4-BE49-F238E27FC236}">
                <a16:creationId xmlns:a16="http://schemas.microsoft.com/office/drawing/2014/main" id="{BFCEA263-251C-4B19-A086-486938AB6B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5070"/>
          <a:stretch/>
        </p:blipFill>
        <p:spPr>
          <a:xfrm>
            <a:off x="5294096" y="1417149"/>
            <a:ext cx="3829067" cy="2551383"/>
          </a:xfrm>
          <a:prstGeom prst="rect">
            <a:avLst/>
          </a:prstGeom>
        </p:spPr>
      </p:pic>
      <p:sp>
        <p:nvSpPr>
          <p:cNvPr id="78" name="Freeform 9">
            <a:extLst>
              <a:ext uri="{FF2B5EF4-FFF2-40B4-BE49-F238E27FC236}">
                <a16:creationId xmlns:a16="http://schemas.microsoft.com/office/drawing/2014/main" id="{1DC0EF1E-F51F-489D-8418-B1A47D763631}"/>
              </a:ext>
            </a:extLst>
          </p:cNvPr>
          <p:cNvSpPr>
            <a:spLocks/>
          </p:cNvSpPr>
          <p:nvPr/>
        </p:nvSpPr>
        <p:spPr bwMode="gray">
          <a:xfrm>
            <a:off x="2683426" y="3697522"/>
            <a:ext cx="1365374" cy="15475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085DAD"/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s-MX" dirty="0"/>
          </a:p>
        </p:txBody>
      </p:sp>
      <p:sp>
        <p:nvSpPr>
          <p:cNvPr id="79" name="Freeform 9">
            <a:extLst>
              <a:ext uri="{FF2B5EF4-FFF2-40B4-BE49-F238E27FC236}">
                <a16:creationId xmlns:a16="http://schemas.microsoft.com/office/drawing/2014/main" id="{11DDC2CF-F6A9-4550-A48D-6F3EE4FCBA74}"/>
              </a:ext>
            </a:extLst>
          </p:cNvPr>
          <p:cNvSpPr>
            <a:spLocks/>
          </p:cNvSpPr>
          <p:nvPr/>
        </p:nvSpPr>
        <p:spPr bwMode="gray">
          <a:xfrm rot="13066190" flipH="1">
            <a:off x="10512124" y="2470134"/>
            <a:ext cx="760360" cy="87093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085DAD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es-MX" dirty="0"/>
          </a:p>
        </p:txBody>
      </p:sp>
      <p:sp>
        <p:nvSpPr>
          <p:cNvPr id="81" name="Freeform 9">
            <a:extLst>
              <a:ext uri="{FF2B5EF4-FFF2-40B4-BE49-F238E27FC236}">
                <a16:creationId xmlns:a16="http://schemas.microsoft.com/office/drawing/2014/main" id="{8A765DAA-2E59-4236-9AA3-B0C6C2A69039}"/>
              </a:ext>
            </a:extLst>
          </p:cNvPr>
          <p:cNvSpPr>
            <a:spLocks/>
          </p:cNvSpPr>
          <p:nvPr/>
        </p:nvSpPr>
        <p:spPr bwMode="gray">
          <a:xfrm rot="10800000" flipH="1">
            <a:off x="9246366" y="1085817"/>
            <a:ext cx="1365374" cy="15475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085DAD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es-MX" dirty="0"/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533D5638-CBA7-4CCC-B48F-7AC1DA5A7496}"/>
              </a:ext>
            </a:extLst>
          </p:cNvPr>
          <p:cNvSpPr>
            <a:spLocks/>
          </p:cNvSpPr>
          <p:nvPr/>
        </p:nvSpPr>
        <p:spPr bwMode="gray">
          <a:xfrm rot="7554153" flipH="1">
            <a:off x="7486334" y="867602"/>
            <a:ext cx="1365374" cy="15475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085DAD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es-MX" dirty="0"/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8EEE3A10-1EC7-4506-9486-56EE1CE253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96300" y="382126"/>
            <a:ext cx="10202718" cy="563563"/>
          </a:xfrm>
        </p:spPr>
        <p:txBody>
          <a:bodyPr>
            <a:normAutofit/>
          </a:bodyPr>
          <a:lstStyle/>
          <a:p>
            <a:pPr algn="ctr"/>
            <a:r>
              <a:rPr lang="en-US" altLang="es-MX" sz="28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 PRESUPUESTO – PLAN PRESUPUESTO INSTITUCIONAL</a:t>
            </a:r>
          </a:p>
        </p:txBody>
      </p:sp>
    </p:spTree>
    <p:extLst>
      <p:ext uri="{BB962C8B-B14F-4D97-AF65-F5344CB8AC3E}">
        <p14:creationId xmlns:p14="http://schemas.microsoft.com/office/powerpoint/2010/main" val="306951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7" grpId="0"/>
      <p:bldP spid="29" grpId="0"/>
      <p:bldP spid="79" grpId="0" animBg="1"/>
      <p:bldP spid="81" grpId="0" animBg="1"/>
      <p:bldP spid="8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Custodia de la información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705559" cy="61414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8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40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0" name="Imagen 1">
            <a:extLst>
              <a:ext uri="{FF2B5EF4-FFF2-40B4-BE49-F238E27FC236}">
                <a16:creationId xmlns:a16="http://schemas.microsoft.com/office/drawing/2014/main" id="{64A8854A-A1D9-412C-B842-BD2027C30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13" y="1394502"/>
            <a:ext cx="8714333" cy="484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731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41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55DAAF61-9787-4374-A154-10DDCC30CA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778462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Imagen 21">
            <a:extLst>
              <a:ext uri="{FF2B5EF4-FFF2-40B4-BE49-F238E27FC236}">
                <a16:creationId xmlns:a16="http://schemas.microsoft.com/office/drawing/2014/main" id="{BB383EB1-5692-4F64-A75C-0D675AC60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31" y="1332605"/>
            <a:ext cx="10128338" cy="513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64675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42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2" name="Imagen 3">
            <a:extLst>
              <a:ext uri="{FF2B5EF4-FFF2-40B4-BE49-F238E27FC236}">
                <a16:creationId xmlns:a16="http://schemas.microsoft.com/office/drawing/2014/main" id="{F3E02639-3779-41CD-B1CD-D6324C257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31" y="1330132"/>
            <a:ext cx="10128338" cy="513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8FE6CFCB-1209-4DA0-BFD3-F400E184B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778462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9047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5">
            <a:extLst>
              <a:ext uri="{FF2B5EF4-FFF2-40B4-BE49-F238E27FC236}">
                <a16:creationId xmlns:a16="http://schemas.microsoft.com/office/drawing/2014/main" id="{E14A1766-3604-4DFC-874B-D71AB8CBD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27" y="1321690"/>
            <a:ext cx="10090479" cy="512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43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C2868539-EDD4-4208-BF0B-5A10242E50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778462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3283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20">
            <a:extLst>
              <a:ext uri="{FF2B5EF4-FFF2-40B4-BE49-F238E27FC236}">
                <a16:creationId xmlns:a16="http://schemas.microsoft.com/office/drawing/2014/main" id="{6E179C5C-5E13-4BF7-BACC-532F5A2E5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47" y="1317557"/>
            <a:ext cx="10090479" cy="5112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44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C2868539-EDD4-4208-BF0B-5A10242E50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52704" y="333381"/>
            <a:ext cx="7784629" cy="563563"/>
          </a:xfrm>
        </p:spPr>
        <p:txBody>
          <a:bodyPr>
            <a:normAutofit fontScale="90000"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Pasos para construir el Plan-Presupuesto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6945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Verificación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8" name="Diagrama de flujo: conector 2">
            <a:extLst>
              <a:ext uri="{FF2B5EF4-FFF2-40B4-BE49-F238E27FC236}">
                <a16:creationId xmlns:a16="http://schemas.microsoft.com/office/drawing/2014/main" id="{57E6D492-99C6-477F-B9A8-AF8E7CD29438}"/>
              </a:ext>
            </a:extLst>
          </p:cNvPr>
          <p:cNvSpPr/>
          <p:nvPr/>
        </p:nvSpPr>
        <p:spPr>
          <a:xfrm>
            <a:off x="2347145" y="168635"/>
            <a:ext cx="1063712" cy="704298"/>
          </a:xfrm>
          <a:prstGeom prst="flowChartConnector">
            <a:avLst/>
          </a:prstGeom>
          <a:solidFill>
            <a:srgbClr val="27CED7">
              <a:lumMod val="75000"/>
            </a:srgbClr>
          </a:solidFill>
          <a:ln w="28575" cmpd="sng">
            <a:solidFill>
              <a:srgbClr val="27CED7">
                <a:lumMod val="20000"/>
                <a:lumOff val="80000"/>
              </a:srgbClr>
            </a:solidFill>
          </a:ln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contourClr>
              <a:srgbClr val="2683C6">
                <a:shade val="35000"/>
                <a:satMod val="160000"/>
              </a:srgb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prstClr val="white"/>
                </a:solidFill>
                <a:latin typeface="Tw Cen MT" panose="020B0602020104020603"/>
              </a:rPr>
              <a:t>12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</a:endParaRPr>
          </a:p>
        </p:txBody>
      </p:sp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45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4" name="Imagen 3">
            <a:extLst>
              <a:ext uri="{FF2B5EF4-FFF2-40B4-BE49-F238E27FC236}">
                <a16:creationId xmlns:a16="http://schemas.microsoft.com/office/drawing/2014/main" id="{EB5FD561-BC95-4E94-A674-E42445F90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32" y="1695517"/>
            <a:ext cx="8110111" cy="301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73">
            <a:extLst>
              <a:ext uri="{FF2B5EF4-FFF2-40B4-BE49-F238E27FC236}">
                <a16:creationId xmlns:a16="http://schemas.microsoft.com/office/drawing/2014/main" id="{26190FC7-0E4E-49B4-86AE-BB0C2127DB9C}"/>
              </a:ext>
            </a:extLst>
          </p:cNvPr>
          <p:cNvGrpSpPr>
            <a:grpSpLocks/>
          </p:cNvGrpSpPr>
          <p:nvPr/>
        </p:nvGrpSpPr>
        <p:grpSpPr bwMode="auto">
          <a:xfrm>
            <a:off x="1576688" y="5028856"/>
            <a:ext cx="5506283" cy="1098550"/>
            <a:chOff x="2441875" y="2889209"/>
            <a:chExt cx="5616716" cy="1401888"/>
          </a:xfrm>
        </p:grpSpPr>
        <p:grpSp>
          <p:nvGrpSpPr>
            <p:cNvPr id="16" name="Group 18">
              <a:extLst>
                <a:ext uri="{FF2B5EF4-FFF2-40B4-BE49-F238E27FC236}">
                  <a16:creationId xmlns:a16="http://schemas.microsoft.com/office/drawing/2014/main" id="{0EA7E603-2211-4D48-B198-900BCFAA74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1875" y="2889209"/>
              <a:ext cx="5616716" cy="1401888"/>
              <a:chOff x="2441875" y="1593304"/>
              <a:chExt cx="5616716" cy="1401888"/>
            </a:xfrm>
          </p:grpSpPr>
          <p:grpSp>
            <p:nvGrpSpPr>
              <p:cNvPr id="18" name="Group 19">
                <a:extLst>
                  <a:ext uri="{FF2B5EF4-FFF2-40B4-BE49-F238E27FC236}">
                    <a16:creationId xmlns:a16="http://schemas.microsoft.com/office/drawing/2014/main" id="{2DC8A6AE-E89E-48D1-AE72-BB11A86731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1875" y="1593304"/>
                <a:ext cx="1410507" cy="1401414"/>
                <a:chOff x="2441875" y="1593304"/>
                <a:chExt cx="1410507" cy="1401414"/>
              </a:xfrm>
            </p:grpSpPr>
            <p:sp>
              <p:nvSpPr>
                <p:cNvPr id="25" name="Freeform 26">
                  <a:extLst>
                    <a:ext uri="{FF2B5EF4-FFF2-40B4-BE49-F238E27FC236}">
                      <a16:creationId xmlns:a16="http://schemas.microsoft.com/office/drawing/2014/main" id="{1AF1FBA0-E43B-47DF-9681-1DFE38B660B5}"/>
                    </a:ext>
                  </a:extLst>
                </p:cNvPr>
                <p:cNvSpPr/>
                <p:nvPr/>
              </p:nvSpPr>
              <p:spPr>
                <a:xfrm>
                  <a:off x="2441875" y="1593304"/>
                  <a:ext cx="1409584" cy="1401887"/>
                </a:xfrm>
                <a:custGeom>
                  <a:avLst/>
                  <a:gdLst>
                    <a:gd name="connsiteX0" fmla="*/ 0 w 1465388"/>
                    <a:gd name="connsiteY0" fmla="*/ 0 h 1465388"/>
                    <a:gd name="connsiteX1" fmla="*/ 1465388 w 1465388"/>
                    <a:gd name="connsiteY1" fmla="*/ 0 h 1465388"/>
                    <a:gd name="connsiteX2" fmla="*/ 1465388 w 1465388"/>
                    <a:gd name="connsiteY2" fmla="*/ 1465388 h 1465388"/>
                    <a:gd name="connsiteX3" fmla="*/ 0 w 1465388"/>
                    <a:gd name="connsiteY3" fmla="*/ 1465388 h 1465388"/>
                    <a:gd name="connsiteX4" fmla="*/ 0 w 1465388"/>
                    <a:gd name="connsiteY4" fmla="*/ 0 h 1465388"/>
                    <a:gd name="connsiteX0" fmla="*/ 314916 w 1925576"/>
                    <a:gd name="connsiteY0" fmla="*/ 342901 h 1914384"/>
                    <a:gd name="connsiteX1" fmla="*/ 1695482 w 1925576"/>
                    <a:gd name="connsiteY1" fmla="*/ 224498 h 1914384"/>
                    <a:gd name="connsiteX2" fmla="*/ 1695482 w 1925576"/>
                    <a:gd name="connsiteY2" fmla="*/ 1689886 h 1914384"/>
                    <a:gd name="connsiteX3" fmla="*/ 230094 w 1925576"/>
                    <a:gd name="connsiteY3" fmla="*/ 1689886 h 1914384"/>
                    <a:gd name="connsiteX4" fmla="*/ 314916 w 1925576"/>
                    <a:gd name="connsiteY4" fmla="*/ 342901 h 1914384"/>
                    <a:gd name="connsiteX0" fmla="*/ 314916 w 1925576"/>
                    <a:gd name="connsiteY0" fmla="*/ 342901 h 1689886"/>
                    <a:gd name="connsiteX1" fmla="*/ 1695482 w 1925576"/>
                    <a:gd name="connsiteY1" fmla="*/ 224498 h 1689886"/>
                    <a:gd name="connsiteX2" fmla="*/ 1695482 w 1925576"/>
                    <a:gd name="connsiteY2" fmla="*/ 1689886 h 1689886"/>
                    <a:gd name="connsiteX3" fmla="*/ 230094 w 1925576"/>
                    <a:gd name="connsiteY3" fmla="*/ 1689886 h 1689886"/>
                    <a:gd name="connsiteX4" fmla="*/ 314916 w 1925576"/>
                    <a:gd name="connsiteY4" fmla="*/ 342901 h 1689886"/>
                    <a:gd name="connsiteX0" fmla="*/ 84822 w 1695482"/>
                    <a:gd name="connsiteY0" fmla="*/ 342901 h 1689886"/>
                    <a:gd name="connsiteX1" fmla="*/ 1465388 w 1695482"/>
                    <a:gd name="connsiteY1" fmla="*/ 224498 h 1689886"/>
                    <a:gd name="connsiteX2" fmla="*/ 1465388 w 1695482"/>
                    <a:gd name="connsiteY2" fmla="*/ 1689886 h 1689886"/>
                    <a:gd name="connsiteX3" fmla="*/ 0 w 1695482"/>
                    <a:gd name="connsiteY3" fmla="*/ 1689886 h 1689886"/>
                    <a:gd name="connsiteX4" fmla="*/ 84822 w 1695482"/>
                    <a:gd name="connsiteY4" fmla="*/ 342901 h 1689886"/>
                    <a:gd name="connsiteX0" fmla="*/ 84822 w 1695482"/>
                    <a:gd name="connsiteY0" fmla="*/ 118403 h 1465388"/>
                    <a:gd name="connsiteX1" fmla="*/ 1465388 w 1695482"/>
                    <a:gd name="connsiteY1" fmla="*/ 0 h 1465388"/>
                    <a:gd name="connsiteX2" fmla="*/ 1465388 w 1695482"/>
                    <a:gd name="connsiteY2" fmla="*/ 1465388 h 1465388"/>
                    <a:gd name="connsiteX3" fmla="*/ 0 w 1695482"/>
                    <a:gd name="connsiteY3" fmla="*/ 1465388 h 1465388"/>
                    <a:gd name="connsiteX4" fmla="*/ 84822 w 1695482"/>
                    <a:gd name="connsiteY4" fmla="*/ 118403 h 1465388"/>
                    <a:gd name="connsiteX0" fmla="*/ 84822 w 1465388"/>
                    <a:gd name="connsiteY0" fmla="*/ 118403 h 1465388"/>
                    <a:gd name="connsiteX1" fmla="*/ 1465388 w 1465388"/>
                    <a:gd name="connsiteY1" fmla="*/ 0 h 1465388"/>
                    <a:gd name="connsiteX2" fmla="*/ 1465388 w 1465388"/>
                    <a:gd name="connsiteY2" fmla="*/ 1465388 h 1465388"/>
                    <a:gd name="connsiteX3" fmla="*/ 0 w 1465388"/>
                    <a:gd name="connsiteY3" fmla="*/ 1465388 h 1465388"/>
                    <a:gd name="connsiteX4" fmla="*/ 84822 w 1465388"/>
                    <a:gd name="connsiteY4" fmla="*/ 118403 h 1465388"/>
                    <a:gd name="connsiteX0" fmla="*/ 84822 w 1465388"/>
                    <a:gd name="connsiteY0" fmla="*/ 0 h 1346985"/>
                    <a:gd name="connsiteX1" fmla="*/ 1292302 w 1465388"/>
                    <a:gd name="connsiteY1" fmla="*/ 8206 h 1346985"/>
                    <a:gd name="connsiteX2" fmla="*/ 1465388 w 1465388"/>
                    <a:gd name="connsiteY2" fmla="*/ 1346985 h 1346985"/>
                    <a:gd name="connsiteX3" fmla="*/ 0 w 1465388"/>
                    <a:gd name="connsiteY3" fmla="*/ 1346985 h 1346985"/>
                    <a:gd name="connsiteX4" fmla="*/ 84822 w 1465388"/>
                    <a:gd name="connsiteY4" fmla="*/ 0 h 1346985"/>
                    <a:gd name="connsiteX0" fmla="*/ 84822 w 1441576"/>
                    <a:gd name="connsiteY0" fmla="*/ 0 h 1346985"/>
                    <a:gd name="connsiteX1" fmla="*/ 1292302 w 1441576"/>
                    <a:gd name="connsiteY1" fmla="*/ 8206 h 1346985"/>
                    <a:gd name="connsiteX2" fmla="*/ 1441576 w 1441576"/>
                    <a:gd name="connsiteY2" fmla="*/ 1339728 h 1346985"/>
                    <a:gd name="connsiteX3" fmla="*/ 0 w 1441576"/>
                    <a:gd name="connsiteY3" fmla="*/ 1346985 h 1346985"/>
                    <a:gd name="connsiteX4" fmla="*/ 84822 w 1441576"/>
                    <a:gd name="connsiteY4" fmla="*/ 0 h 1346985"/>
                    <a:gd name="connsiteX0" fmla="*/ 140839 w 1441576"/>
                    <a:gd name="connsiteY0" fmla="*/ 0 h 1401414"/>
                    <a:gd name="connsiteX1" fmla="*/ 1292302 w 1441576"/>
                    <a:gd name="connsiteY1" fmla="*/ 62635 h 1401414"/>
                    <a:gd name="connsiteX2" fmla="*/ 1441576 w 1441576"/>
                    <a:gd name="connsiteY2" fmla="*/ 1394157 h 1401414"/>
                    <a:gd name="connsiteX3" fmla="*/ 0 w 1441576"/>
                    <a:gd name="connsiteY3" fmla="*/ 1401414 h 1401414"/>
                    <a:gd name="connsiteX4" fmla="*/ 140839 w 1441576"/>
                    <a:gd name="connsiteY4" fmla="*/ 0 h 1401414"/>
                    <a:gd name="connsiteX0" fmla="*/ 140839 w 1410507"/>
                    <a:gd name="connsiteY0" fmla="*/ 0 h 1401414"/>
                    <a:gd name="connsiteX1" fmla="*/ 1292302 w 1410507"/>
                    <a:gd name="connsiteY1" fmla="*/ 62635 h 1401414"/>
                    <a:gd name="connsiteX2" fmla="*/ 1410507 w 1410507"/>
                    <a:gd name="connsiteY2" fmla="*/ 1361500 h 1401414"/>
                    <a:gd name="connsiteX3" fmla="*/ 0 w 1410507"/>
                    <a:gd name="connsiteY3" fmla="*/ 1401414 h 1401414"/>
                    <a:gd name="connsiteX4" fmla="*/ 140839 w 1410507"/>
                    <a:gd name="connsiteY4" fmla="*/ 0 h 1401414"/>
                    <a:gd name="connsiteX0" fmla="*/ 40827 w 1410507"/>
                    <a:gd name="connsiteY0" fmla="*/ 0 h 1401414"/>
                    <a:gd name="connsiteX1" fmla="*/ 1292302 w 1410507"/>
                    <a:gd name="connsiteY1" fmla="*/ 62635 h 1401414"/>
                    <a:gd name="connsiteX2" fmla="*/ 1410507 w 1410507"/>
                    <a:gd name="connsiteY2" fmla="*/ 1361500 h 1401414"/>
                    <a:gd name="connsiteX3" fmla="*/ 0 w 1410507"/>
                    <a:gd name="connsiteY3" fmla="*/ 1401414 h 1401414"/>
                    <a:gd name="connsiteX4" fmla="*/ 40827 w 1410507"/>
                    <a:gd name="connsiteY4" fmla="*/ 0 h 1401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0507" h="1401414">
                      <a:moveTo>
                        <a:pt x="40827" y="0"/>
                      </a:moveTo>
                      <a:lnTo>
                        <a:pt x="1292302" y="62635"/>
                      </a:lnTo>
                      <a:lnTo>
                        <a:pt x="1410507" y="1361500"/>
                      </a:lnTo>
                      <a:lnTo>
                        <a:pt x="0" y="1401414"/>
                      </a:lnTo>
                      <a:lnTo>
                        <a:pt x="40827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8100000" algn="tr" rotWithShape="0">
                    <a:prstClr val="black">
                      <a:alpha val="58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6" name="Rectangle 28">
                  <a:extLst>
                    <a:ext uri="{FF2B5EF4-FFF2-40B4-BE49-F238E27FC236}">
                      <a16:creationId xmlns:a16="http://schemas.microsoft.com/office/drawing/2014/main" id="{B7DBD039-70FC-4122-A1B9-2351B5D7AD1E}"/>
                    </a:ext>
                  </a:extLst>
                </p:cNvPr>
                <p:cNvSpPr/>
                <p:nvPr/>
              </p:nvSpPr>
              <p:spPr>
                <a:xfrm>
                  <a:off x="2597926" y="1812020"/>
                  <a:ext cx="1012874" cy="1012874"/>
                </a:xfrm>
                <a:prstGeom prst="rect">
                  <a:avLst/>
                </a:prstGeom>
                <a:solidFill>
                  <a:srgbClr val="4472C4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38100" dir="18900000">
                    <a:prstClr val="black">
                      <a:alpha val="32000"/>
                    </a:prstClr>
                  </a:inn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600" b="1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9" name="Group 20">
                <a:extLst>
                  <a:ext uri="{FF2B5EF4-FFF2-40B4-BE49-F238E27FC236}">
                    <a16:creationId xmlns:a16="http://schemas.microsoft.com/office/drawing/2014/main" id="{D7D97831-FE54-422B-8205-5A4D3A0448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54211" y="1699844"/>
                <a:ext cx="4204380" cy="1295348"/>
                <a:chOff x="3854211" y="1699844"/>
                <a:chExt cx="4204380" cy="1295348"/>
              </a:xfrm>
            </p:grpSpPr>
            <p:sp>
              <p:nvSpPr>
                <p:cNvPr id="20" name="Isosceles Triangle 21">
                  <a:extLst>
                    <a:ext uri="{FF2B5EF4-FFF2-40B4-BE49-F238E27FC236}">
                      <a16:creationId xmlns:a16="http://schemas.microsoft.com/office/drawing/2014/main" id="{AB6C9B10-BE68-4EDA-B55A-B000BDE46EA6}"/>
                    </a:ext>
                  </a:extLst>
                </p:cNvPr>
                <p:cNvSpPr/>
                <p:nvPr/>
              </p:nvSpPr>
              <p:spPr>
                <a:xfrm rot="16200000">
                  <a:off x="3902702" y="2268563"/>
                  <a:ext cx="257284" cy="308653"/>
                </a:xfrm>
                <a:prstGeom prst="triangle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8100000" algn="tr" rotWithShape="0">
                    <a:prstClr val="black">
                      <a:alpha val="58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757F8969-EC52-4C65-8A06-6493F30C52E1}"/>
                    </a:ext>
                  </a:extLst>
                </p:cNvPr>
                <p:cNvSpPr/>
                <p:nvPr/>
              </p:nvSpPr>
              <p:spPr>
                <a:xfrm>
                  <a:off x="4103101" y="1761450"/>
                  <a:ext cx="3955490" cy="1233742"/>
                </a:xfrm>
                <a:custGeom>
                  <a:avLst/>
                  <a:gdLst>
                    <a:gd name="connsiteX0" fmla="*/ 0 w 6109255"/>
                    <a:gd name="connsiteY0" fmla="*/ 0 h 1465388"/>
                    <a:gd name="connsiteX1" fmla="*/ 6109255 w 6109255"/>
                    <a:gd name="connsiteY1" fmla="*/ 0 h 1465388"/>
                    <a:gd name="connsiteX2" fmla="*/ 6109255 w 6109255"/>
                    <a:gd name="connsiteY2" fmla="*/ 1465388 h 1465388"/>
                    <a:gd name="connsiteX3" fmla="*/ 0 w 6109255"/>
                    <a:gd name="connsiteY3" fmla="*/ 1465388 h 1465388"/>
                    <a:gd name="connsiteX4" fmla="*/ 0 w 6109255"/>
                    <a:gd name="connsiteY4" fmla="*/ 0 h 1465388"/>
                    <a:gd name="connsiteX0" fmla="*/ 177434 w 6109255"/>
                    <a:gd name="connsiteY0" fmla="*/ 160606 h 1465388"/>
                    <a:gd name="connsiteX1" fmla="*/ 6109255 w 6109255"/>
                    <a:gd name="connsiteY1" fmla="*/ 0 h 1465388"/>
                    <a:gd name="connsiteX2" fmla="*/ 6109255 w 6109255"/>
                    <a:gd name="connsiteY2" fmla="*/ 1465388 h 1465388"/>
                    <a:gd name="connsiteX3" fmla="*/ 0 w 6109255"/>
                    <a:gd name="connsiteY3" fmla="*/ 1465388 h 1465388"/>
                    <a:gd name="connsiteX4" fmla="*/ 177434 w 6109255"/>
                    <a:gd name="connsiteY4" fmla="*/ 160606 h 1465388"/>
                    <a:gd name="connsiteX0" fmla="*/ 177434 w 6109255"/>
                    <a:gd name="connsiteY0" fmla="*/ 0 h 1304782"/>
                    <a:gd name="connsiteX1" fmla="*/ 5817766 w 6109255"/>
                    <a:gd name="connsiteY1" fmla="*/ 70339 h 1304782"/>
                    <a:gd name="connsiteX2" fmla="*/ 6109255 w 6109255"/>
                    <a:gd name="connsiteY2" fmla="*/ 1304782 h 1304782"/>
                    <a:gd name="connsiteX3" fmla="*/ 0 w 6109255"/>
                    <a:gd name="connsiteY3" fmla="*/ 1304782 h 1304782"/>
                    <a:gd name="connsiteX4" fmla="*/ 177434 w 6109255"/>
                    <a:gd name="connsiteY4" fmla="*/ 0 h 1304782"/>
                    <a:gd name="connsiteX0" fmla="*/ 177434 w 6109255"/>
                    <a:gd name="connsiteY0" fmla="*/ 11723 h 1316505"/>
                    <a:gd name="connsiteX1" fmla="*/ 5825216 w 6109255"/>
                    <a:gd name="connsiteY1" fmla="*/ 0 h 1316505"/>
                    <a:gd name="connsiteX2" fmla="*/ 6109255 w 6109255"/>
                    <a:gd name="connsiteY2" fmla="*/ 1316505 h 1316505"/>
                    <a:gd name="connsiteX3" fmla="*/ 0 w 6109255"/>
                    <a:gd name="connsiteY3" fmla="*/ 1316505 h 1316505"/>
                    <a:gd name="connsiteX4" fmla="*/ 177434 w 6109255"/>
                    <a:gd name="connsiteY4" fmla="*/ 11723 h 1316505"/>
                    <a:gd name="connsiteX0" fmla="*/ 177434 w 6003013"/>
                    <a:gd name="connsiteY0" fmla="*/ 11723 h 1317943"/>
                    <a:gd name="connsiteX1" fmla="*/ 5825216 w 6003013"/>
                    <a:gd name="connsiteY1" fmla="*/ 0 h 1317943"/>
                    <a:gd name="connsiteX2" fmla="*/ 6003013 w 6003013"/>
                    <a:gd name="connsiteY2" fmla="*/ 1317943 h 1317943"/>
                    <a:gd name="connsiteX3" fmla="*/ 0 w 6003013"/>
                    <a:gd name="connsiteY3" fmla="*/ 1316505 h 1317943"/>
                    <a:gd name="connsiteX4" fmla="*/ 177434 w 6003013"/>
                    <a:gd name="connsiteY4" fmla="*/ 11723 h 1317943"/>
                    <a:gd name="connsiteX0" fmla="*/ 177434 w 5998739"/>
                    <a:gd name="connsiteY0" fmla="*/ 11723 h 1316505"/>
                    <a:gd name="connsiteX1" fmla="*/ 5825216 w 5998739"/>
                    <a:gd name="connsiteY1" fmla="*/ 0 h 1316505"/>
                    <a:gd name="connsiteX2" fmla="*/ 5998739 w 5998739"/>
                    <a:gd name="connsiteY2" fmla="*/ 1273563 h 1316505"/>
                    <a:gd name="connsiteX3" fmla="*/ 0 w 5998739"/>
                    <a:gd name="connsiteY3" fmla="*/ 1316505 h 1316505"/>
                    <a:gd name="connsiteX4" fmla="*/ 177434 w 5998739"/>
                    <a:gd name="connsiteY4" fmla="*/ 11723 h 1316505"/>
                    <a:gd name="connsiteX0" fmla="*/ 177434 w 5951836"/>
                    <a:gd name="connsiteY0" fmla="*/ 11723 h 1316505"/>
                    <a:gd name="connsiteX1" fmla="*/ 5825216 w 5951836"/>
                    <a:gd name="connsiteY1" fmla="*/ 0 h 1316505"/>
                    <a:gd name="connsiteX2" fmla="*/ 5951836 w 5951836"/>
                    <a:gd name="connsiteY2" fmla="*/ 1259708 h 1316505"/>
                    <a:gd name="connsiteX3" fmla="*/ 0 w 5951836"/>
                    <a:gd name="connsiteY3" fmla="*/ 1316505 h 1316505"/>
                    <a:gd name="connsiteX4" fmla="*/ 177434 w 5951836"/>
                    <a:gd name="connsiteY4" fmla="*/ 11723 h 1316505"/>
                    <a:gd name="connsiteX0" fmla="*/ 137458 w 5951836"/>
                    <a:gd name="connsiteY0" fmla="*/ 0 h 1332491"/>
                    <a:gd name="connsiteX1" fmla="*/ 5825216 w 5951836"/>
                    <a:gd name="connsiteY1" fmla="*/ 15986 h 1332491"/>
                    <a:gd name="connsiteX2" fmla="*/ 5951836 w 5951836"/>
                    <a:gd name="connsiteY2" fmla="*/ 1275694 h 1332491"/>
                    <a:gd name="connsiteX3" fmla="*/ 0 w 5951836"/>
                    <a:gd name="connsiteY3" fmla="*/ 1332491 h 1332491"/>
                    <a:gd name="connsiteX4" fmla="*/ 137458 w 5951836"/>
                    <a:gd name="connsiteY4" fmla="*/ 0 h 1332491"/>
                    <a:gd name="connsiteX0" fmla="*/ 37446 w 5951836"/>
                    <a:gd name="connsiteY0" fmla="*/ 0 h 1391758"/>
                    <a:gd name="connsiteX1" fmla="*/ 5825216 w 5951836"/>
                    <a:gd name="connsiteY1" fmla="*/ 75253 h 1391758"/>
                    <a:gd name="connsiteX2" fmla="*/ 5951836 w 5951836"/>
                    <a:gd name="connsiteY2" fmla="*/ 1334961 h 1391758"/>
                    <a:gd name="connsiteX3" fmla="*/ 0 w 5951836"/>
                    <a:gd name="connsiteY3" fmla="*/ 1391758 h 1391758"/>
                    <a:gd name="connsiteX4" fmla="*/ 37446 w 5951836"/>
                    <a:gd name="connsiteY4" fmla="*/ 0 h 1391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1836" h="1391758">
                      <a:moveTo>
                        <a:pt x="37446" y="0"/>
                      </a:moveTo>
                      <a:lnTo>
                        <a:pt x="5825216" y="75253"/>
                      </a:lnTo>
                      <a:lnTo>
                        <a:pt x="5951836" y="1334961"/>
                      </a:lnTo>
                      <a:lnTo>
                        <a:pt x="0" y="1391758"/>
                      </a:lnTo>
                      <a:lnTo>
                        <a:pt x="37446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8100000" algn="tr" rotWithShape="0">
                    <a:prstClr val="black">
                      <a:alpha val="58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grpSp>
              <p:nvGrpSpPr>
                <p:cNvPr id="22" name="Group 23">
                  <a:extLst>
                    <a:ext uri="{FF2B5EF4-FFF2-40B4-BE49-F238E27FC236}">
                      <a16:creationId xmlns:a16="http://schemas.microsoft.com/office/drawing/2014/main" id="{F92093C7-3D74-4E5A-94BD-D35DBEC0A97F}"/>
                    </a:ext>
                  </a:extLst>
                </p:cNvPr>
                <p:cNvGrpSpPr/>
                <p:nvPr/>
              </p:nvGrpSpPr>
              <p:grpSpPr>
                <a:xfrm>
                  <a:off x="3854211" y="1699844"/>
                  <a:ext cx="4204378" cy="1295348"/>
                  <a:chOff x="3854211" y="1699844"/>
                  <a:chExt cx="4204378" cy="1295348"/>
                </a:xfrm>
                <a:gradFill>
                  <a:gsLst>
                    <a:gs pos="10000">
                      <a:sysClr val="window" lastClr="FFFFFF">
                        <a:lumMod val="95000"/>
                      </a:sysClr>
                    </a:gs>
                    <a:gs pos="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8100000" scaled="1"/>
                </a:gradFill>
              </p:grpSpPr>
              <p:sp>
                <p:nvSpPr>
                  <p:cNvPr id="23" name="Rectangle 24">
                    <a:extLst>
                      <a:ext uri="{FF2B5EF4-FFF2-40B4-BE49-F238E27FC236}">
                        <a16:creationId xmlns:a16="http://schemas.microsoft.com/office/drawing/2014/main" id="{65069E68-AB78-4DF7-9329-7A5A8C5B1B92}"/>
                      </a:ext>
                    </a:extLst>
                  </p:cNvPr>
                  <p:cNvSpPr/>
                  <p:nvPr/>
                </p:nvSpPr>
                <p:spPr>
                  <a:xfrm>
                    <a:off x="4099957" y="1699844"/>
                    <a:ext cx="3958632" cy="1295348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sp>
                <p:nvSpPr>
                  <p:cNvPr id="24" name="Isosceles Triangle 25">
                    <a:extLst>
                      <a:ext uri="{FF2B5EF4-FFF2-40B4-BE49-F238E27FC236}">
                        <a16:creationId xmlns:a16="http://schemas.microsoft.com/office/drawing/2014/main" id="{90D2462E-BF73-4C04-B6E4-D81E4DA4A66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822680" y="2225335"/>
                    <a:ext cx="457200" cy="394138"/>
                  </a:xfrm>
                  <a:prstGeom prst="triangle">
                    <a:avLst/>
                  </a:prstGeom>
                  <a:solidFill>
                    <a:srgbClr val="F6FBFC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</p:grpSp>
          </p:grpSp>
        </p:grpSp>
        <p:sp>
          <p:nvSpPr>
            <p:cNvPr id="17" name="TextBox 67">
              <a:extLst>
                <a:ext uri="{FF2B5EF4-FFF2-40B4-BE49-F238E27FC236}">
                  <a16:creationId xmlns:a16="http://schemas.microsoft.com/office/drawing/2014/main" id="{A23F01B1-AD03-4D30-AB0C-DAB080781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134557" y="3193086"/>
              <a:ext cx="3796248" cy="106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79413" indent="-379413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just" eaLnBrk="1" hangingPunct="1">
                <a:buFont typeface="Wingdings" panose="05000000000000000000" pitchFamily="2" charset="2"/>
                <a:buChar char="ü"/>
                <a:defRPr/>
              </a:pPr>
              <a:r>
                <a:rPr lang="es-CR" altLang="es-ES" sz="1200" dirty="0"/>
                <a:t>Los datos son auditables y sujetos de verificación por parte de unidades fiscalizadoras y conductoras a lo interno de la Institución.</a:t>
              </a:r>
              <a:endParaRPr lang="es-ES" altLang="es-ES" sz="1200" dirty="0"/>
            </a:p>
          </p:txBody>
        </p:sp>
      </p:grpSp>
      <p:pic>
        <p:nvPicPr>
          <p:cNvPr id="27" name="bulb_light_up">
            <a:extLst>
              <a:ext uri="{FF2B5EF4-FFF2-40B4-BE49-F238E27FC236}">
                <a16:creationId xmlns:a16="http://schemas.microsoft.com/office/drawing/2014/main" id="{E7B9C429-157D-4A57-A60E-CAEC570CE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803" y="5103954"/>
            <a:ext cx="639763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72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6477" y="2666814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latin typeface="+mn-lt"/>
                <a:ea typeface="+mn-ea"/>
                <a:cs typeface="+mn-cs"/>
              </a:rPr>
              <a:t>¿</a:t>
            </a:r>
            <a:r>
              <a:rPr lang="en-US" altLang="es-MX" sz="3600" b="1" dirty="0" err="1">
                <a:latin typeface="+mn-lt"/>
                <a:ea typeface="+mn-ea"/>
                <a:cs typeface="+mn-cs"/>
              </a:rPr>
              <a:t>Cómo</a:t>
            </a:r>
            <a:r>
              <a:rPr lang="en-US" altLang="es-MX" sz="3600" b="1" dirty="0">
                <a:latin typeface="+mn-lt"/>
                <a:ea typeface="+mn-ea"/>
                <a:cs typeface="+mn-cs"/>
              </a:rPr>
              <a:t> </a:t>
            </a:r>
            <a:r>
              <a:rPr lang="en-US" altLang="es-MX" sz="3600" b="1" dirty="0" err="1">
                <a:latin typeface="+mn-lt"/>
                <a:ea typeface="+mn-ea"/>
                <a:cs typeface="+mn-cs"/>
              </a:rPr>
              <a:t>construyo</a:t>
            </a:r>
            <a:r>
              <a:rPr lang="en-US" altLang="es-MX" sz="3600" b="1" dirty="0">
                <a:latin typeface="+mn-lt"/>
                <a:ea typeface="+mn-ea"/>
                <a:cs typeface="+mn-cs"/>
              </a:rPr>
              <a:t> un </a:t>
            </a:r>
            <a:r>
              <a:rPr lang="en-US" altLang="es-MX" sz="3600" b="1" dirty="0" err="1">
                <a:latin typeface="+mn-lt"/>
                <a:ea typeface="+mn-ea"/>
                <a:cs typeface="+mn-cs"/>
              </a:rPr>
              <a:t>indicador</a:t>
            </a:r>
            <a:r>
              <a:rPr lang="en-US" altLang="es-MX" sz="3600" b="1" dirty="0">
                <a:latin typeface="+mn-lt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566904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47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314074" y="1319752"/>
            <a:ext cx="16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Indicador:</a:t>
            </a:r>
            <a:endParaRPr lang="en-US" sz="28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2314075" y="2040596"/>
            <a:ext cx="9183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dirty="0"/>
              <a:t>Es una unidad de medida para establecer el logro y el cumplimiento de planes, metas, objetivos, políticas, otros.</a:t>
            </a:r>
            <a:endParaRPr lang="en-US" sz="2200" dirty="0"/>
          </a:p>
        </p:txBody>
      </p:sp>
      <p:sp>
        <p:nvSpPr>
          <p:cNvPr id="6" name="Rectángulo 5"/>
          <p:cNvSpPr/>
          <p:nvPr/>
        </p:nvSpPr>
        <p:spPr>
          <a:xfrm>
            <a:off x="2314074" y="3398003"/>
            <a:ext cx="91839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R" sz="2200" dirty="0"/>
              <a:t>Son los elementos fundamentales para la toma de decisiones de </a:t>
            </a:r>
          </a:p>
          <a:p>
            <a:r>
              <a:rPr lang="es-CR" sz="2200" dirty="0"/>
              <a:t>la Institución y para monitorear el comportamiento de las variables.</a:t>
            </a:r>
          </a:p>
          <a:p>
            <a:endParaRPr lang="en-US" sz="2200" dirty="0"/>
          </a:p>
        </p:txBody>
      </p:sp>
      <p:sp>
        <p:nvSpPr>
          <p:cNvPr id="7" name="Rectángulo 6"/>
          <p:cNvSpPr/>
          <p:nvPr/>
        </p:nvSpPr>
        <p:spPr>
          <a:xfrm>
            <a:off x="2314074" y="4453008"/>
            <a:ext cx="91839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R" sz="2200" dirty="0"/>
              <a:t>Identifica  cambios  en  el  tiempo  de  las  variables,  dando  la  voz  de  alerta  sobre  la existencia de  un  determinado  problema,  permitiendo  implementar  medidas.</a:t>
            </a:r>
            <a:endParaRPr lang="en-US" sz="2200" dirty="0"/>
          </a:p>
        </p:txBody>
      </p:sp>
      <p:sp>
        <p:nvSpPr>
          <p:cNvPr id="21" name="Arc 12">
            <a:extLst>
              <a:ext uri="{FF2B5EF4-FFF2-40B4-BE49-F238E27FC236}">
                <a16:creationId xmlns:a16="http://schemas.microsoft.com/office/drawing/2014/main" id="{AC03261F-FE94-4260-AD73-E55AE81B4648}"/>
              </a:ext>
            </a:extLst>
          </p:cNvPr>
          <p:cNvSpPr/>
          <p:nvPr/>
        </p:nvSpPr>
        <p:spPr>
          <a:xfrm>
            <a:off x="-2788149" y="1664894"/>
            <a:ext cx="4080278" cy="3928520"/>
          </a:xfrm>
          <a:prstGeom prst="arc">
            <a:avLst>
              <a:gd name="adj1" fmla="val 17484222"/>
              <a:gd name="adj2" fmla="val 4120253"/>
            </a:avLst>
          </a:prstGeom>
          <a:ln w="2540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>
            <a:normAutofit/>
          </a:bodyPr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2" name="Arc 22">
            <a:extLst>
              <a:ext uri="{FF2B5EF4-FFF2-40B4-BE49-F238E27FC236}">
                <a16:creationId xmlns:a16="http://schemas.microsoft.com/office/drawing/2014/main" id="{62D21B93-6A0F-4551-BCF0-7070DD038CC6}"/>
              </a:ext>
            </a:extLst>
          </p:cNvPr>
          <p:cNvSpPr/>
          <p:nvPr/>
        </p:nvSpPr>
        <p:spPr>
          <a:xfrm>
            <a:off x="-2146122" y="1559737"/>
            <a:ext cx="4080278" cy="4138831"/>
          </a:xfrm>
          <a:prstGeom prst="arc">
            <a:avLst>
              <a:gd name="adj1" fmla="val 18342345"/>
              <a:gd name="adj2" fmla="val 2882417"/>
            </a:avLst>
          </a:prstGeom>
          <a:ln w="635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>
            <a:normAutofit/>
          </a:bodyPr>
          <a:lstStyle/>
          <a:p>
            <a:pPr algn="ctr"/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3" name="Oval 23">
            <a:extLst>
              <a:ext uri="{FF2B5EF4-FFF2-40B4-BE49-F238E27FC236}">
                <a16:creationId xmlns:a16="http://schemas.microsoft.com/office/drawing/2014/main" id="{0B7EE4E0-0F7F-4FA7-BE8D-B09BEC6884A6}"/>
              </a:ext>
            </a:extLst>
          </p:cNvPr>
          <p:cNvSpPr/>
          <p:nvPr/>
        </p:nvSpPr>
        <p:spPr>
          <a:xfrm flipH="1">
            <a:off x="1070869" y="1853356"/>
            <a:ext cx="272642" cy="262501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>
            <a:normAutofit fontScale="32500" lnSpcReduction="20000"/>
          </a:bodyPr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4" name="Oval 24">
            <a:extLst>
              <a:ext uri="{FF2B5EF4-FFF2-40B4-BE49-F238E27FC236}">
                <a16:creationId xmlns:a16="http://schemas.microsoft.com/office/drawing/2014/main" id="{6813F17B-9194-4E12-A55F-751A1098C245}"/>
              </a:ext>
            </a:extLst>
          </p:cNvPr>
          <p:cNvSpPr/>
          <p:nvPr/>
        </p:nvSpPr>
        <p:spPr>
          <a:xfrm flipH="1">
            <a:off x="1056888" y="5057211"/>
            <a:ext cx="272642" cy="262501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>
            <a:normAutofit fontScale="32500" lnSpcReduction="20000"/>
          </a:bodyPr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6" name="Oval 26">
            <a:extLst>
              <a:ext uri="{FF2B5EF4-FFF2-40B4-BE49-F238E27FC236}">
                <a16:creationId xmlns:a16="http://schemas.microsoft.com/office/drawing/2014/main" id="{37409C6E-AD5E-45E1-80C0-5A5E2511BF1C}"/>
              </a:ext>
            </a:extLst>
          </p:cNvPr>
          <p:cNvSpPr/>
          <p:nvPr/>
        </p:nvSpPr>
        <p:spPr>
          <a:xfrm flipH="1">
            <a:off x="1805213" y="3530184"/>
            <a:ext cx="272642" cy="262501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>
            <a:normAutofit fontScale="32500" lnSpcReduction="20000"/>
          </a:bodyPr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5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3" grpId="0" animBg="1"/>
      <p:bldP spid="24" grpId="0" animBg="1"/>
      <p:bldP spid="2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uadroTexto 24"/>
          <p:cNvSpPr txBox="1"/>
          <p:nvPr/>
        </p:nvSpPr>
        <p:spPr>
          <a:xfrm>
            <a:off x="5780542" y="4252088"/>
            <a:ext cx="1420966" cy="369332"/>
          </a:xfrm>
          <a:prstGeom prst="rect">
            <a:avLst/>
          </a:prstGeom>
          <a:solidFill>
            <a:srgbClr val="EC799A"/>
          </a:solidFill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5773654" y="5823770"/>
            <a:ext cx="1745414" cy="369332"/>
          </a:xfrm>
          <a:prstGeom prst="rect">
            <a:avLst/>
          </a:prstGeom>
          <a:solidFill>
            <a:srgbClr val="E1B378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4419023" y="1149055"/>
            <a:ext cx="2555715" cy="66156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4351157" y="5056306"/>
            <a:ext cx="1434623" cy="369332"/>
          </a:xfrm>
          <a:prstGeom prst="roundRect">
            <a:avLst/>
          </a:prstGeom>
          <a:solidFill>
            <a:srgbClr val="69A5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4372466" y="3163282"/>
            <a:ext cx="1434623" cy="36933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5696881" y="2479593"/>
            <a:ext cx="1434623" cy="36933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5700479" y="-60433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48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924649" y="1188274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5838618" y="2453142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4714677" y="316328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4478946" y="5024717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873698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31"/>
          <p:cNvSpPr/>
          <p:nvPr/>
        </p:nvSpPr>
        <p:spPr>
          <a:xfrm>
            <a:off x="1246136" y="5525010"/>
            <a:ext cx="1626484" cy="32906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-176262" y="4425468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redondeado 29"/>
          <p:cNvSpPr/>
          <p:nvPr/>
        </p:nvSpPr>
        <p:spPr>
          <a:xfrm>
            <a:off x="1190249" y="369909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-197441" y="268703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1172341" y="2059987"/>
            <a:ext cx="1434623" cy="36933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1130572" y="-89008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49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93446" y="1339067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7" name="Rectángulo 6"/>
          <p:cNvSpPr/>
          <p:nvPr/>
        </p:nvSpPr>
        <p:spPr>
          <a:xfrm>
            <a:off x="3508506" y="1701914"/>
            <a:ext cx="9183924" cy="83099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CR" sz="2400" b="1" dirty="0"/>
              <a:t>Específico:</a:t>
            </a:r>
          </a:p>
          <a:p>
            <a:r>
              <a:rPr lang="es-CR" sz="2400" dirty="0"/>
              <a:t>El </a:t>
            </a:r>
            <a:r>
              <a:rPr lang="es-CR" sz="2400" b="1" dirty="0"/>
              <a:t>“Qué” </a:t>
            </a:r>
            <a:r>
              <a:rPr lang="es-CR" sz="2400" dirty="0"/>
              <a:t>del objetivo vinculado al indicador, debe reflejarse.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216297" y="2059987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44770" y="268703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5" name="CuadroTexto 24"/>
          <p:cNvSpPr txBox="1"/>
          <p:nvPr/>
        </p:nvSpPr>
        <p:spPr>
          <a:xfrm>
            <a:off x="1229954" y="3682248"/>
            <a:ext cx="142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-48473" y="4393879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203747" y="5538020"/>
            <a:ext cx="17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7081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0038" y="367977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BASE NORMATIVA</a:t>
            </a: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3" name="1 Elipse">
            <a:extLst>
              <a:ext uri="{FF2B5EF4-FFF2-40B4-BE49-F238E27FC236}">
                <a16:creationId xmlns:a16="http://schemas.microsoft.com/office/drawing/2014/main" id="{A8927293-F4F3-4589-BD81-41FF91D9BE0C}"/>
              </a:ext>
            </a:extLst>
          </p:cNvPr>
          <p:cNvSpPr/>
          <p:nvPr/>
        </p:nvSpPr>
        <p:spPr>
          <a:xfrm>
            <a:off x="1481138" y="2822575"/>
            <a:ext cx="1562100" cy="1609725"/>
          </a:xfrm>
          <a:prstGeom prst="ellipse">
            <a:avLst/>
          </a:prstGeom>
          <a:solidFill>
            <a:srgbClr val="C00000"/>
          </a:solidFill>
          <a:ln w="508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lIns="91431" tIns="45716" rIns="91431" bIns="45716" anchor="ctr"/>
          <a:lstStyle/>
          <a:p>
            <a:pPr marL="0" marR="0" lvl="0" indent="0" algn="ctr" defTabSz="108831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R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2 CuadroTexto">
            <a:extLst>
              <a:ext uri="{FF2B5EF4-FFF2-40B4-BE49-F238E27FC236}">
                <a16:creationId xmlns:a16="http://schemas.microsoft.com/office/drawing/2014/main" id="{03CE463B-8035-4406-924B-3E5488D9D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938" y="3235325"/>
            <a:ext cx="1439862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defTabSz="1088319" eaLnBrk="1" hangingPunct="1"/>
            <a:r>
              <a:rPr lang="es-CR" altLang="es-CR" dirty="0">
                <a:solidFill>
                  <a:prstClr val="white"/>
                </a:solidFill>
                <a:latin typeface="Arial" pitchFamily="34" charset="0"/>
              </a:rPr>
              <a:t>Fuente </a:t>
            </a:r>
          </a:p>
          <a:p>
            <a:pPr algn="ctr" defTabSz="1088319" eaLnBrk="1" hangingPunct="1"/>
            <a:r>
              <a:rPr lang="es-CR" altLang="es-CR" dirty="0">
                <a:solidFill>
                  <a:prstClr val="white"/>
                </a:solidFill>
                <a:latin typeface="Arial" pitchFamily="34" charset="0"/>
              </a:rPr>
              <a:t>Planes </a:t>
            </a:r>
          </a:p>
        </p:txBody>
      </p:sp>
      <p:grpSp>
        <p:nvGrpSpPr>
          <p:cNvPr id="15" name="16 Grupo">
            <a:extLst>
              <a:ext uri="{FF2B5EF4-FFF2-40B4-BE49-F238E27FC236}">
                <a16:creationId xmlns:a16="http://schemas.microsoft.com/office/drawing/2014/main" id="{A030200D-BB4F-4C5C-9424-14F3E13AACA9}"/>
              </a:ext>
            </a:extLst>
          </p:cNvPr>
          <p:cNvGrpSpPr>
            <a:grpSpLocks/>
          </p:cNvGrpSpPr>
          <p:nvPr/>
        </p:nvGrpSpPr>
        <p:grpSpPr bwMode="auto">
          <a:xfrm>
            <a:off x="3641726" y="1481228"/>
            <a:ext cx="1631950" cy="1385798"/>
            <a:chOff x="2412555" y="1128941"/>
            <a:chExt cx="1807576" cy="1718956"/>
          </a:xfrm>
        </p:grpSpPr>
        <p:sp>
          <p:nvSpPr>
            <p:cNvPr id="16" name="5 Elipse">
              <a:extLst>
                <a:ext uri="{FF2B5EF4-FFF2-40B4-BE49-F238E27FC236}">
                  <a16:creationId xmlns:a16="http://schemas.microsoft.com/office/drawing/2014/main" id="{6E6EAF08-A90A-4CA7-A359-26AF60288285}"/>
                </a:ext>
              </a:extLst>
            </p:cNvPr>
            <p:cNvSpPr/>
            <p:nvPr/>
          </p:nvSpPr>
          <p:spPr>
            <a:xfrm>
              <a:off x="2412555" y="1238410"/>
              <a:ext cx="1562138" cy="1609487"/>
            </a:xfrm>
            <a:prstGeom prst="ellipse">
              <a:avLst/>
            </a:prstGeom>
            <a:solidFill>
              <a:srgbClr val="00B050"/>
            </a:solidFill>
            <a:ln w="50800" cap="flat" cmpd="sng" algn="ctr">
              <a:solidFill>
                <a:srgbClr val="00FA71"/>
              </a:solidFill>
              <a:prstDash val="solid"/>
            </a:ln>
            <a:effectLst/>
          </p:spPr>
          <p:txBody>
            <a:bodyPr lIns="91431" tIns="45716" rIns="91431" bIns="45716" anchor="ctr"/>
            <a:lstStyle/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R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17 CuadroTexto">
              <a:extLst>
                <a:ext uri="{FF2B5EF4-FFF2-40B4-BE49-F238E27FC236}">
                  <a16:creationId xmlns:a16="http://schemas.microsoft.com/office/drawing/2014/main" id="{2C658F15-167C-4562-9A65-2C7A233CC4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9610" y="1825648"/>
              <a:ext cx="1368027" cy="45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R" altLang="es-CR" sz="1800" kern="0" dirty="0">
                  <a:solidFill>
                    <a:prstClr val="white"/>
                  </a:solidFill>
                  <a:latin typeface="Arial" pitchFamily="34" charset="0"/>
                </a:rPr>
                <a:t>CGR</a:t>
              </a:r>
              <a:endParaRPr kumimoji="0" lang="es-CR" altLang="es-C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21 Elipse">
              <a:extLst>
                <a:ext uri="{FF2B5EF4-FFF2-40B4-BE49-F238E27FC236}">
                  <a16:creationId xmlns:a16="http://schemas.microsoft.com/office/drawing/2014/main" id="{CEE21E36-FC4D-45D0-8D01-1227ADA183AD}"/>
                </a:ext>
              </a:extLst>
            </p:cNvPr>
            <p:cNvSpPr/>
            <p:nvPr/>
          </p:nvSpPr>
          <p:spPr bwMode="auto">
            <a:xfrm>
              <a:off x="3618454" y="1128941"/>
              <a:ext cx="601677" cy="56342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50800" cap="flat" cmpd="sng" algn="ctr">
              <a:solidFill>
                <a:srgbClr val="00FA7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sz="21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</a:t>
              </a:r>
            </a:p>
          </p:txBody>
        </p:sp>
      </p:grpSp>
      <p:cxnSp>
        <p:nvCxnSpPr>
          <p:cNvPr id="19" name="29 Conector recto">
            <a:extLst>
              <a:ext uri="{FF2B5EF4-FFF2-40B4-BE49-F238E27FC236}">
                <a16:creationId xmlns:a16="http://schemas.microsoft.com/office/drawing/2014/main" id="{9FCD8559-93DD-4A0C-90A1-C0FCDC6A6FA5}"/>
              </a:ext>
            </a:extLst>
          </p:cNvPr>
          <p:cNvCxnSpPr/>
          <p:nvPr/>
        </p:nvCxnSpPr>
        <p:spPr>
          <a:xfrm flipH="1">
            <a:off x="5880400" y="1468591"/>
            <a:ext cx="325437" cy="0"/>
          </a:xfrm>
          <a:prstGeom prst="line">
            <a:avLst/>
          </a:prstGeom>
          <a:noFill/>
          <a:ln w="9525" cap="flat" cmpd="sng" algn="ctr">
            <a:solidFill>
              <a:srgbClr val="00B050"/>
            </a:solidFill>
            <a:prstDash val="dash"/>
            <a:headEnd type="oval"/>
            <a:tailEnd type="none"/>
          </a:ln>
          <a:effectLst/>
        </p:spPr>
      </p:cxnSp>
      <p:cxnSp>
        <p:nvCxnSpPr>
          <p:cNvPr id="20" name="32 Conector recto">
            <a:extLst>
              <a:ext uri="{FF2B5EF4-FFF2-40B4-BE49-F238E27FC236}">
                <a16:creationId xmlns:a16="http://schemas.microsoft.com/office/drawing/2014/main" id="{407F74CB-EC49-4DFD-A6D6-6891A298AA00}"/>
              </a:ext>
            </a:extLst>
          </p:cNvPr>
          <p:cNvCxnSpPr>
            <a:cxnSpLocks/>
          </p:cNvCxnSpPr>
          <p:nvPr/>
        </p:nvCxnSpPr>
        <p:spPr>
          <a:xfrm flipH="1">
            <a:off x="4771397" y="1468591"/>
            <a:ext cx="1147104" cy="857765"/>
          </a:xfrm>
          <a:prstGeom prst="line">
            <a:avLst/>
          </a:prstGeom>
          <a:noFill/>
          <a:ln w="9525" cap="flat" cmpd="sng" algn="ctr">
            <a:solidFill>
              <a:srgbClr val="00B050"/>
            </a:solidFill>
            <a:prstDash val="dash"/>
          </a:ln>
          <a:effectLst/>
        </p:spPr>
      </p:cxnSp>
      <p:sp>
        <p:nvSpPr>
          <p:cNvPr id="21" name="33 CuadroTexto">
            <a:extLst>
              <a:ext uri="{FF2B5EF4-FFF2-40B4-BE49-F238E27FC236}">
                <a16:creationId xmlns:a16="http://schemas.microsoft.com/office/drawing/2014/main" id="{50D54A63-B6C4-4121-A870-A587C2593E7B}"/>
              </a:ext>
            </a:extLst>
          </p:cNvPr>
          <p:cNvSpPr txBox="1"/>
          <p:nvPr/>
        </p:nvSpPr>
        <p:spPr>
          <a:xfrm>
            <a:off x="6186786" y="1330478"/>
            <a:ext cx="4438649" cy="800211"/>
          </a:xfrm>
          <a:prstGeom prst="rect">
            <a:avLst/>
          </a:prstGeom>
          <a:noFill/>
        </p:spPr>
        <p:txBody>
          <a:bodyPr wrap="square" lIns="91431" tIns="45716" rIns="91431" bIns="45716">
            <a:spAutoFit/>
          </a:bodyPr>
          <a:lstStyle/>
          <a:p>
            <a:pPr defTabSz="1088319">
              <a:defRPr/>
            </a:pPr>
            <a:r>
              <a:rPr lang="es-CR" sz="1600" dirty="0">
                <a:solidFill>
                  <a:prstClr val="black"/>
                </a:solidFill>
                <a:latin typeface="Arial" panose="020B0604020202020204" pitchFamily="34" charset="0"/>
              </a:rPr>
              <a:t>Normas Técnicas Sobre Presupuesto Público 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Principios de Programación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Principio de Vinculación </a:t>
            </a:r>
          </a:p>
        </p:txBody>
      </p:sp>
      <p:sp>
        <p:nvSpPr>
          <p:cNvPr id="22" name="36 CuadroTexto">
            <a:extLst>
              <a:ext uri="{FF2B5EF4-FFF2-40B4-BE49-F238E27FC236}">
                <a16:creationId xmlns:a16="http://schemas.microsoft.com/office/drawing/2014/main" id="{77705D23-D944-4451-BC6B-28957F69A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5837" y="2044853"/>
            <a:ext cx="3851275" cy="33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1088319" eaLnBrk="1" hangingPunct="1"/>
            <a:r>
              <a:rPr lang="es-CR" altLang="es-CR" sz="1600" dirty="0">
                <a:solidFill>
                  <a:prstClr val="black"/>
                </a:solidFill>
                <a:latin typeface="Arial" pitchFamily="34" charset="0"/>
              </a:rPr>
              <a:t>DFOE´S</a:t>
            </a:r>
          </a:p>
        </p:txBody>
      </p:sp>
      <p:cxnSp>
        <p:nvCxnSpPr>
          <p:cNvPr id="23" name="37 Conector recto">
            <a:extLst>
              <a:ext uri="{FF2B5EF4-FFF2-40B4-BE49-F238E27FC236}">
                <a16:creationId xmlns:a16="http://schemas.microsoft.com/office/drawing/2014/main" id="{E5D7B607-7859-4097-BAC1-6539545DCD08}"/>
              </a:ext>
            </a:extLst>
          </p:cNvPr>
          <p:cNvCxnSpPr>
            <a:stCxn id="22" idx="1"/>
          </p:cNvCxnSpPr>
          <p:nvPr/>
        </p:nvCxnSpPr>
        <p:spPr>
          <a:xfrm flipH="1" flipV="1">
            <a:off x="4945363" y="2198841"/>
            <a:ext cx="1260474" cy="15285"/>
          </a:xfrm>
          <a:prstGeom prst="line">
            <a:avLst/>
          </a:prstGeom>
          <a:noFill/>
          <a:ln w="9525" cap="flat" cmpd="sng" algn="ctr">
            <a:solidFill>
              <a:srgbClr val="00B050"/>
            </a:solidFill>
            <a:prstDash val="dash"/>
            <a:headEnd type="oval"/>
            <a:tailEnd type="none"/>
          </a:ln>
          <a:effectLst/>
        </p:spPr>
      </p:cxnSp>
      <p:cxnSp>
        <p:nvCxnSpPr>
          <p:cNvPr id="24" name="43 Conector recto">
            <a:extLst>
              <a:ext uri="{FF2B5EF4-FFF2-40B4-BE49-F238E27FC236}">
                <a16:creationId xmlns:a16="http://schemas.microsoft.com/office/drawing/2014/main" id="{0C76792E-D734-4936-9398-92832C62D156}"/>
              </a:ext>
            </a:extLst>
          </p:cNvPr>
          <p:cNvCxnSpPr/>
          <p:nvPr/>
        </p:nvCxnSpPr>
        <p:spPr>
          <a:xfrm flipH="1">
            <a:off x="5845475" y="2765578"/>
            <a:ext cx="395287" cy="0"/>
          </a:xfrm>
          <a:prstGeom prst="line">
            <a:avLst/>
          </a:prstGeom>
          <a:noFill/>
          <a:ln w="9525" cap="flat" cmpd="sng" algn="ctr">
            <a:solidFill>
              <a:srgbClr val="00B050"/>
            </a:solidFill>
            <a:prstDash val="dash"/>
            <a:headEnd type="oval"/>
            <a:tailEnd type="none"/>
          </a:ln>
          <a:effectLst/>
        </p:spPr>
      </p:cxnSp>
      <p:cxnSp>
        <p:nvCxnSpPr>
          <p:cNvPr id="25" name="44 Conector recto">
            <a:extLst>
              <a:ext uri="{FF2B5EF4-FFF2-40B4-BE49-F238E27FC236}">
                <a16:creationId xmlns:a16="http://schemas.microsoft.com/office/drawing/2014/main" id="{8C4D46C1-E903-47E8-9882-B04D113ABADD}"/>
              </a:ext>
            </a:extLst>
          </p:cNvPr>
          <p:cNvCxnSpPr/>
          <p:nvPr/>
        </p:nvCxnSpPr>
        <p:spPr>
          <a:xfrm>
            <a:off x="4923137" y="2198841"/>
            <a:ext cx="922338" cy="566737"/>
          </a:xfrm>
          <a:prstGeom prst="line">
            <a:avLst/>
          </a:prstGeom>
          <a:noFill/>
          <a:ln w="9525" cap="flat" cmpd="sng" algn="ctr">
            <a:solidFill>
              <a:srgbClr val="00B050"/>
            </a:solidFill>
            <a:prstDash val="dash"/>
          </a:ln>
          <a:effectLst/>
        </p:spPr>
      </p:cxnSp>
      <p:pic>
        <p:nvPicPr>
          <p:cNvPr id="26" name="Picture 3">
            <a:extLst>
              <a:ext uri="{FF2B5EF4-FFF2-40B4-BE49-F238E27FC236}">
                <a16:creationId xmlns:a16="http://schemas.microsoft.com/office/drawing/2014/main" id="{2AEB7431-8C1B-4514-BA24-1237608F9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9" b="162"/>
          <a:stretch>
            <a:fillRect/>
          </a:stretch>
        </p:blipFill>
        <p:spPr bwMode="auto">
          <a:xfrm>
            <a:off x="2417763" y="1962150"/>
            <a:ext cx="908050" cy="30972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52 Conector recto">
            <a:extLst>
              <a:ext uri="{FF2B5EF4-FFF2-40B4-BE49-F238E27FC236}">
                <a16:creationId xmlns:a16="http://schemas.microsoft.com/office/drawing/2014/main" id="{CCB705B8-C645-47FC-9469-F9978ED37632}"/>
              </a:ext>
            </a:extLst>
          </p:cNvPr>
          <p:cNvCxnSpPr/>
          <p:nvPr/>
        </p:nvCxnSpPr>
        <p:spPr>
          <a:xfrm flipV="1">
            <a:off x="3043238" y="1900238"/>
            <a:ext cx="282575" cy="600075"/>
          </a:xfrm>
          <a:prstGeom prst="line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8" name="59 Conector recto">
            <a:extLst>
              <a:ext uri="{FF2B5EF4-FFF2-40B4-BE49-F238E27FC236}">
                <a16:creationId xmlns:a16="http://schemas.microsoft.com/office/drawing/2014/main" id="{C5B2795E-C39A-47D4-AD54-CECDD4E7DD4B}"/>
              </a:ext>
            </a:extLst>
          </p:cNvPr>
          <p:cNvCxnSpPr/>
          <p:nvPr/>
        </p:nvCxnSpPr>
        <p:spPr>
          <a:xfrm flipH="1" flipV="1">
            <a:off x="3254375" y="3941763"/>
            <a:ext cx="452438" cy="9525"/>
          </a:xfrm>
          <a:prstGeom prst="line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9" name="49 Conector recto">
            <a:extLst>
              <a:ext uri="{FF2B5EF4-FFF2-40B4-BE49-F238E27FC236}">
                <a16:creationId xmlns:a16="http://schemas.microsoft.com/office/drawing/2014/main" id="{32693DC0-E560-476D-844C-A6FCA0FF2AF3}"/>
              </a:ext>
            </a:extLst>
          </p:cNvPr>
          <p:cNvCxnSpPr>
            <a:cxnSpLocks/>
          </p:cNvCxnSpPr>
          <p:nvPr/>
        </p:nvCxnSpPr>
        <p:spPr>
          <a:xfrm>
            <a:off x="3006725" y="4775200"/>
            <a:ext cx="280070" cy="851574"/>
          </a:xfrm>
          <a:prstGeom prst="line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0" name="50 Conector recto">
            <a:extLst>
              <a:ext uri="{FF2B5EF4-FFF2-40B4-BE49-F238E27FC236}">
                <a16:creationId xmlns:a16="http://schemas.microsoft.com/office/drawing/2014/main" id="{D7E2BC78-0475-4281-8EB1-0EBC59BCBAB1}"/>
              </a:ext>
            </a:extLst>
          </p:cNvPr>
          <p:cNvCxnSpPr>
            <a:cxnSpLocks/>
          </p:cNvCxnSpPr>
          <p:nvPr/>
        </p:nvCxnSpPr>
        <p:spPr>
          <a:xfrm>
            <a:off x="3286795" y="5613400"/>
            <a:ext cx="439324" cy="13375"/>
          </a:xfrm>
          <a:prstGeom prst="line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1" name="51 Conector recto">
            <a:extLst>
              <a:ext uri="{FF2B5EF4-FFF2-40B4-BE49-F238E27FC236}">
                <a16:creationId xmlns:a16="http://schemas.microsoft.com/office/drawing/2014/main" id="{F791C341-9DA8-4397-812C-9B8C4072E1AF}"/>
              </a:ext>
            </a:extLst>
          </p:cNvPr>
          <p:cNvCxnSpPr/>
          <p:nvPr/>
        </p:nvCxnSpPr>
        <p:spPr>
          <a:xfrm>
            <a:off x="3325813" y="1900238"/>
            <a:ext cx="412750" cy="0"/>
          </a:xfrm>
          <a:prstGeom prst="line">
            <a:avLst/>
          </a:prstGeom>
          <a:noFill/>
          <a:ln w="222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32" name="14 Grupo">
            <a:extLst>
              <a:ext uri="{FF2B5EF4-FFF2-40B4-BE49-F238E27FC236}">
                <a16:creationId xmlns:a16="http://schemas.microsoft.com/office/drawing/2014/main" id="{43AFED40-48FD-4AC0-8180-0874B397E201}"/>
              </a:ext>
            </a:extLst>
          </p:cNvPr>
          <p:cNvGrpSpPr>
            <a:grpSpLocks/>
          </p:cNvGrpSpPr>
          <p:nvPr/>
        </p:nvGrpSpPr>
        <p:grpSpPr bwMode="auto">
          <a:xfrm>
            <a:off x="3665271" y="3119019"/>
            <a:ext cx="1764382" cy="1297545"/>
            <a:chOff x="2478504" y="3190956"/>
            <a:chExt cx="1954189" cy="1609328"/>
          </a:xfrm>
        </p:grpSpPr>
        <p:sp>
          <p:nvSpPr>
            <p:cNvPr id="33" name="6 Elipse">
              <a:extLst>
                <a:ext uri="{FF2B5EF4-FFF2-40B4-BE49-F238E27FC236}">
                  <a16:creationId xmlns:a16="http://schemas.microsoft.com/office/drawing/2014/main" id="{3A6D564A-909A-4715-A07C-2EBBAF67FF46}"/>
                </a:ext>
              </a:extLst>
            </p:cNvPr>
            <p:cNvSpPr/>
            <p:nvPr/>
          </p:nvSpPr>
          <p:spPr>
            <a:xfrm>
              <a:off x="2478504" y="3190956"/>
              <a:ext cx="1562082" cy="1609328"/>
            </a:xfrm>
            <a:prstGeom prst="ellipse">
              <a:avLst/>
            </a:prstGeom>
            <a:solidFill>
              <a:srgbClr val="F79646"/>
            </a:solidFill>
            <a:ln w="50800" cap="flat" cmpd="sng" algn="ctr">
              <a:solidFill>
                <a:srgbClr val="D66B00"/>
              </a:solidFill>
              <a:prstDash val="solid"/>
            </a:ln>
            <a:effectLst/>
          </p:spPr>
          <p:txBody>
            <a:bodyPr lIns="91431" tIns="45716" rIns="91431" bIns="45716" anchor="ctr"/>
            <a:lstStyle/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R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23 CuadroTexto">
              <a:extLst>
                <a:ext uri="{FF2B5EF4-FFF2-40B4-BE49-F238E27FC236}">
                  <a16:creationId xmlns:a16="http://schemas.microsoft.com/office/drawing/2014/main" id="{FFFF2BE7-A938-4A34-AC32-CBACA7D3F2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6278" y="3894708"/>
              <a:ext cx="1408104" cy="419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1" tIns="45716" rIns="91431" bIns="45716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altLang="es-CR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MIDEPLAN</a:t>
              </a:r>
              <a:r>
                <a:rPr kumimoji="0" lang="es-CR" altLang="es-C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grpSp>
          <p:nvGrpSpPr>
            <p:cNvPr id="35" name="57 Grupo">
              <a:extLst>
                <a:ext uri="{FF2B5EF4-FFF2-40B4-BE49-F238E27FC236}">
                  <a16:creationId xmlns:a16="http://schemas.microsoft.com/office/drawing/2014/main" id="{B2510727-C0B6-447C-ABF3-7358F4911F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22447" y="3284153"/>
              <a:ext cx="810246" cy="647874"/>
              <a:chOff x="3570860" y="1233649"/>
              <a:chExt cx="810246" cy="647874"/>
            </a:xfrm>
          </p:grpSpPr>
          <p:sp>
            <p:nvSpPr>
              <p:cNvPr id="36" name="58 Elipse">
                <a:extLst>
                  <a:ext uri="{FF2B5EF4-FFF2-40B4-BE49-F238E27FC236}">
                    <a16:creationId xmlns:a16="http://schemas.microsoft.com/office/drawing/2014/main" id="{2867D351-CC39-4951-8069-F05C607767FD}"/>
                  </a:ext>
                </a:extLst>
              </p:cNvPr>
              <p:cNvSpPr/>
              <p:nvPr/>
            </p:nvSpPr>
            <p:spPr>
              <a:xfrm>
                <a:off x="3641340" y="1234093"/>
                <a:ext cx="668330" cy="64754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50800" cap="flat" cmpd="sng" algn="ctr">
                <a:solidFill>
                  <a:srgbClr val="D66B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10883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CR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60 CuadroTexto">
                <a:extLst>
                  <a:ext uri="{FF2B5EF4-FFF2-40B4-BE49-F238E27FC236}">
                    <a16:creationId xmlns:a16="http://schemas.microsoft.com/office/drawing/2014/main" id="{F0B0D117-E92C-49D5-B66D-529CD96F20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0860" y="1341079"/>
                <a:ext cx="81024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108831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s-CR" altLang="es-CR" sz="2000" b="1" kern="0" dirty="0">
                    <a:solidFill>
                      <a:srgbClr val="F79646"/>
                    </a:solidFill>
                    <a:latin typeface="Arial" pitchFamily="34" charset="0"/>
                  </a:rPr>
                  <a:t>2</a:t>
                </a:r>
                <a:endParaRPr kumimoji="0" lang="es-CR" altLang="es-CR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</p:grpSp>
      </p:grpSp>
      <p:cxnSp>
        <p:nvCxnSpPr>
          <p:cNvPr id="38" name="37 Conector recto">
            <a:extLst>
              <a:ext uri="{FF2B5EF4-FFF2-40B4-BE49-F238E27FC236}">
                <a16:creationId xmlns:a16="http://schemas.microsoft.com/office/drawing/2014/main" id="{D4982151-B9F9-4C8C-8DCB-E958994D26BA}"/>
              </a:ext>
            </a:extLst>
          </p:cNvPr>
          <p:cNvCxnSpPr/>
          <p:nvPr/>
        </p:nvCxnSpPr>
        <p:spPr>
          <a:xfrm flipH="1" flipV="1">
            <a:off x="4921250" y="3809896"/>
            <a:ext cx="1260475" cy="0"/>
          </a:xfrm>
          <a:prstGeom prst="line">
            <a:avLst/>
          </a:prstGeom>
          <a:noFill/>
          <a:ln w="9525" cap="flat" cmpd="sng" algn="ctr">
            <a:solidFill>
              <a:srgbClr val="F79646"/>
            </a:solidFill>
            <a:prstDash val="dash"/>
            <a:headEnd type="oval"/>
            <a:tailEnd type="none"/>
          </a:ln>
          <a:effectLst/>
        </p:spPr>
      </p:cxnSp>
      <p:cxnSp>
        <p:nvCxnSpPr>
          <p:cNvPr id="39" name="37 Conector recto">
            <a:extLst>
              <a:ext uri="{FF2B5EF4-FFF2-40B4-BE49-F238E27FC236}">
                <a16:creationId xmlns:a16="http://schemas.microsoft.com/office/drawing/2014/main" id="{81A5FE0E-4F64-43A7-9659-D2D417081260}"/>
              </a:ext>
            </a:extLst>
          </p:cNvPr>
          <p:cNvCxnSpPr>
            <a:cxnSpLocks/>
          </p:cNvCxnSpPr>
          <p:nvPr/>
        </p:nvCxnSpPr>
        <p:spPr>
          <a:xfrm flipH="1" flipV="1">
            <a:off x="4972079" y="5603257"/>
            <a:ext cx="1214437" cy="11733"/>
          </a:xfrm>
          <a:prstGeom prst="line">
            <a:avLst/>
          </a:prstGeom>
          <a:noFill/>
          <a:ln w="9525" cap="flat" cmpd="sng" algn="ctr">
            <a:solidFill>
              <a:srgbClr val="0099FF"/>
            </a:solidFill>
            <a:prstDash val="dash"/>
            <a:headEnd type="oval"/>
            <a:tailEnd type="none"/>
          </a:ln>
          <a:effectLst/>
        </p:spPr>
      </p:cxnSp>
      <p:sp>
        <p:nvSpPr>
          <p:cNvPr id="40" name="33 CuadroTexto">
            <a:extLst>
              <a:ext uri="{FF2B5EF4-FFF2-40B4-BE49-F238E27FC236}">
                <a16:creationId xmlns:a16="http://schemas.microsoft.com/office/drawing/2014/main" id="{63376175-627B-4DE1-9F63-C69DCF1C6480}"/>
              </a:ext>
            </a:extLst>
          </p:cNvPr>
          <p:cNvSpPr txBox="1"/>
          <p:nvPr/>
        </p:nvSpPr>
        <p:spPr>
          <a:xfrm>
            <a:off x="6202662" y="2585781"/>
            <a:ext cx="3906838" cy="800211"/>
          </a:xfrm>
          <a:prstGeom prst="rect">
            <a:avLst/>
          </a:prstGeom>
          <a:noFill/>
        </p:spPr>
        <p:txBody>
          <a:bodyPr lIns="91431" tIns="45716" rIns="91431" bIns="45716">
            <a:spAutoFit/>
          </a:bodyPr>
          <a:lstStyle/>
          <a:p>
            <a:pPr defTabSz="1088319">
              <a:defRPr/>
            </a:pPr>
            <a:r>
              <a:rPr lang="es-CR" sz="1600" dirty="0">
                <a:solidFill>
                  <a:prstClr val="black"/>
                </a:solidFill>
                <a:latin typeface="Arial" panose="020B0604020202020204" pitchFamily="34" charset="0"/>
              </a:rPr>
              <a:t>Lineamientos Específicos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SIPP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Proyectos de Reportar </a:t>
            </a:r>
          </a:p>
        </p:txBody>
      </p:sp>
      <p:sp>
        <p:nvSpPr>
          <p:cNvPr id="41" name="33 CuadroTexto">
            <a:extLst>
              <a:ext uri="{FF2B5EF4-FFF2-40B4-BE49-F238E27FC236}">
                <a16:creationId xmlns:a16="http://schemas.microsoft.com/office/drawing/2014/main" id="{9A96614D-B007-4306-BBFA-85456FAF3264}"/>
              </a:ext>
            </a:extLst>
          </p:cNvPr>
          <p:cNvSpPr txBox="1"/>
          <p:nvPr/>
        </p:nvSpPr>
        <p:spPr>
          <a:xfrm>
            <a:off x="6209030" y="3596040"/>
            <a:ext cx="5894070" cy="800211"/>
          </a:xfrm>
          <a:prstGeom prst="rect">
            <a:avLst/>
          </a:prstGeom>
          <a:noFill/>
        </p:spPr>
        <p:txBody>
          <a:bodyPr wrap="square" lIns="91431" tIns="45716" rIns="91431" bIns="45716">
            <a:spAutoFit/>
          </a:bodyPr>
          <a:lstStyle/>
          <a:p>
            <a:pPr defTabSz="1088319">
              <a:defRPr/>
            </a:pPr>
            <a:r>
              <a:rPr lang="es-CR" sz="1600" dirty="0">
                <a:solidFill>
                  <a:prstClr val="black"/>
                </a:solidFill>
                <a:latin typeface="Arial" panose="020B0604020202020204" pitchFamily="34" charset="0"/>
              </a:rPr>
              <a:t>Lineamientos Plan Nacional de Desarrollo e Inversión Pública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MAPP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Planes de Acción </a:t>
            </a:r>
          </a:p>
        </p:txBody>
      </p:sp>
      <p:grpSp>
        <p:nvGrpSpPr>
          <p:cNvPr id="42" name="16 Grupo">
            <a:extLst>
              <a:ext uri="{FF2B5EF4-FFF2-40B4-BE49-F238E27FC236}">
                <a16:creationId xmlns:a16="http://schemas.microsoft.com/office/drawing/2014/main" id="{CD2C2A01-09D4-4242-9529-F71625E92263}"/>
              </a:ext>
            </a:extLst>
          </p:cNvPr>
          <p:cNvGrpSpPr>
            <a:grpSpLocks/>
          </p:cNvGrpSpPr>
          <p:nvPr/>
        </p:nvGrpSpPr>
        <p:grpSpPr bwMode="auto">
          <a:xfrm>
            <a:off x="3589889" y="4755730"/>
            <a:ext cx="1683788" cy="1454342"/>
            <a:chOff x="2412555" y="1128941"/>
            <a:chExt cx="1807576" cy="1718956"/>
          </a:xfrm>
        </p:grpSpPr>
        <p:sp>
          <p:nvSpPr>
            <p:cNvPr id="43" name="5 Elipse">
              <a:extLst>
                <a:ext uri="{FF2B5EF4-FFF2-40B4-BE49-F238E27FC236}">
                  <a16:creationId xmlns:a16="http://schemas.microsoft.com/office/drawing/2014/main" id="{295A9251-B7DE-4953-B6C9-83E4826A0C15}"/>
                </a:ext>
              </a:extLst>
            </p:cNvPr>
            <p:cNvSpPr/>
            <p:nvPr/>
          </p:nvSpPr>
          <p:spPr>
            <a:xfrm>
              <a:off x="2412555" y="1238410"/>
              <a:ext cx="1562138" cy="1609487"/>
            </a:xfrm>
            <a:prstGeom prst="ellipse">
              <a:avLst/>
            </a:prstGeom>
            <a:solidFill>
              <a:srgbClr val="0099FF"/>
            </a:solidFill>
            <a:ln w="50800" cap="flat" cmpd="sng" algn="ctr">
              <a:solidFill>
                <a:schemeClr val="tx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lIns="91431" tIns="45716" rIns="91431" bIns="45716" anchor="ctr"/>
            <a:lstStyle/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R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17 CuadroTexto">
              <a:extLst>
                <a:ext uri="{FF2B5EF4-FFF2-40B4-BE49-F238E27FC236}">
                  <a16:creationId xmlns:a16="http://schemas.microsoft.com/office/drawing/2014/main" id="{B6269884-609A-4DA0-B45B-D30D6A7A99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422" y="1767203"/>
              <a:ext cx="1562137" cy="618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R" altLang="es-CR" sz="1400" kern="0" dirty="0">
                  <a:solidFill>
                    <a:prstClr val="white"/>
                  </a:solidFill>
                  <a:latin typeface="Arial" pitchFamily="34" charset="0"/>
                </a:rPr>
                <a:t>Autoridades Institucionales </a:t>
              </a:r>
              <a:endParaRPr kumimoji="0" lang="es-CR" altLang="es-C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21 Elipse">
              <a:extLst>
                <a:ext uri="{FF2B5EF4-FFF2-40B4-BE49-F238E27FC236}">
                  <a16:creationId xmlns:a16="http://schemas.microsoft.com/office/drawing/2014/main" id="{B17E7BB1-E700-4BA6-8A38-88D023B3290F}"/>
                </a:ext>
              </a:extLst>
            </p:cNvPr>
            <p:cNvSpPr/>
            <p:nvPr/>
          </p:nvSpPr>
          <p:spPr bwMode="auto">
            <a:xfrm>
              <a:off x="3618454" y="1128941"/>
              <a:ext cx="601677" cy="56342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50800" cap="flat" cmpd="sng" algn="ctr">
              <a:solidFill>
                <a:schemeClr val="tx1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08831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CR" sz="2100" b="1" kern="0" dirty="0">
                  <a:solidFill>
                    <a:srgbClr val="0099FF"/>
                  </a:solidFill>
                  <a:latin typeface="Calibri"/>
                </a:rPr>
                <a:t>3</a:t>
              </a:r>
              <a:endParaRPr kumimoji="0" lang="es-CR" sz="2100" b="1" i="0" u="none" strike="noStrike" kern="0" cap="none" spc="0" normalizeH="0" baseline="0" noProof="0" dirty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33 CuadroTexto">
            <a:extLst>
              <a:ext uri="{FF2B5EF4-FFF2-40B4-BE49-F238E27FC236}">
                <a16:creationId xmlns:a16="http://schemas.microsoft.com/office/drawing/2014/main" id="{040C7923-E079-44DD-AA7B-B74FAF2F92CD}"/>
              </a:ext>
            </a:extLst>
          </p:cNvPr>
          <p:cNvSpPr txBox="1"/>
          <p:nvPr/>
        </p:nvSpPr>
        <p:spPr>
          <a:xfrm>
            <a:off x="6219853" y="5338169"/>
            <a:ext cx="3906838" cy="553990"/>
          </a:xfrm>
          <a:prstGeom prst="rect">
            <a:avLst/>
          </a:prstGeom>
          <a:noFill/>
        </p:spPr>
        <p:txBody>
          <a:bodyPr lIns="91431" tIns="45716" rIns="91431" bIns="45716">
            <a:spAutoFit/>
          </a:bodyPr>
          <a:lstStyle/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Aprobación PEI </a:t>
            </a:r>
          </a:p>
          <a:p>
            <a:pPr marL="285722" indent="-285722" defTabSz="1088319">
              <a:buClr>
                <a:srgbClr val="4BACC6"/>
              </a:buClr>
              <a:buFont typeface="Courier New" panose="02070309020205020404" pitchFamily="49" charset="0"/>
              <a:buChar char="­"/>
              <a:defRPr/>
            </a:pPr>
            <a:r>
              <a:rPr lang="es-CR" sz="1500" dirty="0">
                <a:solidFill>
                  <a:prstClr val="black"/>
                </a:solidFill>
                <a:latin typeface="Arial" panose="020B0604020202020204" pitchFamily="34" charset="0"/>
              </a:rPr>
              <a:t>Otras prioridades institucionales </a:t>
            </a:r>
          </a:p>
        </p:txBody>
      </p:sp>
    </p:spTree>
    <p:extLst>
      <p:ext uri="{BB962C8B-B14F-4D97-AF65-F5344CB8AC3E}">
        <p14:creationId xmlns:p14="http://schemas.microsoft.com/office/powerpoint/2010/main" val="13749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40" grpId="0"/>
      <p:bldP spid="41" grpId="0"/>
      <p:bldP spid="4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31"/>
          <p:cNvSpPr/>
          <p:nvPr/>
        </p:nvSpPr>
        <p:spPr>
          <a:xfrm>
            <a:off x="1246136" y="5525010"/>
            <a:ext cx="1626484" cy="32906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-176262" y="4425468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redondeado 29"/>
          <p:cNvSpPr/>
          <p:nvPr/>
        </p:nvSpPr>
        <p:spPr>
          <a:xfrm>
            <a:off x="1190249" y="369909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-197441" y="2687032"/>
            <a:ext cx="1434623" cy="36933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1172341" y="2059987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1130572" y="-89008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50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93446" y="1339067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7" name="Rectángulo 6"/>
          <p:cNvSpPr/>
          <p:nvPr/>
        </p:nvSpPr>
        <p:spPr>
          <a:xfrm>
            <a:off x="3298956" y="2564651"/>
            <a:ext cx="9183924" cy="1200329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s-CR" sz="2400" b="1" dirty="0"/>
              <a:t>Medible:</a:t>
            </a:r>
          </a:p>
          <a:p>
            <a:r>
              <a:rPr lang="es-CR" sz="2400" dirty="0"/>
              <a:t>Debe ser objetivamente verificable poniendo especial atención en la fuente de información. 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216297" y="2059987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44770" y="268703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5" name="CuadroTexto 24"/>
          <p:cNvSpPr txBox="1"/>
          <p:nvPr/>
        </p:nvSpPr>
        <p:spPr>
          <a:xfrm>
            <a:off x="1229954" y="3682248"/>
            <a:ext cx="142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-48473" y="4393879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203747" y="5538020"/>
            <a:ext cx="17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763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31"/>
          <p:cNvSpPr/>
          <p:nvPr/>
        </p:nvSpPr>
        <p:spPr>
          <a:xfrm>
            <a:off x="1246136" y="5525010"/>
            <a:ext cx="1626484" cy="32906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-176262" y="4425468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redondeado 29"/>
          <p:cNvSpPr/>
          <p:nvPr/>
        </p:nvSpPr>
        <p:spPr>
          <a:xfrm>
            <a:off x="1190249" y="369909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-197441" y="2687032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1172341" y="2059987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1130572" y="-89008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51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93446" y="1339067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7" name="Rectángulo 6"/>
          <p:cNvSpPr/>
          <p:nvPr/>
        </p:nvSpPr>
        <p:spPr>
          <a:xfrm>
            <a:off x="3184656" y="3468259"/>
            <a:ext cx="9183924" cy="1200329"/>
          </a:xfrm>
          <a:prstGeom prst="rect">
            <a:avLst/>
          </a:prstGeom>
          <a:solidFill>
            <a:srgbClr val="EC799A"/>
          </a:solidFill>
        </p:spPr>
        <p:txBody>
          <a:bodyPr wrap="square">
            <a:spAutoFit/>
          </a:bodyPr>
          <a:lstStyle/>
          <a:p>
            <a:r>
              <a:rPr lang="es-CR" sz="2400" b="1" dirty="0"/>
              <a:t>Alcanzable:</a:t>
            </a:r>
          </a:p>
          <a:p>
            <a:r>
              <a:rPr lang="es-CR" sz="2400" dirty="0"/>
              <a:t>debe mostrar con claridad los cambios esperados. Debe definir con </a:t>
            </a:r>
          </a:p>
          <a:p>
            <a:r>
              <a:rPr lang="es-CR" sz="2400" dirty="0"/>
              <a:t>claridad la meta para el año en curso.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216297" y="2059987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44770" y="268703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5" name="CuadroTexto 24"/>
          <p:cNvSpPr txBox="1"/>
          <p:nvPr/>
        </p:nvSpPr>
        <p:spPr>
          <a:xfrm>
            <a:off x="1229954" y="3682248"/>
            <a:ext cx="1420966" cy="369332"/>
          </a:xfrm>
          <a:prstGeom prst="rect">
            <a:avLst/>
          </a:prstGeom>
          <a:solidFill>
            <a:srgbClr val="EC799A"/>
          </a:solidFill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-48473" y="4393879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203747" y="5538020"/>
            <a:ext cx="17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2254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31"/>
          <p:cNvSpPr/>
          <p:nvPr/>
        </p:nvSpPr>
        <p:spPr>
          <a:xfrm>
            <a:off x="1246136" y="5525010"/>
            <a:ext cx="1626484" cy="32906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-176262" y="4425468"/>
            <a:ext cx="1434623" cy="369332"/>
          </a:xfrm>
          <a:prstGeom prst="roundRect">
            <a:avLst/>
          </a:prstGeom>
          <a:solidFill>
            <a:srgbClr val="69A5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redondeado 29"/>
          <p:cNvSpPr/>
          <p:nvPr/>
        </p:nvSpPr>
        <p:spPr>
          <a:xfrm>
            <a:off x="1190249" y="369909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-197441" y="2687032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1172341" y="2059987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1130572" y="-89008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52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93446" y="1339067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7" name="Rectángulo 6"/>
          <p:cNvSpPr/>
          <p:nvPr/>
        </p:nvSpPr>
        <p:spPr>
          <a:xfrm>
            <a:off x="3008076" y="4228584"/>
            <a:ext cx="9183924" cy="1200329"/>
          </a:xfrm>
          <a:prstGeom prst="rect">
            <a:avLst/>
          </a:prstGeom>
          <a:solidFill>
            <a:srgbClr val="69A583"/>
          </a:solidFill>
        </p:spPr>
        <p:txBody>
          <a:bodyPr wrap="square">
            <a:spAutoFit/>
          </a:bodyPr>
          <a:lstStyle/>
          <a:p>
            <a:r>
              <a:rPr lang="es-CR" sz="2400" b="1" dirty="0"/>
              <a:t>Relevante:</a:t>
            </a:r>
          </a:p>
          <a:p>
            <a:r>
              <a:rPr lang="es-CR" sz="2400" dirty="0"/>
              <a:t>El aporte que hace el indicador para alcanzar la meta. Aporta información para determinar si se alcanzó o no la meta correspondiente.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216297" y="2059987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44770" y="268703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5" name="CuadroTexto 24"/>
          <p:cNvSpPr txBox="1"/>
          <p:nvPr/>
        </p:nvSpPr>
        <p:spPr>
          <a:xfrm>
            <a:off x="1229954" y="3682248"/>
            <a:ext cx="142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-48473" y="4393879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203747" y="5538020"/>
            <a:ext cx="1745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5168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31"/>
          <p:cNvSpPr/>
          <p:nvPr/>
        </p:nvSpPr>
        <p:spPr>
          <a:xfrm>
            <a:off x="1246136" y="5525010"/>
            <a:ext cx="1626484" cy="32906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redondeado 30"/>
          <p:cNvSpPr/>
          <p:nvPr/>
        </p:nvSpPr>
        <p:spPr>
          <a:xfrm>
            <a:off x="-176262" y="4425468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redondeado 29"/>
          <p:cNvSpPr/>
          <p:nvPr/>
        </p:nvSpPr>
        <p:spPr>
          <a:xfrm>
            <a:off x="1190249" y="3699092"/>
            <a:ext cx="1434623" cy="36933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ángulo redondeado 28"/>
          <p:cNvSpPr/>
          <p:nvPr/>
        </p:nvSpPr>
        <p:spPr>
          <a:xfrm>
            <a:off x="-197441" y="2687032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redondeado 10"/>
          <p:cNvSpPr/>
          <p:nvPr/>
        </p:nvSpPr>
        <p:spPr>
          <a:xfrm>
            <a:off x="1172341" y="2059987"/>
            <a:ext cx="1434623" cy="36933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/>
          <p:cNvSpPr/>
          <p:nvPr/>
        </p:nvSpPr>
        <p:spPr>
          <a:xfrm>
            <a:off x="1130572" y="-890081"/>
            <a:ext cx="171450" cy="883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53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93446" y="1339067"/>
            <a:ext cx="1544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Criterios:</a:t>
            </a:r>
            <a:endParaRPr lang="en-US" sz="2800" b="1" dirty="0"/>
          </a:p>
        </p:txBody>
      </p:sp>
      <p:sp>
        <p:nvSpPr>
          <p:cNvPr id="7" name="Rectángulo 6"/>
          <p:cNvSpPr/>
          <p:nvPr/>
        </p:nvSpPr>
        <p:spPr>
          <a:xfrm>
            <a:off x="3064725" y="4686844"/>
            <a:ext cx="9183924" cy="1569660"/>
          </a:xfrm>
          <a:prstGeom prst="rect">
            <a:avLst/>
          </a:prstGeom>
          <a:solidFill>
            <a:srgbClr val="E1B378"/>
          </a:solidFill>
        </p:spPr>
        <p:txBody>
          <a:bodyPr wrap="square">
            <a:spAutoFit/>
          </a:bodyPr>
          <a:lstStyle/>
          <a:p>
            <a:r>
              <a:rPr lang="es-CR" sz="2400" b="1" dirty="0"/>
              <a:t>Temporalidad:</a:t>
            </a:r>
          </a:p>
          <a:p>
            <a:r>
              <a:rPr lang="es-CR" sz="2400" dirty="0"/>
              <a:t>Definición clara del período de cálculo y del sentido del indicador. Si dice que evalúa una “mejora” el sentido del indicador debe reflejar esa mejora a través del tiempo. 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216297" y="2059987"/>
            <a:ext cx="126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ESPECÍFICO</a:t>
            </a:r>
            <a:endParaRPr lang="en-US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44770" y="268703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MEDIBLE</a:t>
            </a:r>
            <a:endParaRPr lang="en-US" b="1" dirty="0"/>
          </a:p>
        </p:txBody>
      </p:sp>
      <p:sp>
        <p:nvSpPr>
          <p:cNvPr id="25" name="CuadroTexto 24"/>
          <p:cNvSpPr txBox="1"/>
          <p:nvPr/>
        </p:nvSpPr>
        <p:spPr>
          <a:xfrm>
            <a:off x="1229954" y="3682248"/>
            <a:ext cx="142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ALCANZABLE</a:t>
            </a:r>
            <a:endParaRPr lang="en-US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-48473" y="4393879"/>
            <a:ext cx="12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RELEVANTE</a:t>
            </a:r>
            <a:endParaRPr lang="en-US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203747" y="5538020"/>
            <a:ext cx="1745414" cy="369332"/>
          </a:xfrm>
          <a:prstGeom prst="rect">
            <a:avLst/>
          </a:prstGeom>
          <a:solidFill>
            <a:srgbClr val="E1B378"/>
          </a:solidFill>
        </p:spPr>
        <p:txBody>
          <a:bodyPr wrap="none" rtlCol="0">
            <a:spAutoFit/>
          </a:bodyPr>
          <a:lstStyle/>
          <a:p>
            <a:r>
              <a:rPr lang="es-MX" b="1" dirty="0"/>
              <a:t>TEMPORALIDAD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8749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54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85331" y="1507573"/>
            <a:ext cx="4576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Pueden estar redactados en:</a:t>
            </a:r>
            <a:endParaRPr lang="en-US" sz="2800" b="1" dirty="0"/>
          </a:p>
        </p:txBody>
      </p:sp>
      <p:sp>
        <p:nvSpPr>
          <p:cNvPr id="26" name="Rectángulo: esquinas redondeadas 1212766023"/>
          <p:cNvSpPr/>
          <p:nvPr/>
        </p:nvSpPr>
        <p:spPr>
          <a:xfrm>
            <a:off x="5657889" y="2926089"/>
            <a:ext cx="5262812" cy="1120679"/>
          </a:xfrm>
          <a:prstGeom prst="roundRect">
            <a:avLst>
              <a:gd name="adj" fmla="val 50000"/>
            </a:avLst>
          </a:prstGeom>
          <a:solidFill>
            <a:srgbClr val="70AD47">
              <a:lumMod val="60000"/>
              <a:lumOff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s-ES" sz="2000" dirty="0">
                <a:solidFill>
                  <a:srgbClr val="000000">
                    <a:alpha val="75000"/>
                  </a:srgbClr>
                </a:solidFill>
                <a:effectLst/>
                <a:ea typeface="Times New Roman" panose="02020603050405020304" pitchFamily="18" charset="0"/>
              </a:rPr>
              <a:t>Ejemplo:</a:t>
            </a:r>
            <a:endParaRPr lang="en-US" sz="3200" dirty="0">
              <a:effectLst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s-ES" sz="2000" dirty="0">
                <a:solidFill>
                  <a:srgbClr val="000000">
                    <a:alpha val="75000"/>
                  </a:srgbClr>
                </a:solidFill>
                <a:effectLst/>
                <a:ea typeface="Times New Roman" panose="02020603050405020304" pitchFamily="18" charset="0"/>
              </a:rPr>
              <a:t>“</a:t>
            </a:r>
            <a:r>
              <a:rPr lang="es-ES" sz="2000" b="1" dirty="0">
                <a:ea typeface="Times New Roman" panose="02020603050405020304" pitchFamily="18" charset="0"/>
              </a:rPr>
              <a:t>Número </a:t>
            </a:r>
            <a:r>
              <a:rPr lang="es-ES" sz="2000" dirty="0">
                <a:solidFill>
                  <a:srgbClr val="000000">
                    <a:alpha val="75000"/>
                  </a:srgbClr>
                </a:solidFill>
                <a:effectLst/>
                <a:ea typeface="Times New Roman" panose="02020603050405020304" pitchFamily="18" charset="0"/>
              </a:rPr>
              <a:t>de titulares subordinados con la Autoevaluación de la Gestión realizada.”</a:t>
            </a:r>
            <a:endParaRPr lang="en-US" sz="3200" dirty="0">
              <a:effectLst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s-ES" sz="2000" b="1" dirty="0">
                <a:solidFill>
                  <a:srgbClr val="000000">
                    <a:alpha val="75000"/>
                  </a:srgbClr>
                </a:solidFill>
                <a:effectLst/>
                <a:ea typeface="Times New Roman" panose="02020603050405020304" pitchFamily="18" charset="0"/>
              </a:rPr>
              <a:t> </a:t>
            </a:r>
            <a:endParaRPr lang="en-US" sz="3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3" name="Rectángulo: esquinas redondeadas 1212766022"/>
          <p:cNvSpPr/>
          <p:nvPr/>
        </p:nvSpPr>
        <p:spPr>
          <a:xfrm>
            <a:off x="1071527" y="2106754"/>
            <a:ext cx="5196680" cy="1558451"/>
          </a:xfrm>
          <a:prstGeom prst="roundRect">
            <a:avLst>
              <a:gd name="adj" fmla="val 50000"/>
            </a:avLst>
          </a:prstGeom>
          <a:solidFill>
            <a:srgbClr val="70AD47">
              <a:lumMod val="20000"/>
              <a:lumOff val="80000"/>
              <a:alpha val="7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Valores absolutos,</a:t>
            </a:r>
            <a:r>
              <a:rPr lang="es-E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el indicador debe ser expresado en términos numéricos, por ejemplo: “Cantidad de equipo de cómputo adquirido”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4" name="Rectángulo: esquinas redondeadas 1212766025"/>
          <p:cNvSpPr/>
          <p:nvPr/>
        </p:nvSpPr>
        <p:spPr>
          <a:xfrm>
            <a:off x="5741257" y="4750512"/>
            <a:ext cx="5096076" cy="1352361"/>
          </a:xfrm>
          <a:prstGeom prst="roundRect">
            <a:avLst>
              <a:gd name="adj" fmla="val 50000"/>
            </a:avLst>
          </a:prstGeom>
          <a:solidFill>
            <a:srgbClr val="F79646">
              <a:lumMod val="60000"/>
              <a:lumOff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es-ES" sz="2000" dirty="0">
                <a:effectLst/>
                <a:ea typeface="Times New Roman" panose="02020603050405020304" pitchFamily="18" charset="0"/>
              </a:rPr>
              <a:t>Ejemplo:</a:t>
            </a:r>
            <a:endParaRPr lang="en-US" sz="3200" dirty="0">
              <a:effectLst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s-ES" sz="2000" dirty="0">
                <a:effectLst/>
                <a:ea typeface="Times New Roman" panose="02020603050405020304" pitchFamily="18" charset="0"/>
              </a:rPr>
              <a:t>“</a:t>
            </a:r>
            <a:r>
              <a:rPr lang="es-ES" sz="2000" b="1" dirty="0">
                <a:ea typeface="Times New Roman" panose="02020603050405020304" pitchFamily="18" charset="0"/>
              </a:rPr>
              <a:t>Porcentaje</a:t>
            </a:r>
            <a:r>
              <a:rPr lang="es-ES" sz="2000" b="1" dirty="0">
                <a:effectLst/>
                <a:ea typeface="Times New Roman" panose="02020603050405020304" pitchFamily="18" charset="0"/>
              </a:rPr>
              <a:t> </a:t>
            </a:r>
            <a:r>
              <a:rPr lang="es-ES" sz="2000" dirty="0">
                <a:effectLst/>
                <a:ea typeface="Times New Roman" panose="02020603050405020304" pitchFamily="18" charset="0"/>
              </a:rPr>
              <a:t>de titulares subordinados con la Autoevaluación de la Gestión realizada.”</a:t>
            </a:r>
            <a:endParaRPr lang="en-US" sz="3200" dirty="0">
              <a:effectLst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s-ES" sz="2000" b="1" dirty="0">
                <a:effectLst/>
                <a:ea typeface="Times New Roman" panose="02020603050405020304" pitchFamily="18" charset="0"/>
              </a:rPr>
              <a:t> </a:t>
            </a:r>
            <a:endParaRPr lang="en-US" sz="3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5" name="Rectángulo: esquinas redondeadas 1212766024"/>
          <p:cNvSpPr/>
          <p:nvPr/>
        </p:nvSpPr>
        <p:spPr>
          <a:xfrm>
            <a:off x="1058977" y="4084143"/>
            <a:ext cx="5134065" cy="1582107"/>
          </a:xfrm>
          <a:prstGeom prst="roundRect">
            <a:avLst>
              <a:gd name="adj" fmla="val 50000"/>
            </a:avLst>
          </a:prstGeom>
          <a:solidFill>
            <a:srgbClr val="F79646">
              <a:lumMod val="40000"/>
              <a:lumOff val="6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s-E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Valores porcentuales</a:t>
            </a:r>
            <a:r>
              <a:rPr lang="es-E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el indicador deberá ser expresado en términos porcentuales.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51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55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966" y="672107"/>
            <a:ext cx="9545849" cy="3964914"/>
          </a:xfrm>
          <a:prstGeom prst="rect">
            <a:avLst/>
          </a:prstGeom>
        </p:spPr>
      </p:pic>
      <p:sp>
        <p:nvSpPr>
          <p:cNvPr id="28" name="Cerrar llave 27">
            <a:extLst>
              <a:ext uri="{FF2B5EF4-FFF2-40B4-BE49-F238E27FC236}">
                <a16:creationId xmlns:a16="http://schemas.microsoft.com/office/drawing/2014/main" id="{956DCEAE-D23E-4E8F-B872-A2A3B0EF8CD2}"/>
              </a:ext>
            </a:extLst>
          </p:cNvPr>
          <p:cNvSpPr/>
          <p:nvPr/>
        </p:nvSpPr>
        <p:spPr>
          <a:xfrm rot="5400000">
            <a:off x="6136297" y="3007195"/>
            <a:ext cx="281881" cy="3222651"/>
          </a:xfrm>
          <a:prstGeom prst="rightBrace">
            <a:avLst>
              <a:gd name="adj1" fmla="val 22939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451" y="5062837"/>
            <a:ext cx="10614715" cy="148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830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Construcción de indicadores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56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966" y="672107"/>
            <a:ext cx="9545849" cy="3964914"/>
          </a:xfrm>
          <a:prstGeom prst="rect">
            <a:avLst/>
          </a:prstGeom>
        </p:spPr>
      </p:pic>
      <p:sp>
        <p:nvSpPr>
          <p:cNvPr id="28" name="Cerrar llave 27">
            <a:extLst>
              <a:ext uri="{FF2B5EF4-FFF2-40B4-BE49-F238E27FC236}">
                <a16:creationId xmlns:a16="http://schemas.microsoft.com/office/drawing/2014/main" id="{956DCEAE-D23E-4E8F-B872-A2A3B0EF8CD2}"/>
              </a:ext>
            </a:extLst>
          </p:cNvPr>
          <p:cNvSpPr/>
          <p:nvPr/>
        </p:nvSpPr>
        <p:spPr>
          <a:xfrm rot="5400000">
            <a:off x="6136297" y="3007195"/>
            <a:ext cx="281881" cy="3222651"/>
          </a:xfrm>
          <a:prstGeom prst="rightBrace">
            <a:avLst>
              <a:gd name="adj1" fmla="val 22939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/>
        </p:nvGraphicFramePr>
        <p:xfrm>
          <a:off x="1341274" y="4764605"/>
          <a:ext cx="9829672" cy="1891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0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019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2748"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Objetivo: Mantener de manera continua la capacitación y asesoría con las personas trabajadoras de la C.C.S.S, con el fin de orientar técnicamente la gestión de la Salud Ocupacional en la CCSS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Unidad de Medida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Sujeto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Atributo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Redacción del Indicador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Numérico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Capacitación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Realizada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Cantidad de capacitaciones en salud ocupacional realizadas.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0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Porcentual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Congreso Anual de Salud Ocupacional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Desarrollado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Porcentaje de avance del Congreso Anual de Salud Ocupacional desarrollado.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1896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/>
          <p:cNvCxnSpPr/>
          <p:nvPr/>
        </p:nvCxnSpPr>
        <p:spPr>
          <a:xfrm flipH="1">
            <a:off x="7410450" y="344557"/>
            <a:ext cx="2773" cy="6341993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E945156-7C77-41A9-A4FF-A52D20EEA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8708"/>
            <a:ext cx="7200900" cy="4228217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7842806" y="2566559"/>
            <a:ext cx="3706390" cy="189798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Cierre Día 1</a:t>
            </a:r>
          </a:p>
        </p:txBody>
      </p:sp>
    </p:spTree>
    <p:extLst>
      <p:ext uri="{BB962C8B-B14F-4D97-AF65-F5344CB8AC3E}">
        <p14:creationId xmlns:p14="http://schemas.microsoft.com/office/powerpoint/2010/main" val="3673913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6477" y="2666814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latin typeface="+mn-lt"/>
                <a:ea typeface="+mn-ea"/>
                <a:cs typeface="+mn-cs"/>
              </a:rPr>
              <a:t>EJEMPLO FORMULACIÓN</a:t>
            </a:r>
          </a:p>
        </p:txBody>
      </p:sp>
    </p:spTree>
    <p:extLst>
      <p:ext uri="{BB962C8B-B14F-4D97-AF65-F5344CB8AC3E}">
        <p14:creationId xmlns:p14="http://schemas.microsoft.com/office/powerpoint/2010/main" val="19880609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59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AA00ECC-FCEA-426C-83A7-746063071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62" y="1799271"/>
            <a:ext cx="7038861" cy="4590336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3165962" y="1586772"/>
            <a:ext cx="3354108" cy="170076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ángulo 10"/>
          <p:cNvSpPr/>
          <p:nvPr/>
        </p:nvSpPr>
        <p:spPr>
          <a:xfrm>
            <a:off x="770393" y="4064010"/>
            <a:ext cx="1972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Proyecto de Fortalecimiento de la Atención Integral del Cáncer.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512904" y="3549681"/>
            <a:ext cx="2749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Unidad ejemplo:</a:t>
            </a:r>
            <a:endParaRPr lang="en-US" sz="28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351828" y="3443383"/>
            <a:ext cx="2910547" cy="19833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1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0038" y="367977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 PRESUPUESTO</a:t>
            </a: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graphicFrame>
        <p:nvGraphicFramePr>
          <p:cNvPr id="79" name="Diagrama 78">
            <a:extLst>
              <a:ext uri="{FF2B5EF4-FFF2-40B4-BE49-F238E27FC236}">
                <a16:creationId xmlns:a16="http://schemas.microsoft.com/office/drawing/2014/main" id="{DDD4DB88-32BB-481E-B7CC-E89B2D9D8B0B}"/>
              </a:ext>
            </a:extLst>
          </p:cNvPr>
          <p:cNvGraphicFramePr/>
          <p:nvPr>
            <p:extLst/>
          </p:nvPr>
        </p:nvGraphicFramePr>
        <p:xfrm>
          <a:off x="2202859" y="1270313"/>
          <a:ext cx="5349875" cy="4969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" name="Círculo: vacío 41">
            <a:extLst>
              <a:ext uri="{FF2B5EF4-FFF2-40B4-BE49-F238E27FC236}">
                <a16:creationId xmlns:a16="http://schemas.microsoft.com/office/drawing/2014/main" id="{0F2AE00B-29A0-4929-8670-21F72C3928E5}"/>
              </a:ext>
            </a:extLst>
          </p:cNvPr>
          <p:cNvSpPr/>
          <p:nvPr/>
        </p:nvSpPr>
        <p:spPr>
          <a:xfrm rot="7937546">
            <a:off x="8440831" y="2103889"/>
            <a:ext cx="2254928" cy="2254928"/>
          </a:xfrm>
          <a:prstGeom prst="donut">
            <a:avLst>
              <a:gd name="adj" fmla="val 9082"/>
            </a:avLst>
          </a:prstGeom>
          <a:gradFill flip="none" rotWithShape="1">
            <a:gsLst>
              <a:gs pos="6000">
                <a:schemeClr val="accent1">
                  <a:lumMod val="5000"/>
                  <a:lumOff val="95000"/>
                </a:schemeClr>
              </a:gs>
              <a:gs pos="68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solidFill>
                <a:schemeClr val="tx1"/>
              </a:solidFill>
            </a:endParaRPr>
          </a:p>
        </p:txBody>
      </p:sp>
      <p:sp>
        <p:nvSpPr>
          <p:cNvPr id="5" name="Cerrar llave 4"/>
          <p:cNvSpPr/>
          <p:nvPr/>
        </p:nvSpPr>
        <p:spPr>
          <a:xfrm>
            <a:off x="6832600" y="1575221"/>
            <a:ext cx="1143000" cy="4546600"/>
          </a:xfrm>
          <a:prstGeom prst="rightBrace">
            <a:avLst>
              <a:gd name="adj1" fmla="val 85000"/>
              <a:gd name="adj2" fmla="val 50000"/>
            </a:avLst>
          </a:prstGeom>
          <a:ln w="19050">
            <a:solidFill>
              <a:srgbClr val="085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80DD8BB9-C960-43F0-A517-99D3952B1D4A}"/>
              </a:ext>
            </a:extLst>
          </p:cNvPr>
          <p:cNvSpPr txBox="1"/>
          <p:nvPr/>
        </p:nvSpPr>
        <p:spPr>
          <a:xfrm>
            <a:off x="8676089" y="2580727"/>
            <a:ext cx="1784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3200" dirty="0"/>
              <a:t>Valor público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80DD8BB9-C960-43F0-A517-99D3952B1D4A}"/>
              </a:ext>
            </a:extLst>
          </p:cNvPr>
          <p:cNvSpPr txBox="1"/>
          <p:nvPr/>
        </p:nvSpPr>
        <p:spPr>
          <a:xfrm>
            <a:off x="8078632" y="4824048"/>
            <a:ext cx="3293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000" dirty="0"/>
              <a:t>Mejorar para impactar a la población</a:t>
            </a:r>
          </a:p>
        </p:txBody>
      </p:sp>
    </p:spTree>
    <p:extLst>
      <p:ext uri="{BB962C8B-B14F-4D97-AF65-F5344CB8AC3E}">
        <p14:creationId xmlns:p14="http://schemas.microsoft.com/office/powerpoint/2010/main" val="13679614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60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8340" y="1324421"/>
            <a:ext cx="5887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NACIONAL DE DESARROLLO</a:t>
            </a:r>
            <a:endParaRPr lang="en-US" sz="3200" b="1" dirty="0"/>
          </a:p>
        </p:txBody>
      </p:sp>
      <p:grpSp>
        <p:nvGrpSpPr>
          <p:cNvPr id="7" name="Grupo 6"/>
          <p:cNvGrpSpPr/>
          <p:nvPr/>
        </p:nvGrpSpPr>
        <p:grpSpPr>
          <a:xfrm>
            <a:off x="5991530" y="1036670"/>
            <a:ext cx="5807024" cy="3020845"/>
            <a:chOff x="5991530" y="1036670"/>
            <a:chExt cx="5807024" cy="3020845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25734" r="54790" b="60050"/>
            <a:stretch/>
          </p:blipFill>
          <p:spPr>
            <a:xfrm>
              <a:off x="5993864" y="1036670"/>
              <a:ext cx="5804690" cy="136197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66714" r="54790" b="16137"/>
            <a:stretch/>
          </p:blipFill>
          <p:spPr>
            <a:xfrm>
              <a:off x="5991530" y="2414555"/>
              <a:ext cx="5804690" cy="1642960"/>
            </a:xfrm>
            <a:prstGeom prst="rect">
              <a:avLst/>
            </a:prstGeom>
          </p:spPr>
        </p:pic>
      </p:grpSp>
      <p:sp>
        <p:nvSpPr>
          <p:cNvPr id="18" name="Rectángulo 17">
            <a:extLst>
              <a:ext uri="{FF2B5EF4-FFF2-40B4-BE49-F238E27FC236}">
                <a16:creationId xmlns:a16="http://schemas.microsoft.com/office/drawing/2014/main" id="{20074C25-58A7-4A33-A3FA-67FF5679FC87}"/>
              </a:ext>
            </a:extLst>
          </p:cNvPr>
          <p:cNvSpPr/>
          <p:nvPr/>
        </p:nvSpPr>
        <p:spPr>
          <a:xfrm>
            <a:off x="6828959" y="2398643"/>
            <a:ext cx="786212" cy="158667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" name="Conector recto de flecha 10"/>
          <p:cNvCxnSpPr>
            <a:stCxn id="18" idx="1"/>
          </p:cNvCxnSpPr>
          <p:nvPr/>
        </p:nvCxnSpPr>
        <p:spPr>
          <a:xfrm flipH="1" flipV="1">
            <a:off x="4069724" y="2632554"/>
            <a:ext cx="2759235" cy="5594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899502" y="2554980"/>
            <a:ext cx="34150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899502" y="2109334"/>
            <a:ext cx="146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Objetivo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842015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61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8340" y="1324421"/>
            <a:ext cx="5887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NACIONAL DE DESARROLLO</a:t>
            </a:r>
            <a:endParaRPr lang="en-US" sz="3200" b="1" dirty="0"/>
          </a:p>
        </p:txBody>
      </p:sp>
      <p:grpSp>
        <p:nvGrpSpPr>
          <p:cNvPr id="7" name="Grupo 6"/>
          <p:cNvGrpSpPr/>
          <p:nvPr/>
        </p:nvGrpSpPr>
        <p:grpSpPr>
          <a:xfrm>
            <a:off x="5991530" y="1036670"/>
            <a:ext cx="5807024" cy="3020845"/>
            <a:chOff x="5991530" y="1036670"/>
            <a:chExt cx="5807024" cy="3020845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25734" r="54790" b="60050"/>
            <a:stretch/>
          </p:blipFill>
          <p:spPr>
            <a:xfrm>
              <a:off x="5993864" y="1036670"/>
              <a:ext cx="5804690" cy="136197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66714" r="54790" b="16137"/>
            <a:stretch/>
          </p:blipFill>
          <p:spPr>
            <a:xfrm>
              <a:off x="5991530" y="2414555"/>
              <a:ext cx="5804690" cy="1642960"/>
            </a:xfrm>
            <a:prstGeom prst="rect">
              <a:avLst/>
            </a:prstGeom>
          </p:spPr>
        </p:pic>
      </p:grpSp>
      <p:sp>
        <p:nvSpPr>
          <p:cNvPr id="14" name="CuadroTexto 13"/>
          <p:cNvSpPr txBox="1"/>
          <p:nvPr/>
        </p:nvSpPr>
        <p:spPr>
          <a:xfrm>
            <a:off x="899502" y="2554980"/>
            <a:ext cx="34150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899502" y="2109334"/>
            <a:ext cx="146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Objetivo</a:t>
            </a:r>
            <a:endParaRPr lang="en-US" sz="2800" b="1" dirty="0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0074C25-58A7-4A33-A3FA-67FF5679FC87}"/>
              </a:ext>
            </a:extLst>
          </p:cNvPr>
          <p:cNvSpPr/>
          <p:nvPr/>
        </p:nvSpPr>
        <p:spPr>
          <a:xfrm>
            <a:off x="7638210" y="2396790"/>
            <a:ext cx="786212" cy="158667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3" name="Conector recto de flecha 22"/>
          <p:cNvCxnSpPr>
            <a:stCxn id="22" idx="1"/>
          </p:cNvCxnSpPr>
          <p:nvPr/>
        </p:nvCxnSpPr>
        <p:spPr>
          <a:xfrm flipH="1">
            <a:off x="4773221" y="3190127"/>
            <a:ext cx="2864989" cy="15105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/>
          <p:cNvSpPr txBox="1"/>
          <p:nvPr/>
        </p:nvSpPr>
        <p:spPr>
          <a:xfrm>
            <a:off x="899502" y="4147147"/>
            <a:ext cx="34150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Porcentaje de personas con cáncer gástrico diagnosticado en etapa temprana en las Áreas de Salud de Puntarenas y Corredores (Pacífico Central y </a:t>
            </a:r>
            <a:r>
              <a:rPr lang="es-MX" sz="2000" dirty="0" err="1"/>
              <a:t>Brunca</a:t>
            </a:r>
            <a:r>
              <a:rPr lang="es-MX" sz="2000" dirty="0"/>
              <a:t>).</a:t>
            </a:r>
            <a:endParaRPr lang="en-US" sz="2000" dirty="0"/>
          </a:p>
        </p:txBody>
      </p:sp>
      <p:sp>
        <p:nvSpPr>
          <p:cNvPr id="25" name="CuadroTexto 24"/>
          <p:cNvSpPr txBox="1"/>
          <p:nvPr/>
        </p:nvSpPr>
        <p:spPr>
          <a:xfrm>
            <a:off x="897168" y="3667090"/>
            <a:ext cx="15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Indicador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567476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62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8340" y="1324421"/>
            <a:ext cx="5887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NACIONAL DE DESARROLLO</a:t>
            </a:r>
            <a:endParaRPr lang="en-US" sz="3200" b="1" dirty="0"/>
          </a:p>
        </p:txBody>
      </p:sp>
      <p:grpSp>
        <p:nvGrpSpPr>
          <p:cNvPr id="7" name="Grupo 6"/>
          <p:cNvGrpSpPr/>
          <p:nvPr/>
        </p:nvGrpSpPr>
        <p:grpSpPr>
          <a:xfrm>
            <a:off x="5991530" y="1036670"/>
            <a:ext cx="5807024" cy="3020845"/>
            <a:chOff x="5991530" y="1036670"/>
            <a:chExt cx="5807024" cy="3020845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25734" r="54790" b="60050"/>
            <a:stretch/>
          </p:blipFill>
          <p:spPr>
            <a:xfrm>
              <a:off x="5993864" y="1036670"/>
              <a:ext cx="5804690" cy="1361973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AE536971-EB55-4E2A-AEF4-F8B545E06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71" t="66714" r="54790" b="16137"/>
            <a:stretch/>
          </p:blipFill>
          <p:spPr>
            <a:xfrm>
              <a:off x="5991530" y="2414555"/>
              <a:ext cx="5804690" cy="1642960"/>
            </a:xfrm>
            <a:prstGeom prst="rect">
              <a:avLst/>
            </a:prstGeom>
          </p:spPr>
        </p:pic>
      </p:grpSp>
      <p:sp>
        <p:nvSpPr>
          <p:cNvPr id="14" name="CuadroTexto 13"/>
          <p:cNvSpPr txBox="1"/>
          <p:nvPr/>
        </p:nvSpPr>
        <p:spPr>
          <a:xfrm>
            <a:off x="899502" y="2554980"/>
            <a:ext cx="34150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899502" y="2109334"/>
            <a:ext cx="146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Objetivo</a:t>
            </a:r>
            <a:endParaRPr lang="en-US" sz="2800" b="1" dirty="0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20074C25-58A7-4A33-A3FA-67FF5679FC87}"/>
              </a:ext>
            </a:extLst>
          </p:cNvPr>
          <p:cNvSpPr/>
          <p:nvPr/>
        </p:nvSpPr>
        <p:spPr>
          <a:xfrm>
            <a:off x="10810224" y="2394310"/>
            <a:ext cx="985996" cy="16503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3" name="Conector recto de flecha 22"/>
          <p:cNvCxnSpPr>
            <a:stCxn id="22" idx="1"/>
          </p:cNvCxnSpPr>
          <p:nvPr/>
        </p:nvCxnSpPr>
        <p:spPr>
          <a:xfrm flipH="1">
            <a:off x="9247031" y="3219473"/>
            <a:ext cx="1563193" cy="153431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/>
          <p:cNvSpPr txBox="1"/>
          <p:nvPr/>
        </p:nvSpPr>
        <p:spPr>
          <a:xfrm>
            <a:off x="899502" y="4147147"/>
            <a:ext cx="34150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Porcentaje de personas con cáncer gástrico diagnosticado en etapa temprana en las Áreas de Salud de Puntarenas y Corredores (Pacífico Central y </a:t>
            </a:r>
            <a:r>
              <a:rPr lang="es-MX" sz="2000" dirty="0" err="1"/>
              <a:t>Brunca</a:t>
            </a:r>
            <a:r>
              <a:rPr lang="es-MX" sz="2000" dirty="0"/>
              <a:t>).</a:t>
            </a:r>
            <a:endParaRPr lang="en-US" sz="2000" dirty="0"/>
          </a:p>
        </p:txBody>
      </p:sp>
      <p:sp>
        <p:nvSpPr>
          <p:cNvPr id="25" name="CuadroTexto 24"/>
          <p:cNvSpPr txBox="1"/>
          <p:nvPr/>
        </p:nvSpPr>
        <p:spPr>
          <a:xfrm>
            <a:off x="897168" y="3667090"/>
            <a:ext cx="15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Indicador</a:t>
            </a:r>
            <a:endParaRPr lang="en-US" sz="2800" b="1" dirty="0"/>
          </a:p>
        </p:txBody>
      </p:sp>
      <p:sp>
        <p:nvSpPr>
          <p:cNvPr id="27" name="CuadroTexto 26"/>
          <p:cNvSpPr txBox="1"/>
          <p:nvPr/>
        </p:nvSpPr>
        <p:spPr>
          <a:xfrm>
            <a:off x="5072256" y="4914238"/>
            <a:ext cx="7390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Caja Costarricense de Seguro Social.</a:t>
            </a:r>
          </a:p>
          <a:p>
            <a:r>
              <a:rPr lang="es-MX" sz="2000" dirty="0"/>
              <a:t>Gerencia Médica</a:t>
            </a:r>
          </a:p>
          <a:p>
            <a:r>
              <a:rPr lang="es-MX" sz="2000" dirty="0"/>
              <a:t>Dirección de Desarrollo de Servicios de Salud.</a:t>
            </a:r>
          </a:p>
          <a:p>
            <a:r>
              <a:rPr lang="es-MX" sz="2000" b="1" dirty="0">
                <a:solidFill>
                  <a:srgbClr val="C00000"/>
                </a:solidFill>
              </a:rPr>
              <a:t>Proyecto de Fortalecimiento de la Atención Integral del Cáncer.</a:t>
            </a:r>
          </a:p>
          <a:p>
            <a:r>
              <a:rPr lang="es-MX" sz="2000" dirty="0"/>
              <a:t>Dirección de Red de Servicios de Salud.</a:t>
            </a:r>
            <a:endParaRPr lang="en-US" sz="20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5072256" y="4431259"/>
            <a:ext cx="3378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Responsable Ejecutor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764627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63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AA00ECC-FCEA-426C-83A7-746063071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62" y="1799271"/>
            <a:ext cx="7038861" cy="4590336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770393" y="4064010"/>
            <a:ext cx="1972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Proyecto de Fortalecimiento de la Atención Integral del Cáncer.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512904" y="3549681"/>
            <a:ext cx="2749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Unidad ejemplo:</a:t>
            </a:r>
            <a:endParaRPr lang="en-US" sz="28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351828" y="3443383"/>
            <a:ext cx="2910547" cy="19833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061" y="2291090"/>
            <a:ext cx="609311" cy="743795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937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64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1F06CD60-020D-4A46-B1DF-8D48C25EFDA4}"/>
              </a:ext>
            </a:extLst>
          </p:cNvPr>
          <p:cNvSpPr txBox="1">
            <a:spLocks noChangeArrowheads="1"/>
          </p:cNvSpPr>
          <p:nvPr/>
        </p:nvSpPr>
        <p:spPr>
          <a:xfrm>
            <a:off x="545846" y="5427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8340" y="1324421"/>
            <a:ext cx="6229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ESTRATEGICO INSTITUCIONAL</a:t>
            </a:r>
            <a:endParaRPr lang="en-US" sz="3200" b="1" dirty="0"/>
          </a:p>
        </p:txBody>
      </p:sp>
      <p:grpSp>
        <p:nvGrpSpPr>
          <p:cNvPr id="6" name="Grupo 5"/>
          <p:cNvGrpSpPr/>
          <p:nvPr/>
        </p:nvGrpSpPr>
        <p:grpSpPr>
          <a:xfrm>
            <a:off x="1542446" y="2055909"/>
            <a:ext cx="8650348" cy="3895377"/>
            <a:chOff x="1542446" y="2055909"/>
            <a:chExt cx="8650348" cy="3895377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3"/>
            <a:srcRect l="27912" t="43799" r="29251" b="25050"/>
            <a:stretch/>
          </p:blipFill>
          <p:spPr>
            <a:xfrm>
              <a:off x="1542446" y="2414555"/>
              <a:ext cx="8650348" cy="3536731"/>
            </a:xfrm>
            <a:prstGeom prst="rect">
              <a:avLst/>
            </a:prstGeom>
          </p:spPr>
        </p:pic>
        <p:sp>
          <p:nvSpPr>
            <p:cNvPr id="12" name="CuadroTexto 11"/>
            <p:cNvSpPr txBox="1"/>
            <p:nvPr/>
          </p:nvSpPr>
          <p:spPr>
            <a:xfrm>
              <a:off x="3858108" y="2055909"/>
              <a:ext cx="3415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400" dirty="0"/>
                <a:t>Ejes Estratégicos</a:t>
              </a:r>
              <a:endParaRPr lang="en-US" sz="2400" dirty="0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4354285" y="354039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1</a:t>
              </a:r>
              <a:endParaRPr lang="en-US" b="1" dirty="0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4354285" y="487448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2</a:t>
              </a:r>
              <a:endParaRPr lang="en-US" b="1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7108068" y="353724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3</a:t>
              </a:r>
              <a:endParaRPr lang="en-US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7122267" y="485355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4</a:t>
              </a:r>
              <a:endParaRPr lang="en-US" b="1" dirty="0"/>
            </a:p>
          </p:txBody>
        </p:sp>
      </p:grpSp>
      <p:sp>
        <p:nvSpPr>
          <p:cNvPr id="19" name="Rectángulo 18"/>
          <p:cNvSpPr/>
          <p:nvPr/>
        </p:nvSpPr>
        <p:spPr>
          <a:xfrm>
            <a:off x="926703" y="2873956"/>
            <a:ext cx="4924728" cy="1120638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340729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65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1F06CD60-020D-4A46-B1DF-8D48C25EFDA4}"/>
              </a:ext>
            </a:extLst>
          </p:cNvPr>
          <p:cNvSpPr txBox="1">
            <a:spLocks noChangeArrowheads="1"/>
          </p:cNvSpPr>
          <p:nvPr/>
        </p:nvSpPr>
        <p:spPr>
          <a:xfrm>
            <a:off x="545846" y="5427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8340" y="1324421"/>
            <a:ext cx="6229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ESTRATEGICO INSTITUCIONAL</a:t>
            </a:r>
            <a:endParaRPr lang="en-US" sz="3200" b="1" dirty="0"/>
          </a:p>
        </p:txBody>
      </p:sp>
      <p:sp>
        <p:nvSpPr>
          <p:cNvPr id="12" name="CuadroTexto 11"/>
          <p:cNvSpPr txBox="1"/>
          <p:nvPr/>
        </p:nvSpPr>
        <p:spPr>
          <a:xfrm>
            <a:off x="3628575" y="1720940"/>
            <a:ext cx="341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Ejes Estratégicos</a:t>
            </a:r>
            <a:endParaRPr lang="en-US" sz="2400" dirty="0"/>
          </a:p>
        </p:txBody>
      </p:sp>
      <p:grpSp>
        <p:nvGrpSpPr>
          <p:cNvPr id="4" name="Grupo 3"/>
          <p:cNvGrpSpPr/>
          <p:nvPr/>
        </p:nvGrpSpPr>
        <p:grpSpPr>
          <a:xfrm>
            <a:off x="445562" y="2092236"/>
            <a:ext cx="9360319" cy="4496626"/>
            <a:chOff x="1171272" y="2092236"/>
            <a:chExt cx="9360319" cy="4496626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3"/>
            <a:srcRect l="26908" t="30308" r="27578" b="30803"/>
            <a:stretch/>
          </p:blipFill>
          <p:spPr>
            <a:xfrm>
              <a:off x="1171272" y="2092236"/>
              <a:ext cx="9360319" cy="4496626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4789713" y="284311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1</a:t>
              </a:r>
              <a:endParaRPr lang="en-US" b="1" dirty="0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4789713" y="58872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2</a:t>
              </a:r>
              <a:endParaRPr lang="en-US" b="1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6929334" y="28537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3</a:t>
              </a:r>
              <a:endParaRPr lang="en-US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6929334" y="589046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b="1" dirty="0"/>
                <a:t>4</a:t>
              </a:r>
              <a:endParaRPr lang="en-US" b="1" dirty="0"/>
            </a:p>
          </p:txBody>
        </p:sp>
      </p:grpSp>
      <p:sp>
        <p:nvSpPr>
          <p:cNvPr id="7" name="Rectángulo 6"/>
          <p:cNvSpPr/>
          <p:nvPr/>
        </p:nvSpPr>
        <p:spPr>
          <a:xfrm>
            <a:off x="545845" y="2478547"/>
            <a:ext cx="4579875" cy="1516047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7"/>
          <p:cNvSpPr txBox="1"/>
          <p:nvPr/>
        </p:nvSpPr>
        <p:spPr>
          <a:xfrm>
            <a:off x="9805881" y="3750272"/>
            <a:ext cx="2229649" cy="954107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s-MX" sz="2800" dirty="0"/>
              <a:t>Alineamiento:</a:t>
            </a:r>
          </a:p>
          <a:p>
            <a:pPr algn="ctr"/>
            <a:r>
              <a:rPr lang="es-MX" sz="2800" dirty="0"/>
              <a:t>PEI 1</a:t>
            </a:r>
            <a:endParaRPr lang="en-US" sz="2800" dirty="0"/>
          </a:p>
        </p:txBody>
      </p:sp>
      <p:sp>
        <p:nvSpPr>
          <p:cNvPr id="20" name="CuadroTexto 1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821195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5521465" y="3779704"/>
            <a:ext cx="3360732" cy="1884678"/>
            <a:chOff x="2742525" y="2244636"/>
            <a:chExt cx="3360732" cy="1884678"/>
          </a:xfrm>
        </p:grpSpPr>
        <p:pic>
          <p:nvPicPr>
            <p:cNvPr id="35" name="Imagen 34"/>
            <p:cNvPicPr>
              <a:picLocks noChangeAspect="1"/>
            </p:cNvPicPr>
            <p:nvPr/>
          </p:nvPicPr>
          <p:blipFill rotWithShape="1">
            <a:blip r:embed="rId2"/>
            <a:srcRect l="34869" t="30308" r="49851" b="53392"/>
            <a:stretch/>
          </p:blipFill>
          <p:spPr>
            <a:xfrm>
              <a:off x="2960914" y="2244636"/>
              <a:ext cx="3142343" cy="1884678"/>
            </a:xfrm>
            <a:prstGeom prst="rect">
              <a:avLst/>
            </a:prstGeom>
          </p:spPr>
        </p:pic>
        <p:sp>
          <p:nvSpPr>
            <p:cNvPr id="14" name="Rectángulo 13"/>
            <p:cNvSpPr/>
            <p:nvPr/>
          </p:nvSpPr>
          <p:spPr>
            <a:xfrm>
              <a:off x="2742525" y="2612789"/>
              <a:ext cx="3016337" cy="148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66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1F06CD60-020D-4A46-B1DF-8D48C25EFDA4}"/>
              </a:ext>
            </a:extLst>
          </p:cNvPr>
          <p:cNvSpPr txBox="1">
            <a:spLocks noChangeArrowheads="1"/>
          </p:cNvSpPr>
          <p:nvPr/>
        </p:nvSpPr>
        <p:spPr>
          <a:xfrm>
            <a:off x="545846" y="5427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8340" y="1324421"/>
            <a:ext cx="6229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ESTRATEGICO INSTITUCIONAL</a:t>
            </a:r>
            <a:endParaRPr lang="en-US" sz="3200" b="1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354285" y="1720940"/>
            <a:ext cx="341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Ejes Estratégicos</a:t>
            </a:r>
            <a:endParaRPr lang="en-US" sz="2400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2"/>
          <a:srcRect l="26908" t="30308" r="49851" b="53392"/>
          <a:stretch/>
        </p:blipFill>
        <p:spPr>
          <a:xfrm>
            <a:off x="1171272" y="2092236"/>
            <a:ext cx="4779585" cy="188467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789713" y="28431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1</a:t>
            </a:r>
            <a:endParaRPr lang="en-US" b="1" dirty="0"/>
          </a:p>
        </p:txBody>
      </p:sp>
      <p:sp>
        <p:nvSpPr>
          <p:cNvPr id="7" name="Rectángulo 6"/>
          <p:cNvSpPr/>
          <p:nvPr/>
        </p:nvSpPr>
        <p:spPr>
          <a:xfrm>
            <a:off x="926703" y="2478547"/>
            <a:ext cx="4924728" cy="1516047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uadroTexto 28"/>
          <p:cNvSpPr txBox="1"/>
          <p:nvPr/>
        </p:nvSpPr>
        <p:spPr>
          <a:xfrm>
            <a:off x="9581351" y="3296718"/>
            <a:ext cx="2229649" cy="954107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none" rtlCol="0">
            <a:spAutoFit/>
          </a:bodyPr>
          <a:lstStyle/>
          <a:p>
            <a:r>
              <a:rPr lang="es-MX" sz="2800" dirty="0"/>
              <a:t>Alineamiento:</a:t>
            </a:r>
          </a:p>
          <a:p>
            <a:pPr algn="ctr"/>
            <a:r>
              <a:rPr lang="es-MX" sz="2800" dirty="0"/>
              <a:t>PEI 1.a.</a:t>
            </a:r>
            <a:endParaRPr lang="en-US" sz="28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13" name="Rectángulo 12"/>
          <p:cNvSpPr/>
          <p:nvPr/>
        </p:nvSpPr>
        <p:spPr>
          <a:xfrm>
            <a:off x="725715" y="4200250"/>
            <a:ext cx="7845612" cy="3266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/>
          <a:srcRect l="24790" t="31300" r="26574" b="40923"/>
          <a:stretch/>
        </p:blipFill>
        <p:spPr>
          <a:xfrm>
            <a:off x="926703" y="4453131"/>
            <a:ext cx="7461141" cy="239578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4351102" y="4060977"/>
            <a:ext cx="341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Líneas de Acción</a:t>
            </a:r>
            <a:endParaRPr lang="en-US" sz="2400" dirty="0"/>
          </a:p>
        </p:txBody>
      </p:sp>
      <p:sp>
        <p:nvSpPr>
          <p:cNvPr id="34" name="Rectángulo 33"/>
          <p:cNvSpPr/>
          <p:nvPr/>
        </p:nvSpPr>
        <p:spPr>
          <a:xfrm>
            <a:off x="884024" y="4453131"/>
            <a:ext cx="3717005" cy="778135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521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67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AA00ECC-FCEA-426C-83A7-746063071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62" y="1799271"/>
            <a:ext cx="7038861" cy="4590336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770393" y="4064010"/>
            <a:ext cx="1972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Proyecto de Fortalecimiento de la Atención Integral del Cáncer.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512904" y="3549681"/>
            <a:ext cx="2749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Unidad ejemplo:</a:t>
            </a:r>
            <a:endParaRPr lang="en-US" sz="28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351828" y="3443383"/>
            <a:ext cx="2910547" cy="19833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061" y="2291090"/>
            <a:ext cx="609311" cy="743795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58" y="2333587"/>
            <a:ext cx="609311" cy="74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335081" y="2082028"/>
            <a:ext cx="11724292" cy="4143796"/>
            <a:chOff x="335081" y="2082028"/>
            <a:chExt cx="11724292" cy="4143796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01753628-D5C3-4CDA-85F3-097B221916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413" r="18301"/>
            <a:stretch/>
          </p:blipFill>
          <p:spPr>
            <a:xfrm>
              <a:off x="376043" y="2082028"/>
              <a:ext cx="11683330" cy="4143796"/>
            </a:xfrm>
            <a:prstGeom prst="rect">
              <a:avLst/>
            </a:prstGeom>
          </p:spPr>
        </p:pic>
        <p:sp>
          <p:nvSpPr>
            <p:cNvPr id="4" name="Rectángulo 3"/>
            <p:cNvSpPr/>
            <p:nvPr/>
          </p:nvSpPr>
          <p:spPr>
            <a:xfrm>
              <a:off x="369867" y="4876800"/>
              <a:ext cx="232114" cy="3352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335081" y="496518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dirty="0"/>
                <a:t>2</a:t>
              </a:r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68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1F06CD60-020D-4A46-B1DF-8D48C25EFDA4}"/>
              </a:ext>
            </a:extLst>
          </p:cNvPr>
          <p:cNvSpPr txBox="1">
            <a:spLocks noChangeArrowheads="1"/>
          </p:cNvSpPr>
          <p:nvPr/>
        </p:nvSpPr>
        <p:spPr>
          <a:xfrm>
            <a:off x="545846" y="5427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98340" y="1324421"/>
            <a:ext cx="6119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/>
              <a:t>PLAN TÁCTICO GERENCIA MÉDICA</a:t>
            </a:r>
            <a:endParaRPr lang="en-US" sz="3200" b="1" dirty="0"/>
          </a:p>
        </p:txBody>
      </p:sp>
      <p:sp>
        <p:nvSpPr>
          <p:cNvPr id="11" name="CuadroTexto 10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2" name="Rectángulo redondeado 1"/>
          <p:cNvSpPr/>
          <p:nvPr/>
        </p:nvSpPr>
        <p:spPr>
          <a:xfrm>
            <a:off x="203200" y="3381828"/>
            <a:ext cx="522514" cy="284399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uadroTexto 12"/>
          <p:cNvSpPr txBox="1"/>
          <p:nvPr/>
        </p:nvSpPr>
        <p:spPr>
          <a:xfrm>
            <a:off x="8571325" y="2408666"/>
            <a:ext cx="3411979" cy="523220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es-MX" sz="2800" dirty="0"/>
              <a:t>Alineamiento: PTG 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7170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69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AA00ECC-FCEA-426C-83A7-746063071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62" y="1799271"/>
            <a:ext cx="7038861" cy="4590336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770393" y="4064010"/>
            <a:ext cx="1972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Proyecto de Fortalecimiento de la Atención Integral del Cáncer.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512904" y="3549681"/>
            <a:ext cx="2749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/>
              <a:t>Unidad ejemplo:</a:t>
            </a:r>
            <a:endParaRPr lang="en-US" sz="2800" b="1" dirty="0"/>
          </a:p>
        </p:txBody>
      </p:sp>
      <p:sp>
        <p:nvSpPr>
          <p:cNvPr id="5" name="Rectángulo redondeado 4"/>
          <p:cNvSpPr/>
          <p:nvPr/>
        </p:nvSpPr>
        <p:spPr>
          <a:xfrm>
            <a:off x="351828" y="3443383"/>
            <a:ext cx="2910547" cy="198334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061" y="2291090"/>
            <a:ext cx="609311" cy="743795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8571326" y="1275240"/>
            <a:ext cx="3415002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 </a:t>
            </a:r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69" y="2291090"/>
            <a:ext cx="609311" cy="74379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58" y="2333587"/>
            <a:ext cx="609311" cy="74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2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cxnSp>
        <p:nvCxnSpPr>
          <p:cNvPr id="10" name="Straight Connector 93"/>
          <p:cNvCxnSpPr>
            <a:stCxn id="17" idx="2"/>
          </p:cNvCxnSpPr>
          <p:nvPr/>
        </p:nvCxnSpPr>
        <p:spPr>
          <a:xfrm flipH="1" flipV="1">
            <a:off x="3448934" y="3419747"/>
            <a:ext cx="1457150" cy="345435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95"/>
          <p:cNvCxnSpPr/>
          <p:nvPr/>
        </p:nvCxnSpPr>
        <p:spPr>
          <a:xfrm flipH="1" flipV="1">
            <a:off x="4969046" y="2174144"/>
            <a:ext cx="484463" cy="979121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7"/>
          <p:cNvCxnSpPr/>
          <p:nvPr/>
        </p:nvCxnSpPr>
        <p:spPr>
          <a:xfrm flipV="1">
            <a:off x="6477315" y="2314192"/>
            <a:ext cx="1145885" cy="960707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00"/>
          <p:cNvCxnSpPr/>
          <p:nvPr/>
        </p:nvCxnSpPr>
        <p:spPr>
          <a:xfrm>
            <a:off x="6554247" y="3850726"/>
            <a:ext cx="2476184" cy="102423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03"/>
          <p:cNvCxnSpPr/>
          <p:nvPr/>
        </p:nvCxnSpPr>
        <p:spPr>
          <a:xfrm>
            <a:off x="6366448" y="4338607"/>
            <a:ext cx="1763755" cy="950473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06"/>
          <p:cNvCxnSpPr/>
          <p:nvPr/>
        </p:nvCxnSpPr>
        <p:spPr>
          <a:xfrm flipH="1">
            <a:off x="3991592" y="4216969"/>
            <a:ext cx="1219685" cy="747508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3"/>
          <p:cNvSpPr/>
          <p:nvPr/>
        </p:nvSpPr>
        <p:spPr>
          <a:xfrm>
            <a:off x="4785645" y="2651279"/>
            <a:ext cx="2227803" cy="222780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17" name="Oval 4"/>
          <p:cNvSpPr/>
          <p:nvPr/>
        </p:nvSpPr>
        <p:spPr>
          <a:xfrm>
            <a:off x="4906084" y="2771717"/>
            <a:ext cx="1986929" cy="198692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18" name="Oval 5"/>
          <p:cNvSpPr/>
          <p:nvPr/>
        </p:nvSpPr>
        <p:spPr>
          <a:xfrm>
            <a:off x="4674257" y="2539890"/>
            <a:ext cx="2450583" cy="2450583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19" name="Oval 6"/>
          <p:cNvSpPr/>
          <p:nvPr/>
        </p:nvSpPr>
        <p:spPr>
          <a:xfrm>
            <a:off x="4416944" y="2282578"/>
            <a:ext cx="2965205" cy="2965205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20" name="Oval 7"/>
          <p:cNvSpPr/>
          <p:nvPr/>
        </p:nvSpPr>
        <p:spPr>
          <a:xfrm>
            <a:off x="4268683" y="2134317"/>
            <a:ext cx="3261727" cy="3261727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21" name="Oval 8"/>
          <p:cNvSpPr/>
          <p:nvPr/>
        </p:nvSpPr>
        <p:spPr>
          <a:xfrm>
            <a:off x="3926202" y="1791836"/>
            <a:ext cx="3946689" cy="394668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91" rIns="68579" bIns="34291" rtlCol="0" anchor="ctr">
            <a:normAutofit/>
          </a:bodyPr>
          <a:lstStyle/>
          <a:p>
            <a:pPr algn="ctr"/>
            <a:endParaRPr lang="en-US" sz="1467"/>
          </a:p>
        </p:txBody>
      </p:sp>
      <p:grpSp>
        <p:nvGrpSpPr>
          <p:cNvPr id="22" name="Group 12"/>
          <p:cNvGrpSpPr/>
          <p:nvPr/>
        </p:nvGrpSpPr>
        <p:grpSpPr>
          <a:xfrm>
            <a:off x="2319468" y="2523052"/>
            <a:ext cx="1319092" cy="1319092"/>
            <a:chOff x="1253479" y="698656"/>
            <a:chExt cx="2231708" cy="2231708"/>
          </a:xfrm>
        </p:grpSpPr>
        <p:sp>
          <p:nvSpPr>
            <p:cNvPr id="23" name="Oval 9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24" name="Oval 10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25" name="Oval 11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26" name="Group 13"/>
          <p:cNvGrpSpPr/>
          <p:nvPr/>
        </p:nvGrpSpPr>
        <p:grpSpPr>
          <a:xfrm>
            <a:off x="2642569" y="4389532"/>
            <a:ext cx="1603067" cy="1603067"/>
            <a:chOff x="1253479" y="698656"/>
            <a:chExt cx="2231708" cy="2231708"/>
          </a:xfrm>
        </p:grpSpPr>
        <p:sp>
          <p:nvSpPr>
            <p:cNvPr id="27" name="Oval 14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28" name="Oval 15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29" name="Oval 16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30" name="Group 17"/>
          <p:cNvGrpSpPr/>
          <p:nvPr/>
        </p:nvGrpSpPr>
        <p:grpSpPr>
          <a:xfrm>
            <a:off x="7807503" y="4895109"/>
            <a:ext cx="945839" cy="945839"/>
            <a:chOff x="1253479" y="698656"/>
            <a:chExt cx="2231708" cy="2231708"/>
          </a:xfrm>
        </p:grpSpPr>
        <p:sp>
          <p:nvSpPr>
            <p:cNvPr id="31" name="Oval 18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32" name="Oval 19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33" name="Oval 20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tx2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34" name="Group 21"/>
          <p:cNvGrpSpPr/>
          <p:nvPr/>
        </p:nvGrpSpPr>
        <p:grpSpPr>
          <a:xfrm>
            <a:off x="8753342" y="3086632"/>
            <a:ext cx="1465903" cy="1465903"/>
            <a:chOff x="1253479" y="698656"/>
            <a:chExt cx="2231708" cy="2231708"/>
          </a:xfrm>
        </p:grpSpPr>
        <p:sp>
          <p:nvSpPr>
            <p:cNvPr id="35" name="Oval 22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36" name="Oval 23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37" name="Oval 24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accent4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38" name="Group 25"/>
          <p:cNvGrpSpPr/>
          <p:nvPr/>
        </p:nvGrpSpPr>
        <p:grpSpPr>
          <a:xfrm>
            <a:off x="7244446" y="1423095"/>
            <a:ext cx="1329449" cy="1329449"/>
            <a:chOff x="1253479" y="698656"/>
            <a:chExt cx="2231708" cy="2231708"/>
          </a:xfrm>
        </p:grpSpPr>
        <p:sp>
          <p:nvSpPr>
            <p:cNvPr id="39" name="Oval 26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40" name="Oval 27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41" name="Oval 28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accent6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42" name="Group 29"/>
          <p:cNvGrpSpPr/>
          <p:nvPr/>
        </p:nvGrpSpPr>
        <p:grpSpPr>
          <a:xfrm>
            <a:off x="4413991" y="1430390"/>
            <a:ext cx="945839" cy="945839"/>
            <a:chOff x="1253479" y="698656"/>
            <a:chExt cx="2231708" cy="2231708"/>
          </a:xfrm>
        </p:grpSpPr>
        <p:sp>
          <p:nvSpPr>
            <p:cNvPr id="43" name="Oval 30"/>
            <p:cNvSpPr/>
            <p:nvPr/>
          </p:nvSpPr>
          <p:spPr>
            <a:xfrm>
              <a:off x="1354921" y="800098"/>
              <a:ext cx="2028825" cy="20288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44" name="Oval 31"/>
            <p:cNvSpPr/>
            <p:nvPr/>
          </p:nvSpPr>
          <p:spPr>
            <a:xfrm>
              <a:off x="1464601" y="909778"/>
              <a:ext cx="1809465" cy="18094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  <p:sp>
          <p:nvSpPr>
            <p:cNvPr id="45" name="Oval 32"/>
            <p:cNvSpPr/>
            <p:nvPr/>
          </p:nvSpPr>
          <p:spPr>
            <a:xfrm>
              <a:off x="1253479" y="698656"/>
              <a:ext cx="2231708" cy="2231708"/>
            </a:xfrm>
            <a:prstGeom prst="ellipse">
              <a:avLst/>
            </a:prstGeom>
            <a:noFill/>
            <a:ln>
              <a:solidFill>
                <a:schemeClr val="accent5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467"/>
            </a:p>
          </p:txBody>
        </p:sp>
      </p:grpSp>
      <p:grpSp>
        <p:nvGrpSpPr>
          <p:cNvPr id="46" name="Group 111"/>
          <p:cNvGrpSpPr/>
          <p:nvPr/>
        </p:nvGrpSpPr>
        <p:grpSpPr>
          <a:xfrm flipH="1" flipV="1">
            <a:off x="959220" y="5133879"/>
            <a:ext cx="3092827" cy="702738"/>
            <a:chOff x="1305606" y="3736904"/>
            <a:chExt cx="3637940" cy="1297595"/>
          </a:xfrm>
        </p:grpSpPr>
        <p:sp>
          <p:nvSpPr>
            <p:cNvPr id="47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48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grpSp>
        <p:nvGrpSpPr>
          <p:cNvPr id="49" name="Group 112"/>
          <p:cNvGrpSpPr/>
          <p:nvPr/>
        </p:nvGrpSpPr>
        <p:grpSpPr>
          <a:xfrm flipH="1" flipV="1">
            <a:off x="1372264" y="3117758"/>
            <a:ext cx="1984969" cy="849352"/>
            <a:chOff x="1305606" y="3736904"/>
            <a:chExt cx="3637940" cy="1297595"/>
          </a:xfrm>
        </p:grpSpPr>
        <p:sp>
          <p:nvSpPr>
            <p:cNvPr id="50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51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grpSp>
        <p:nvGrpSpPr>
          <p:cNvPr id="52" name="Group 115"/>
          <p:cNvGrpSpPr/>
          <p:nvPr/>
        </p:nvGrpSpPr>
        <p:grpSpPr>
          <a:xfrm flipV="1">
            <a:off x="9111213" y="3902953"/>
            <a:ext cx="2753121" cy="910180"/>
            <a:chOff x="1305606" y="3736904"/>
            <a:chExt cx="3637940" cy="1297595"/>
          </a:xfrm>
        </p:grpSpPr>
        <p:sp>
          <p:nvSpPr>
            <p:cNvPr id="53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54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grpSp>
        <p:nvGrpSpPr>
          <p:cNvPr id="55" name="Group 118"/>
          <p:cNvGrpSpPr/>
          <p:nvPr/>
        </p:nvGrpSpPr>
        <p:grpSpPr>
          <a:xfrm flipV="1">
            <a:off x="7573403" y="2259575"/>
            <a:ext cx="2353362" cy="541776"/>
            <a:chOff x="1305606" y="3736904"/>
            <a:chExt cx="3637940" cy="1297595"/>
          </a:xfrm>
        </p:grpSpPr>
        <p:sp>
          <p:nvSpPr>
            <p:cNvPr id="56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solidFill>
              <a:schemeClr val="accent6"/>
            </a:solidFill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57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sp>
        <p:nvSpPr>
          <p:cNvPr id="59" name="TextBox 122"/>
          <p:cNvSpPr txBox="1"/>
          <p:nvPr/>
        </p:nvSpPr>
        <p:spPr>
          <a:xfrm>
            <a:off x="7586877" y="2413273"/>
            <a:ext cx="2435016" cy="280154"/>
          </a:xfrm>
          <a:prstGeom prst="rect">
            <a:avLst/>
          </a:prstGeom>
          <a:noFill/>
        </p:spPr>
        <p:txBody>
          <a:bodyPr wrap="square" lIns="68579" tIns="34291" rIns="68579" bIns="34291" rtlCol="0">
            <a:noAutofit/>
          </a:bodyPr>
          <a:lstStyle/>
          <a:p>
            <a:pPr algn="ctr"/>
            <a:r>
              <a:rPr lang="en-US" sz="2000" dirty="0" err="1"/>
              <a:t>Temporalidad</a:t>
            </a:r>
            <a:r>
              <a:rPr lang="en-US" sz="2000" dirty="0"/>
              <a:t> </a:t>
            </a:r>
            <a:r>
              <a:rPr lang="en-US" sz="2000" dirty="0" err="1"/>
              <a:t>anual</a:t>
            </a:r>
            <a:endParaRPr lang="en-US" sz="2000" dirty="0"/>
          </a:p>
        </p:txBody>
      </p:sp>
      <p:sp>
        <p:nvSpPr>
          <p:cNvPr id="60" name="TextBox 123"/>
          <p:cNvSpPr txBox="1"/>
          <p:nvPr/>
        </p:nvSpPr>
        <p:spPr>
          <a:xfrm>
            <a:off x="9380495" y="4148221"/>
            <a:ext cx="2272407" cy="649672"/>
          </a:xfrm>
          <a:prstGeom prst="rect">
            <a:avLst/>
          </a:prstGeom>
          <a:noFill/>
        </p:spPr>
        <p:txBody>
          <a:bodyPr wrap="square" lIns="68579" tIns="34291" rIns="68579" bIns="34291" rtlCol="0">
            <a:noAutofit/>
          </a:bodyPr>
          <a:lstStyle/>
          <a:p>
            <a:pPr algn="ctr"/>
            <a:r>
              <a:rPr lang="en-US" sz="2000" dirty="0" err="1"/>
              <a:t>Presupuestación</a:t>
            </a:r>
            <a:r>
              <a:rPr lang="en-US" sz="2000" dirty="0"/>
              <a:t> de los </a:t>
            </a:r>
            <a:r>
              <a:rPr lang="en-US" sz="2000" dirty="0" err="1"/>
              <a:t>Recursos</a:t>
            </a:r>
            <a:endParaRPr lang="en-US" sz="2000" dirty="0"/>
          </a:p>
        </p:txBody>
      </p:sp>
      <p:sp>
        <p:nvSpPr>
          <p:cNvPr id="62" name="TextBox 125"/>
          <p:cNvSpPr txBox="1"/>
          <p:nvPr/>
        </p:nvSpPr>
        <p:spPr>
          <a:xfrm>
            <a:off x="4925517" y="3628799"/>
            <a:ext cx="1935655" cy="1426294"/>
          </a:xfrm>
          <a:prstGeom prst="rect">
            <a:avLst/>
          </a:prstGeom>
          <a:noFill/>
        </p:spPr>
        <p:txBody>
          <a:bodyPr wrap="square" lIns="68579" tIns="34291" rIns="68579" bIns="34291" rtlCol="0">
            <a:noAutofit/>
          </a:bodyPr>
          <a:lstStyle/>
          <a:p>
            <a:pPr algn="ctr"/>
            <a:r>
              <a:rPr lang="es-MX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Plan-Presupuesto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5" name="Picture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608" y="1690147"/>
            <a:ext cx="475529" cy="338357"/>
          </a:xfrm>
          <a:prstGeom prst="rect">
            <a:avLst/>
          </a:prstGeom>
        </p:spPr>
      </p:pic>
      <p:pic>
        <p:nvPicPr>
          <p:cNvPr id="68" name="Picture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93" y="1772837"/>
            <a:ext cx="438951" cy="443523"/>
          </a:xfrm>
          <a:prstGeom prst="rect">
            <a:avLst/>
          </a:prstGeom>
        </p:spPr>
      </p:pic>
      <p:pic>
        <p:nvPicPr>
          <p:cNvPr id="71" name="Picture 1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019" y="5213377"/>
            <a:ext cx="566979" cy="342931"/>
          </a:xfrm>
          <a:prstGeom prst="rect">
            <a:avLst/>
          </a:prstGeom>
        </p:spPr>
      </p:pic>
      <p:pic>
        <p:nvPicPr>
          <p:cNvPr id="74" name="Picture 1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94" y="2942011"/>
            <a:ext cx="1028789" cy="690432"/>
          </a:xfrm>
          <a:prstGeom prst="rect">
            <a:avLst/>
          </a:prstGeom>
        </p:spPr>
      </p:pic>
      <p:pic>
        <p:nvPicPr>
          <p:cNvPr id="75" name="Picture 1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154" y="4690602"/>
            <a:ext cx="427075" cy="578192"/>
          </a:xfrm>
          <a:prstGeom prst="rect">
            <a:avLst/>
          </a:prstGeom>
        </p:spPr>
      </p:pic>
      <p:pic>
        <p:nvPicPr>
          <p:cNvPr id="76" name="Picture 1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95" y="3399610"/>
            <a:ext cx="553260" cy="429807"/>
          </a:xfrm>
          <a:prstGeom prst="rect">
            <a:avLst/>
          </a:prstGeom>
        </p:spPr>
      </p:pic>
      <p:grpSp>
        <p:nvGrpSpPr>
          <p:cNvPr id="78" name="Group 115"/>
          <p:cNvGrpSpPr/>
          <p:nvPr/>
        </p:nvGrpSpPr>
        <p:grpSpPr>
          <a:xfrm flipV="1">
            <a:off x="7653870" y="5471727"/>
            <a:ext cx="2753121" cy="910180"/>
            <a:chOff x="1305606" y="3736904"/>
            <a:chExt cx="3637940" cy="1297595"/>
          </a:xfrm>
          <a:solidFill>
            <a:srgbClr val="E1B378"/>
          </a:solidFill>
        </p:grpSpPr>
        <p:sp>
          <p:nvSpPr>
            <p:cNvPr id="79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grpFill/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80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sp>
        <p:nvSpPr>
          <p:cNvPr id="2" name="Rectángulo 1"/>
          <p:cNvSpPr/>
          <p:nvPr/>
        </p:nvSpPr>
        <p:spPr>
          <a:xfrm>
            <a:off x="7689560" y="5738525"/>
            <a:ext cx="2859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s-CR" sz="2000" dirty="0"/>
              <a:t>Concreta la Estrategia Institucional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05689" y="5394600"/>
            <a:ext cx="31152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s-CR" sz="2000" dirty="0"/>
              <a:t>Ordena y Facilita la Gestión </a:t>
            </a:r>
          </a:p>
        </p:txBody>
      </p:sp>
      <p:grpSp>
        <p:nvGrpSpPr>
          <p:cNvPr id="81" name="Group 111"/>
          <p:cNvGrpSpPr/>
          <p:nvPr/>
        </p:nvGrpSpPr>
        <p:grpSpPr>
          <a:xfrm flipH="1" flipV="1">
            <a:off x="3617083" y="1854707"/>
            <a:ext cx="1713449" cy="905737"/>
            <a:chOff x="1305606" y="3736904"/>
            <a:chExt cx="3637940" cy="1297595"/>
          </a:xfrm>
        </p:grpSpPr>
        <p:sp>
          <p:nvSpPr>
            <p:cNvPr id="82" name="Rectangle 1"/>
            <p:cNvSpPr>
              <a:spLocks/>
            </p:cNvSpPr>
            <p:nvPr/>
          </p:nvSpPr>
          <p:spPr bwMode="auto">
            <a:xfrm>
              <a:off x="1305606" y="3736904"/>
              <a:ext cx="3637940" cy="889160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  <p:sp>
          <p:nvSpPr>
            <p:cNvPr id="83" name="Freeform 2"/>
            <p:cNvSpPr>
              <a:spLocks/>
            </p:cNvSpPr>
            <p:nvPr/>
          </p:nvSpPr>
          <p:spPr bwMode="auto">
            <a:xfrm>
              <a:off x="1308902" y="4626064"/>
              <a:ext cx="352530" cy="408435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>
              <a:normAutofit/>
            </a:bodyPr>
            <a:lstStyle/>
            <a:p>
              <a:endParaRPr lang="en-US" sz="1067"/>
            </a:p>
          </p:txBody>
        </p:sp>
      </p:grpSp>
      <p:sp>
        <p:nvSpPr>
          <p:cNvPr id="84" name="Rectángulo 83"/>
          <p:cNvSpPr/>
          <p:nvPr/>
        </p:nvSpPr>
        <p:spPr>
          <a:xfrm>
            <a:off x="3667014" y="2078332"/>
            <a:ext cx="16404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s-CR" sz="2000" dirty="0"/>
              <a:t>Rendición de Cuentas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330119" y="3316812"/>
            <a:ext cx="2120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s-CR" sz="2000" dirty="0"/>
              <a:t>Prioriza las Intervenciones </a:t>
            </a:r>
          </a:p>
        </p:txBody>
      </p:sp>
      <p:pic>
        <p:nvPicPr>
          <p:cNvPr id="85" name="Picture 1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70" y="2748325"/>
            <a:ext cx="384081" cy="521253"/>
          </a:xfrm>
          <a:prstGeom prst="rect">
            <a:avLst/>
          </a:prstGeom>
        </p:spPr>
      </p:pic>
      <p:sp>
        <p:nvSpPr>
          <p:cNvPr id="8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 txBox="1">
            <a:spLocks noChangeArrowheads="1"/>
          </p:cNvSpPr>
          <p:nvPr/>
        </p:nvSpPr>
        <p:spPr>
          <a:xfrm>
            <a:off x="1362606" y="393664"/>
            <a:ext cx="10202718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CARACTERÍSTICAS DEL PLAN PRESUPUESTO</a:t>
            </a:r>
          </a:p>
        </p:txBody>
      </p:sp>
    </p:spTree>
    <p:extLst>
      <p:ext uri="{BB962C8B-B14F-4D97-AF65-F5344CB8AC3E}">
        <p14:creationId xmlns:p14="http://schemas.microsoft.com/office/powerpoint/2010/main" val="40652561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32298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70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Ejemplo Meta Cáncer Gástrico y Colorrectal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1414811" y="1968540"/>
            <a:ext cx="1721825" cy="1200329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Alineamiento:</a:t>
            </a:r>
          </a:p>
          <a:p>
            <a:pPr algn="ctr"/>
            <a:r>
              <a:rPr lang="es-MX" dirty="0"/>
              <a:t>PNDIP</a:t>
            </a:r>
          </a:p>
          <a:p>
            <a:pPr algn="ctr"/>
            <a:r>
              <a:rPr lang="es-MX" dirty="0"/>
              <a:t>PEI 1.a.</a:t>
            </a:r>
          </a:p>
          <a:p>
            <a:pPr algn="ctr"/>
            <a:r>
              <a:rPr lang="es-MX" dirty="0"/>
              <a:t>PTG-2</a:t>
            </a:r>
            <a:endParaRPr lang="en-US" dirty="0"/>
          </a:p>
        </p:txBody>
      </p:sp>
      <p:sp>
        <p:nvSpPr>
          <p:cNvPr id="21" name="CuadroTexto 20"/>
          <p:cNvSpPr txBox="1"/>
          <p:nvPr/>
        </p:nvSpPr>
        <p:spPr>
          <a:xfrm>
            <a:off x="1414811" y="1322865"/>
            <a:ext cx="865389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2000" b="1" dirty="0"/>
              <a:t>Objetivo:</a:t>
            </a:r>
          </a:p>
          <a:p>
            <a:r>
              <a:rPr lang="es-MX" sz="2000" dirty="0"/>
              <a:t>Mejorar la detección y diagnóstico temprano del cáncer gástrico y </a:t>
            </a:r>
            <a:r>
              <a:rPr lang="es-MX" sz="2000" dirty="0" err="1"/>
              <a:t>colorrectal</a:t>
            </a:r>
            <a:r>
              <a:rPr lang="es-MX" sz="2000" dirty="0"/>
              <a:t>.</a:t>
            </a:r>
            <a:endParaRPr lang="en-US" sz="200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3686106" y="2127326"/>
            <a:ext cx="2345487" cy="400110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Indicador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6410114" y="2111271"/>
            <a:ext cx="1755079" cy="400110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Programación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8383989" y="2111271"/>
            <a:ext cx="1755079" cy="400110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Presupuesto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10322983" y="2091035"/>
            <a:ext cx="1755079" cy="400110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Responsable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F0F09EB1-1F54-4236-9503-175E5E1D7D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0" t="4865" r="22083" b="57963"/>
          <a:stretch/>
        </p:blipFill>
        <p:spPr>
          <a:xfrm>
            <a:off x="393446" y="3351546"/>
            <a:ext cx="11429788" cy="311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9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D4E9D5-E563-4714-8A50-A53CCE216678}"/>
              </a:ext>
            </a:extLst>
          </p:cNvPr>
          <p:cNvSpPr txBox="1"/>
          <p:nvPr/>
        </p:nvSpPr>
        <p:spPr>
          <a:xfrm>
            <a:off x="4216593" y="2460577"/>
            <a:ext cx="43483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400" b="1" dirty="0"/>
              <a:t>MODIFICACIONES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88568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Modificaciones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5" name="Group">
            <a:extLst>
              <a:ext uri="{FF2B5EF4-FFF2-40B4-BE49-F238E27FC236}">
                <a16:creationId xmlns:a16="http://schemas.microsoft.com/office/drawing/2014/main" id="{0C603ABE-06F9-468C-B97C-D98482D841AE}"/>
              </a:ext>
            </a:extLst>
          </p:cNvPr>
          <p:cNvGrpSpPr/>
          <p:nvPr/>
        </p:nvGrpSpPr>
        <p:grpSpPr>
          <a:xfrm>
            <a:off x="4784521" y="3072485"/>
            <a:ext cx="6246336" cy="1056014"/>
            <a:chOff x="1779155" y="864639"/>
            <a:chExt cx="1841501" cy="1408019"/>
          </a:xfrm>
        </p:grpSpPr>
        <p:sp>
          <p:nvSpPr>
            <p:cNvPr id="31" name="Text 52">
              <a:extLst>
                <a:ext uri="{FF2B5EF4-FFF2-40B4-BE49-F238E27FC236}">
                  <a16:creationId xmlns:a16="http://schemas.microsoft.com/office/drawing/2014/main" id="{F9296BC8-0B0E-4139-AB99-B2800D53502C}"/>
                </a:ext>
              </a:extLst>
            </p:cNvPr>
            <p:cNvSpPr txBox="1"/>
            <p:nvPr/>
          </p:nvSpPr>
          <p:spPr>
            <a:xfrm>
              <a:off x="1779156" y="864639"/>
              <a:ext cx="1841500" cy="66077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endParaRPr lang="en-US" sz="2000" b="1" dirty="0">
                <a:solidFill>
                  <a:srgbClr val="0070C0"/>
                </a:solidFill>
              </a:endParaRPr>
            </a:p>
          </p:txBody>
        </p:sp>
        <p:sp>
          <p:nvSpPr>
            <p:cNvPr id="32" name="Text 61">
              <a:extLst>
                <a:ext uri="{FF2B5EF4-FFF2-40B4-BE49-F238E27FC236}">
                  <a16:creationId xmlns:a16="http://schemas.microsoft.com/office/drawing/2014/main" id="{5749139C-8638-4279-A899-C29184AB4490}"/>
                </a:ext>
              </a:extLst>
            </p:cNvPr>
            <p:cNvSpPr txBox="1"/>
            <p:nvPr/>
          </p:nvSpPr>
          <p:spPr>
            <a:xfrm>
              <a:off x="1779155" y="1353342"/>
              <a:ext cx="1841500" cy="9193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/>
              <a:r>
                <a:rPr lang="es-CR" sz="2000" dirty="0">
                  <a:solidFill>
                    <a:prstClr val="black"/>
                  </a:solidFill>
                </a:rPr>
                <a:t>Imposibilidad de eliminar la incertidumbre o los riesgos asociados a la estrategia</a:t>
              </a:r>
            </a:p>
          </p:txBody>
        </p:sp>
      </p:grpSp>
      <p:grpSp>
        <p:nvGrpSpPr>
          <p:cNvPr id="33" name="Group">
            <a:extLst>
              <a:ext uri="{FF2B5EF4-FFF2-40B4-BE49-F238E27FC236}">
                <a16:creationId xmlns:a16="http://schemas.microsoft.com/office/drawing/2014/main" id="{96AFA6B2-68FC-4928-98CB-52E0923EA4A4}"/>
              </a:ext>
            </a:extLst>
          </p:cNvPr>
          <p:cNvGrpSpPr/>
          <p:nvPr/>
        </p:nvGrpSpPr>
        <p:grpSpPr>
          <a:xfrm>
            <a:off x="4784521" y="4321332"/>
            <a:ext cx="3852797" cy="1154762"/>
            <a:chOff x="1779155" y="942975"/>
            <a:chExt cx="1841501" cy="1304312"/>
          </a:xfrm>
        </p:grpSpPr>
        <p:sp>
          <p:nvSpPr>
            <p:cNvPr id="34" name="Text52">
              <a:extLst>
                <a:ext uri="{FF2B5EF4-FFF2-40B4-BE49-F238E27FC236}">
                  <a16:creationId xmlns:a16="http://schemas.microsoft.com/office/drawing/2014/main" id="{B998C43C-C0C5-47E2-B172-0FD7592C99E4}"/>
                </a:ext>
              </a:extLst>
            </p:cNvPr>
            <p:cNvSpPr txBox="1"/>
            <p:nvPr/>
          </p:nvSpPr>
          <p:spPr>
            <a:xfrm>
              <a:off x="1779156" y="942975"/>
              <a:ext cx="1841500" cy="369332"/>
            </a:xfrm>
            <a:prstGeom prst="rect">
              <a:avLst/>
            </a:prstGeom>
            <a:noFill/>
          </p:spPr>
          <p:txBody>
            <a:bodyPr wrap="square" rtlCol="0">
              <a:normAutofit fontScale="85000" lnSpcReduction="10000"/>
            </a:bodyPr>
            <a:lstStyle/>
            <a:p>
              <a:endParaRPr lang="en-US" sz="2000" b="1" dirty="0">
                <a:solidFill>
                  <a:srgbClr val="E4580A"/>
                </a:solidFill>
              </a:endParaRPr>
            </a:p>
          </p:txBody>
        </p:sp>
        <p:sp>
          <p:nvSpPr>
            <p:cNvPr id="35" name="Text 61">
              <a:extLst>
                <a:ext uri="{FF2B5EF4-FFF2-40B4-BE49-F238E27FC236}">
                  <a16:creationId xmlns:a16="http://schemas.microsoft.com/office/drawing/2014/main" id="{8D336B41-CD39-4D43-9BE7-AE030CBE6596}"/>
                </a:ext>
              </a:extLst>
            </p:cNvPr>
            <p:cNvSpPr txBox="1"/>
            <p:nvPr/>
          </p:nvSpPr>
          <p:spPr>
            <a:xfrm>
              <a:off x="1779155" y="1312307"/>
              <a:ext cx="1841500" cy="93498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s-CR" sz="2000" dirty="0">
                  <a:solidFill>
                    <a:prstClr val="black"/>
                  </a:solidFill>
                </a:rPr>
                <a:t>Ideología de mejora continúa </a:t>
              </a:r>
            </a:p>
          </p:txBody>
        </p:sp>
      </p:grpSp>
      <p:sp>
        <p:nvSpPr>
          <p:cNvPr id="36" name="Text 61">
            <a:extLst>
              <a:ext uri="{FF2B5EF4-FFF2-40B4-BE49-F238E27FC236}">
                <a16:creationId xmlns:a16="http://schemas.microsoft.com/office/drawing/2014/main" id="{D347192D-8AD2-4F38-BB1D-DF539D85AEF4}"/>
              </a:ext>
            </a:extLst>
          </p:cNvPr>
          <p:cNvSpPr txBox="1"/>
          <p:nvPr/>
        </p:nvSpPr>
        <p:spPr>
          <a:xfrm>
            <a:off x="4784521" y="5715913"/>
            <a:ext cx="6246333" cy="6889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s-CR" sz="2000" dirty="0">
                <a:solidFill>
                  <a:prstClr val="black"/>
                </a:solidFill>
              </a:rPr>
              <a:t>Obligación de un proceso interactivo de continua revisión y reajuste de la estrategia institucional</a:t>
            </a:r>
          </a:p>
        </p:txBody>
      </p:sp>
      <p:grpSp>
        <p:nvGrpSpPr>
          <p:cNvPr id="37" name="Group">
            <a:extLst>
              <a:ext uri="{FF2B5EF4-FFF2-40B4-BE49-F238E27FC236}">
                <a16:creationId xmlns:a16="http://schemas.microsoft.com/office/drawing/2014/main" id="{377FFD8F-D944-4059-B030-B1B3581C79BF}"/>
              </a:ext>
            </a:extLst>
          </p:cNvPr>
          <p:cNvGrpSpPr/>
          <p:nvPr/>
        </p:nvGrpSpPr>
        <p:grpSpPr>
          <a:xfrm>
            <a:off x="4784521" y="1885740"/>
            <a:ext cx="5056165" cy="1085430"/>
            <a:chOff x="1779155" y="942975"/>
            <a:chExt cx="1841501" cy="1212993"/>
          </a:xfrm>
        </p:grpSpPr>
        <p:sp>
          <p:nvSpPr>
            <p:cNvPr id="38" name="Text 52">
              <a:extLst>
                <a:ext uri="{FF2B5EF4-FFF2-40B4-BE49-F238E27FC236}">
                  <a16:creationId xmlns:a16="http://schemas.microsoft.com/office/drawing/2014/main" id="{956246B0-34FB-4781-909B-13E85648A467}"/>
                </a:ext>
              </a:extLst>
            </p:cNvPr>
            <p:cNvSpPr txBox="1"/>
            <p:nvPr/>
          </p:nvSpPr>
          <p:spPr>
            <a:xfrm>
              <a:off x="1779156" y="942975"/>
              <a:ext cx="1841500" cy="369332"/>
            </a:xfrm>
            <a:prstGeom prst="rect">
              <a:avLst/>
            </a:prstGeom>
            <a:noFill/>
          </p:spPr>
          <p:txBody>
            <a:bodyPr wrap="square" rtlCol="0">
              <a:normAutofit fontScale="92500" lnSpcReduction="20000"/>
            </a:bodyPr>
            <a:lstStyle/>
            <a:p>
              <a:endParaRPr lang="en-US" sz="2000" b="1" dirty="0">
                <a:solidFill>
                  <a:srgbClr val="3E8853"/>
                </a:solidFill>
              </a:endParaRPr>
            </a:p>
          </p:txBody>
        </p:sp>
        <p:sp>
          <p:nvSpPr>
            <p:cNvPr id="39" name="Text 61">
              <a:extLst>
                <a:ext uri="{FF2B5EF4-FFF2-40B4-BE49-F238E27FC236}">
                  <a16:creationId xmlns:a16="http://schemas.microsoft.com/office/drawing/2014/main" id="{E4F10F93-E482-4259-BE49-558E991C8483}"/>
                </a:ext>
              </a:extLst>
            </p:cNvPr>
            <p:cNvSpPr txBox="1"/>
            <p:nvPr/>
          </p:nvSpPr>
          <p:spPr>
            <a:xfrm>
              <a:off x="1779155" y="1312307"/>
              <a:ext cx="1841500" cy="8436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s-CR" sz="2000" dirty="0">
                  <a:solidFill>
                    <a:prstClr val="black"/>
                  </a:solidFill>
                </a:rPr>
                <a:t>Entorno en constante cambio</a:t>
              </a:r>
            </a:p>
          </p:txBody>
        </p:sp>
      </p:grpSp>
      <p:grpSp>
        <p:nvGrpSpPr>
          <p:cNvPr id="40" name="Group 1">
            <a:extLst>
              <a:ext uri="{FF2B5EF4-FFF2-40B4-BE49-F238E27FC236}">
                <a16:creationId xmlns:a16="http://schemas.microsoft.com/office/drawing/2014/main" id="{98935B4E-0573-45FF-BCB2-9C5A8C0DB6FF}"/>
              </a:ext>
            </a:extLst>
          </p:cNvPr>
          <p:cNvGrpSpPr/>
          <p:nvPr/>
        </p:nvGrpSpPr>
        <p:grpSpPr>
          <a:xfrm>
            <a:off x="2594017" y="3136360"/>
            <a:ext cx="1695663" cy="566708"/>
            <a:chOff x="3515602" y="2388529"/>
            <a:chExt cx="2260884" cy="755611"/>
          </a:xfrm>
        </p:grpSpPr>
        <p:sp>
          <p:nvSpPr>
            <p:cNvPr id="41" name="Pentagon 31">
              <a:extLst>
                <a:ext uri="{FF2B5EF4-FFF2-40B4-BE49-F238E27FC236}">
                  <a16:creationId xmlns:a16="http://schemas.microsoft.com/office/drawing/2014/main" id="{AAA467E3-25AC-42FC-9B19-031DB6F8DB7B}"/>
                </a:ext>
              </a:extLst>
            </p:cNvPr>
            <p:cNvSpPr/>
            <p:nvPr/>
          </p:nvSpPr>
          <p:spPr>
            <a:xfrm>
              <a:off x="3718783" y="2388529"/>
              <a:ext cx="2057703" cy="692209"/>
            </a:xfrm>
            <a:prstGeom prst="homePlate">
              <a:avLst/>
            </a:prstGeom>
            <a:solidFill>
              <a:srgbClr val="1CADE4"/>
            </a:solidFill>
            <a:ln w="158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42" name="Pentagon 32">
              <a:extLst>
                <a:ext uri="{FF2B5EF4-FFF2-40B4-BE49-F238E27FC236}">
                  <a16:creationId xmlns:a16="http://schemas.microsoft.com/office/drawing/2014/main" id="{78B31E66-D62F-4E53-8AE8-482911D3CE44}"/>
                </a:ext>
              </a:extLst>
            </p:cNvPr>
            <p:cNvSpPr/>
            <p:nvPr/>
          </p:nvSpPr>
          <p:spPr>
            <a:xfrm>
              <a:off x="3515602" y="2451931"/>
              <a:ext cx="2057703" cy="692209"/>
            </a:xfrm>
            <a:prstGeom prst="homePlate">
              <a:avLst/>
            </a:prstGeom>
            <a:solidFill>
              <a:srgbClr val="2683C6">
                <a:lumMod val="40000"/>
                <a:lumOff val="60000"/>
              </a:srgbClr>
            </a:solidFill>
            <a:ln w="158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</p:grpSp>
      <p:cxnSp>
        <p:nvCxnSpPr>
          <p:cNvPr id="43" name="Straight Connector 30">
            <a:extLst>
              <a:ext uri="{FF2B5EF4-FFF2-40B4-BE49-F238E27FC236}">
                <a16:creationId xmlns:a16="http://schemas.microsoft.com/office/drawing/2014/main" id="{26B3513E-FDB2-4883-B578-DB37A289B5D1}"/>
              </a:ext>
            </a:extLst>
          </p:cNvPr>
          <p:cNvCxnSpPr>
            <a:stCxn id="41" idx="3"/>
          </p:cNvCxnSpPr>
          <p:nvPr/>
        </p:nvCxnSpPr>
        <p:spPr>
          <a:xfrm>
            <a:off x="4289680" y="3395939"/>
            <a:ext cx="6596034" cy="43073"/>
          </a:xfrm>
          <a:prstGeom prst="line">
            <a:avLst/>
          </a:prstGeom>
          <a:noFill/>
          <a:ln w="15875" cap="flat" cmpd="sng" algn="ctr">
            <a:solidFill>
              <a:srgbClr val="00B0F0"/>
            </a:solidFill>
            <a:prstDash val="dash"/>
            <a:tailEnd type="oval"/>
          </a:ln>
          <a:effectLst/>
        </p:spPr>
      </p:cxnSp>
      <p:grpSp>
        <p:nvGrpSpPr>
          <p:cNvPr id="44" name="Group 5">
            <a:extLst>
              <a:ext uri="{FF2B5EF4-FFF2-40B4-BE49-F238E27FC236}">
                <a16:creationId xmlns:a16="http://schemas.microsoft.com/office/drawing/2014/main" id="{9A8050F3-067C-47F7-BF74-8BBF81756B09}"/>
              </a:ext>
            </a:extLst>
          </p:cNvPr>
          <p:cNvGrpSpPr/>
          <p:nvPr/>
        </p:nvGrpSpPr>
        <p:grpSpPr>
          <a:xfrm>
            <a:off x="2171004" y="4374721"/>
            <a:ext cx="1659818" cy="566708"/>
            <a:chOff x="2951585" y="3838186"/>
            <a:chExt cx="2213091" cy="755611"/>
          </a:xfrm>
        </p:grpSpPr>
        <p:sp>
          <p:nvSpPr>
            <p:cNvPr id="45" name="Pentagon 37">
              <a:extLst>
                <a:ext uri="{FF2B5EF4-FFF2-40B4-BE49-F238E27FC236}">
                  <a16:creationId xmlns:a16="http://schemas.microsoft.com/office/drawing/2014/main" id="{4DAE7FA0-52B8-4F6F-B610-7F75773C11AE}"/>
                </a:ext>
              </a:extLst>
            </p:cNvPr>
            <p:cNvSpPr/>
            <p:nvPr/>
          </p:nvSpPr>
          <p:spPr>
            <a:xfrm>
              <a:off x="3150471" y="3838186"/>
              <a:ext cx="2014205" cy="692209"/>
            </a:xfrm>
            <a:prstGeom prst="homePlate">
              <a:avLst/>
            </a:prstGeom>
            <a:solidFill>
              <a:srgbClr val="FF9933"/>
            </a:solidFill>
            <a:ln w="158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46" name="Pentagon 38">
              <a:extLst>
                <a:ext uri="{FF2B5EF4-FFF2-40B4-BE49-F238E27FC236}">
                  <a16:creationId xmlns:a16="http://schemas.microsoft.com/office/drawing/2014/main" id="{EF47202E-756F-46A6-BA9F-4D79F8C25989}"/>
                </a:ext>
              </a:extLst>
            </p:cNvPr>
            <p:cNvSpPr/>
            <p:nvPr/>
          </p:nvSpPr>
          <p:spPr>
            <a:xfrm>
              <a:off x="2951585" y="3901588"/>
              <a:ext cx="2014205" cy="692209"/>
            </a:xfrm>
            <a:prstGeom prst="homePlate">
              <a:avLst/>
            </a:prstGeom>
            <a:solidFill>
              <a:srgbClr val="FFBF93"/>
            </a:solidFill>
            <a:ln w="158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</p:grpSp>
      <p:cxnSp>
        <p:nvCxnSpPr>
          <p:cNvPr id="47" name="Straight Connector 36">
            <a:extLst>
              <a:ext uri="{FF2B5EF4-FFF2-40B4-BE49-F238E27FC236}">
                <a16:creationId xmlns:a16="http://schemas.microsoft.com/office/drawing/2014/main" id="{D21BAF0A-026E-471B-8B93-E0DF23FE6709}"/>
              </a:ext>
            </a:extLst>
          </p:cNvPr>
          <p:cNvCxnSpPr>
            <a:stCxn id="45" idx="3"/>
          </p:cNvCxnSpPr>
          <p:nvPr/>
        </p:nvCxnSpPr>
        <p:spPr>
          <a:xfrm>
            <a:off x="3830822" y="4634300"/>
            <a:ext cx="4657332" cy="12806"/>
          </a:xfrm>
          <a:prstGeom prst="line">
            <a:avLst/>
          </a:prstGeom>
          <a:noFill/>
          <a:ln w="15875" cap="flat" cmpd="sng" algn="ctr">
            <a:solidFill>
              <a:srgbClr val="FF9933"/>
            </a:solidFill>
            <a:prstDash val="dash"/>
            <a:tailEnd type="oval"/>
          </a:ln>
          <a:effectLst/>
        </p:spPr>
      </p:cxnSp>
      <p:grpSp>
        <p:nvGrpSpPr>
          <p:cNvPr id="48" name="Group 6">
            <a:extLst>
              <a:ext uri="{FF2B5EF4-FFF2-40B4-BE49-F238E27FC236}">
                <a16:creationId xmlns:a16="http://schemas.microsoft.com/office/drawing/2014/main" id="{A606BE9D-D554-4B7C-A811-D8140D9B37CA}"/>
              </a:ext>
            </a:extLst>
          </p:cNvPr>
          <p:cNvGrpSpPr/>
          <p:nvPr/>
        </p:nvGrpSpPr>
        <p:grpSpPr>
          <a:xfrm>
            <a:off x="1630151" y="5438915"/>
            <a:ext cx="1801925" cy="566708"/>
            <a:chOff x="2230447" y="5287843"/>
            <a:chExt cx="2402567" cy="755611"/>
          </a:xfrm>
        </p:grpSpPr>
        <p:sp>
          <p:nvSpPr>
            <p:cNvPr id="49" name="Pentagon 43">
              <a:extLst>
                <a:ext uri="{FF2B5EF4-FFF2-40B4-BE49-F238E27FC236}">
                  <a16:creationId xmlns:a16="http://schemas.microsoft.com/office/drawing/2014/main" id="{D4817F3B-9617-4F43-8BB4-6871942D4317}"/>
                </a:ext>
              </a:extLst>
            </p:cNvPr>
            <p:cNvSpPr/>
            <p:nvPr/>
          </p:nvSpPr>
          <p:spPr>
            <a:xfrm>
              <a:off x="2446361" y="5287843"/>
              <a:ext cx="2186653" cy="692209"/>
            </a:xfrm>
            <a:prstGeom prst="homePlate">
              <a:avLst/>
            </a:prstGeom>
            <a:solidFill>
              <a:srgbClr val="92D050"/>
            </a:solidFill>
            <a:ln w="158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50" name="Pentagon 44">
              <a:extLst>
                <a:ext uri="{FF2B5EF4-FFF2-40B4-BE49-F238E27FC236}">
                  <a16:creationId xmlns:a16="http://schemas.microsoft.com/office/drawing/2014/main" id="{BE404154-86CB-4769-ADC3-6941DD64851D}"/>
                </a:ext>
              </a:extLst>
            </p:cNvPr>
            <p:cNvSpPr/>
            <p:nvPr/>
          </p:nvSpPr>
          <p:spPr>
            <a:xfrm>
              <a:off x="2230447" y="5351245"/>
              <a:ext cx="2186654" cy="692209"/>
            </a:xfrm>
            <a:prstGeom prst="homePlate">
              <a:avLst/>
            </a:prstGeom>
            <a:solidFill>
              <a:srgbClr val="28A010"/>
            </a:solidFill>
            <a:ln w="158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</p:grpSp>
      <p:cxnSp>
        <p:nvCxnSpPr>
          <p:cNvPr id="51" name="Straight Connector 42">
            <a:extLst>
              <a:ext uri="{FF2B5EF4-FFF2-40B4-BE49-F238E27FC236}">
                <a16:creationId xmlns:a16="http://schemas.microsoft.com/office/drawing/2014/main" id="{1DD2E714-419D-4FCE-B507-E33C0B6BA6BA}"/>
              </a:ext>
            </a:extLst>
          </p:cNvPr>
          <p:cNvCxnSpPr>
            <a:stCxn id="49" idx="3"/>
          </p:cNvCxnSpPr>
          <p:nvPr/>
        </p:nvCxnSpPr>
        <p:spPr>
          <a:xfrm>
            <a:off x="3432076" y="5698494"/>
            <a:ext cx="7453638" cy="17419"/>
          </a:xfrm>
          <a:prstGeom prst="line">
            <a:avLst/>
          </a:prstGeom>
          <a:noFill/>
          <a:ln w="15875" cap="flat" cmpd="sng" algn="ctr">
            <a:solidFill>
              <a:srgbClr val="28A010"/>
            </a:solidFill>
            <a:prstDash val="dash"/>
            <a:tailEnd type="oval"/>
          </a:ln>
          <a:effectLst/>
        </p:spPr>
      </p:cxnSp>
      <p:grpSp>
        <p:nvGrpSpPr>
          <p:cNvPr id="52" name="Group 2">
            <a:extLst>
              <a:ext uri="{FF2B5EF4-FFF2-40B4-BE49-F238E27FC236}">
                <a16:creationId xmlns:a16="http://schemas.microsoft.com/office/drawing/2014/main" id="{A32EDFE2-812A-4CA1-90BF-FA5AC0872911}"/>
              </a:ext>
            </a:extLst>
          </p:cNvPr>
          <p:cNvGrpSpPr/>
          <p:nvPr/>
        </p:nvGrpSpPr>
        <p:grpSpPr>
          <a:xfrm>
            <a:off x="3104465" y="1897999"/>
            <a:ext cx="1690132" cy="566708"/>
            <a:chOff x="4114237" y="938872"/>
            <a:chExt cx="2253509" cy="755611"/>
          </a:xfrm>
        </p:grpSpPr>
        <p:sp>
          <p:nvSpPr>
            <p:cNvPr id="53" name="Pentagon 16">
              <a:extLst>
                <a:ext uri="{FF2B5EF4-FFF2-40B4-BE49-F238E27FC236}">
                  <a16:creationId xmlns:a16="http://schemas.microsoft.com/office/drawing/2014/main" id="{561C4EE9-8330-4827-B8DD-3A3E75DE7904}"/>
                </a:ext>
              </a:extLst>
            </p:cNvPr>
            <p:cNvSpPr/>
            <p:nvPr/>
          </p:nvSpPr>
          <p:spPr>
            <a:xfrm>
              <a:off x="4316755" y="938872"/>
              <a:ext cx="2050991" cy="692209"/>
            </a:xfrm>
            <a:prstGeom prst="homePlate">
              <a:avLst/>
            </a:prstGeom>
            <a:solidFill>
              <a:srgbClr val="3E8853"/>
            </a:solidFill>
            <a:ln w="158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54" name="Pentagon 15">
              <a:extLst>
                <a:ext uri="{FF2B5EF4-FFF2-40B4-BE49-F238E27FC236}">
                  <a16:creationId xmlns:a16="http://schemas.microsoft.com/office/drawing/2014/main" id="{5A412559-C0D9-4C68-9E2F-AE676BEC4BC0}"/>
                </a:ext>
              </a:extLst>
            </p:cNvPr>
            <p:cNvSpPr/>
            <p:nvPr/>
          </p:nvSpPr>
          <p:spPr>
            <a:xfrm>
              <a:off x="4114237" y="1002274"/>
              <a:ext cx="2050991" cy="692209"/>
            </a:xfrm>
            <a:prstGeom prst="homePlate">
              <a:avLst/>
            </a:prstGeom>
            <a:solidFill>
              <a:srgbClr val="42BA97">
                <a:lumMod val="40000"/>
                <a:lumOff val="60000"/>
              </a:srgbClr>
            </a:solidFill>
            <a:ln w="158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</a:endParaRPr>
            </a:p>
          </p:txBody>
        </p:sp>
      </p:grpSp>
      <p:cxnSp>
        <p:nvCxnSpPr>
          <p:cNvPr id="55" name="Straight Connector 21">
            <a:extLst>
              <a:ext uri="{FF2B5EF4-FFF2-40B4-BE49-F238E27FC236}">
                <a16:creationId xmlns:a16="http://schemas.microsoft.com/office/drawing/2014/main" id="{F0B859F7-DC03-4A8A-BF5E-BEC9A2CF8A3C}"/>
              </a:ext>
            </a:extLst>
          </p:cNvPr>
          <p:cNvCxnSpPr>
            <a:stCxn id="53" idx="3"/>
          </p:cNvCxnSpPr>
          <p:nvPr/>
        </p:nvCxnSpPr>
        <p:spPr>
          <a:xfrm>
            <a:off x="4794597" y="2157577"/>
            <a:ext cx="3755029" cy="0"/>
          </a:xfrm>
          <a:prstGeom prst="line">
            <a:avLst/>
          </a:prstGeom>
          <a:noFill/>
          <a:ln w="15875" cap="flat" cmpd="sng" algn="ctr">
            <a:solidFill>
              <a:srgbClr val="3E8853"/>
            </a:solidFill>
            <a:prstDash val="dash"/>
            <a:tailEnd type="oval"/>
          </a:ln>
          <a:effectLst/>
        </p:spPr>
      </p:cxnSp>
      <p:pic>
        <p:nvPicPr>
          <p:cNvPr id="56" name="Picture 19">
            <a:extLst>
              <a:ext uri="{FF2B5EF4-FFF2-40B4-BE49-F238E27FC236}">
                <a16:creationId xmlns:a16="http://schemas.microsoft.com/office/drawing/2014/main" id="{E83DB688-5265-40D6-8D43-91D4F3883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rgbClr val="3E8853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461" y="1945549"/>
            <a:ext cx="523952" cy="52395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7" name="Picture 49">
            <a:extLst>
              <a:ext uri="{FF2B5EF4-FFF2-40B4-BE49-F238E27FC236}">
                <a16:creationId xmlns:a16="http://schemas.microsoft.com/office/drawing/2014/main" id="{0717DAA6-628A-4583-A3A0-7E11C50961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rgbClr val="3E8853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196" y="5522136"/>
            <a:ext cx="476690" cy="47669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8" name="Picture 50">
            <a:extLst>
              <a:ext uri="{FF2B5EF4-FFF2-40B4-BE49-F238E27FC236}">
                <a16:creationId xmlns:a16="http://schemas.microsoft.com/office/drawing/2014/main" id="{9C579317-0144-4A88-9DD0-79E15AF5EB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99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963" y="4440944"/>
            <a:ext cx="476690" cy="47669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9" name="Picture 51">
            <a:extLst>
              <a:ext uri="{FF2B5EF4-FFF2-40B4-BE49-F238E27FC236}">
                <a16:creationId xmlns:a16="http://schemas.microsoft.com/office/drawing/2014/main" id="{9805EF2E-D0B1-4740-BC77-44BAE69B36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rgbClr val="2683C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411" y="3199572"/>
            <a:ext cx="476690" cy="47669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60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558508" y="1189153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latin typeface="+mn-lt"/>
                <a:ea typeface="+mn-ea"/>
                <a:cs typeface="+mn-cs"/>
              </a:rPr>
              <a:t>Factores que inciden en las Modificaciones a Plan-Presupuesto</a:t>
            </a:r>
            <a:endParaRPr lang="en-US" altLang="es-MX" sz="3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18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Modificaciones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91090"/>
            <a:ext cx="10552406" cy="369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5" y="1134654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latin typeface="+mn-lt"/>
                <a:ea typeface="+mn-ea"/>
                <a:cs typeface="+mn-cs"/>
              </a:rPr>
              <a:t>Procedimiento de Modificaciones a Plan-Presupuesto</a:t>
            </a:r>
            <a:endParaRPr lang="en-US" altLang="es-MX" sz="32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50724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631815D9-2220-43B5-9BC5-59F41AFE4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675" y="742890"/>
            <a:ext cx="9090025" cy="5058236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64382855-CBD7-4369-8C05-746CF9A137AF}"/>
              </a:ext>
            </a:extLst>
          </p:cNvPr>
          <p:cNvSpPr/>
          <p:nvPr/>
        </p:nvSpPr>
        <p:spPr>
          <a:xfrm>
            <a:off x="2306647" y="3899435"/>
            <a:ext cx="15827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La unidad ejecutora confecciona la modificación.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5F051A8-AD25-41DB-A32C-19AF5E1AF822}"/>
              </a:ext>
            </a:extLst>
          </p:cNvPr>
          <p:cNvGrpSpPr/>
          <p:nvPr/>
        </p:nvGrpSpPr>
        <p:grpSpPr>
          <a:xfrm>
            <a:off x="4300323" y="4085517"/>
            <a:ext cx="1577568" cy="1985683"/>
            <a:chOff x="270686" y="909916"/>
            <a:chExt cx="8111314" cy="1985683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E4A43DAB-9300-4F62-9029-6879741D4586}"/>
                </a:ext>
              </a:extLst>
            </p:cNvPr>
            <p:cNvSpPr/>
            <p:nvPr/>
          </p:nvSpPr>
          <p:spPr>
            <a:xfrm>
              <a:off x="1047750" y="1520951"/>
              <a:ext cx="7334250" cy="1374648"/>
            </a:xfrm>
            <a:prstGeom prst="rect">
              <a:avLst/>
            </a:prstGeom>
            <a:noFill/>
            <a:ln>
              <a:noFill/>
            </a:ln>
            <a:effectLst/>
          </p:spPr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C60D7B57-6446-4E1D-8BBD-4BEDE9E4CBDF}"/>
                </a:ext>
              </a:extLst>
            </p:cNvPr>
            <p:cNvSpPr txBox="1"/>
            <p:nvPr/>
          </p:nvSpPr>
          <p:spPr>
            <a:xfrm>
              <a:off x="270686" y="909916"/>
              <a:ext cx="7334250" cy="198568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30480" rIns="0" bIns="30480" numCol="1" spcCol="1270" anchor="ctr" anchorCtr="0">
              <a:noAutofit/>
            </a:bodyPr>
            <a:lstStyle/>
            <a:p>
              <a:pPr marL="0" marR="0" lvl="0" indent="0" algn="just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Remite la modificación al Enlace de Planificación para el aval respectivo, según el sistema de planificación.</a:t>
              </a: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F2AA338A-D6A7-467F-A53D-DECA5B133978}"/>
              </a:ext>
            </a:extLst>
          </p:cNvPr>
          <p:cNvGrpSpPr/>
          <p:nvPr/>
        </p:nvGrpSpPr>
        <p:grpSpPr>
          <a:xfrm>
            <a:off x="8191532" y="3778637"/>
            <a:ext cx="1403319" cy="1374648"/>
            <a:chOff x="1047750" y="2895600"/>
            <a:chExt cx="7334250" cy="1374648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09E870E1-2C59-46E5-8264-0C798E7BCFEC}"/>
                </a:ext>
              </a:extLst>
            </p:cNvPr>
            <p:cNvSpPr/>
            <p:nvPr/>
          </p:nvSpPr>
          <p:spPr>
            <a:xfrm>
              <a:off x="1047750" y="2895600"/>
              <a:ext cx="7334250" cy="1374648"/>
            </a:xfrm>
            <a:prstGeom prst="rect">
              <a:avLst/>
            </a:prstGeom>
            <a:noFill/>
            <a:ln>
              <a:noFill/>
            </a:ln>
            <a:effectLst/>
          </p:spPr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1312C69F-2A97-4D76-B4EB-AADF40E2F9A8}"/>
                </a:ext>
              </a:extLst>
            </p:cNvPr>
            <p:cNvSpPr txBox="1"/>
            <p:nvPr/>
          </p:nvSpPr>
          <p:spPr>
            <a:xfrm>
              <a:off x="1047750" y="2895600"/>
              <a:ext cx="7334250" cy="13746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30480" rIns="0" bIns="30480" numCol="1" spcCol="1270" anchor="ctr" anchorCtr="0">
              <a:noAutofit/>
            </a:bodyPr>
            <a:lstStyle/>
            <a:p>
              <a:pPr marL="0" marR="0" lvl="0" indent="0" algn="just" defTabSz="10223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R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La Unidad actualiza  la Matriz PP. </a:t>
              </a:r>
            </a:p>
          </p:txBody>
        </p:sp>
      </p:grpSp>
      <p:sp>
        <p:nvSpPr>
          <p:cNvPr id="20" name="Elipse 19">
            <a:extLst>
              <a:ext uri="{FF2B5EF4-FFF2-40B4-BE49-F238E27FC236}">
                <a16:creationId xmlns:a16="http://schemas.microsoft.com/office/drawing/2014/main" id="{BF37DD0F-058D-4DC5-9A03-7F83E418719A}"/>
              </a:ext>
            </a:extLst>
          </p:cNvPr>
          <p:cNvSpPr/>
          <p:nvPr/>
        </p:nvSpPr>
        <p:spPr>
          <a:xfrm>
            <a:off x="2732628" y="2625857"/>
            <a:ext cx="594650" cy="4616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srgbClr val="33AFAF"/>
                </a:solidFill>
                <a:effectLst/>
                <a:uLnTx/>
                <a:uFillTx/>
                <a:latin typeface="Calibri"/>
              </a:rPr>
              <a:t>1</a:t>
            </a: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D2C409F2-FD81-4E31-9E9C-D04C35894434}"/>
              </a:ext>
            </a:extLst>
          </p:cNvPr>
          <p:cNvSpPr/>
          <p:nvPr/>
        </p:nvSpPr>
        <p:spPr>
          <a:xfrm>
            <a:off x="8643187" y="2625857"/>
            <a:ext cx="594650" cy="4616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800" b="1" kern="0" dirty="0">
                <a:solidFill>
                  <a:srgbClr val="4BACC6">
                    <a:lumMod val="50000"/>
                  </a:srgbClr>
                </a:solidFill>
                <a:latin typeface="Calibri"/>
              </a:rPr>
              <a:t>4</a:t>
            </a:r>
            <a:endParaRPr kumimoji="0" lang="es-CR" sz="2800" b="1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8CD8FCE6-F6C7-4402-BFF4-76BCAAAF251D}"/>
              </a:ext>
            </a:extLst>
          </p:cNvPr>
          <p:cNvSpPr/>
          <p:nvPr/>
        </p:nvSpPr>
        <p:spPr>
          <a:xfrm>
            <a:off x="6643164" y="2618390"/>
            <a:ext cx="594650" cy="4616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srgbClr val="D02A0E"/>
                </a:solidFill>
                <a:effectLst/>
                <a:uLnTx/>
                <a:uFillTx/>
                <a:latin typeface="Calibri"/>
              </a:rPr>
              <a:t>3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58D2DD44-8B39-40E3-944B-75D298747A20}"/>
              </a:ext>
            </a:extLst>
          </p:cNvPr>
          <p:cNvSpPr/>
          <p:nvPr/>
        </p:nvSpPr>
        <p:spPr>
          <a:xfrm>
            <a:off x="4756106" y="2648493"/>
            <a:ext cx="594650" cy="46163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1" i="0" u="none" strike="noStrike" kern="0" cap="none" spc="0" normalizeH="0" baseline="0" noProof="0" dirty="0">
                <a:ln>
                  <a:noFill/>
                </a:ln>
                <a:solidFill>
                  <a:srgbClr val="FFA401"/>
                </a:solidFill>
                <a:effectLst/>
                <a:uLnTx/>
                <a:uFillTx/>
                <a:latin typeface="Calibri"/>
              </a:rPr>
              <a:t>2</a:t>
            </a:r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Modificaciones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5" y="1134654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latin typeface="+mn-lt"/>
                <a:ea typeface="+mn-ea"/>
                <a:cs typeface="+mn-cs"/>
              </a:rPr>
              <a:t>Procedimiento de Modificaciones a Plan-Presupuesto</a:t>
            </a:r>
            <a:endParaRPr lang="en-US" altLang="es-MX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7C9046-D589-4A31-A82F-C4DD3CE317F2}"/>
              </a:ext>
            </a:extLst>
          </p:cNvPr>
          <p:cNvSpPr txBox="1"/>
          <p:nvPr/>
        </p:nvSpPr>
        <p:spPr>
          <a:xfrm>
            <a:off x="6253097" y="3784450"/>
            <a:ext cx="1403320" cy="222056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30480" rIns="0" bIns="30480" numCol="1" spcCol="1270" anchor="ctr" anchorCtr="0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b="0" kern="1200" dirty="0">
                <a:solidFill>
                  <a:schemeClr val="tx1"/>
                </a:solidFill>
              </a:rPr>
              <a:t>El Enlace de Planificación emite respuesta de aprobación a la unidad solicitante.</a:t>
            </a:r>
          </a:p>
        </p:txBody>
      </p:sp>
    </p:spTree>
    <p:extLst>
      <p:ext uri="{BB962C8B-B14F-4D97-AF65-F5344CB8AC3E}">
        <p14:creationId xmlns:p14="http://schemas.microsoft.com/office/powerpoint/2010/main" val="10326421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Modificaciones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5" y="1134654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latin typeface="+mn-lt"/>
                <a:ea typeface="+mn-ea"/>
                <a:cs typeface="+mn-cs"/>
              </a:rPr>
              <a:t>Procedimiento Modificaciones Presupuestarias</a:t>
            </a:r>
            <a:endParaRPr lang="en-US" altLang="es-MX" sz="32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952635"/>
            <a:ext cx="10602524" cy="4086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348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Modificaciones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5" y="1134654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latin typeface="+mn-lt"/>
                <a:ea typeface="+mn-ea"/>
                <a:cs typeface="+mn-cs"/>
              </a:rPr>
              <a:t>Procedimiento Modificaciones Presupuestarias</a:t>
            </a:r>
            <a:endParaRPr lang="en-US" altLang="es-MX" sz="3200" b="1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Block Arc 12">
            <a:extLst>
              <a:ext uri="{FF2B5EF4-FFF2-40B4-BE49-F238E27FC236}">
                <a16:creationId xmlns:a16="http://schemas.microsoft.com/office/drawing/2014/main" id="{83861BE7-CB6D-4061-BF76-415C258DA5C6}"/>
              </a:ext>
            </a:extLst>
          </p:cNvPr>
          <p:cNvSpPr/>
          <p:nvPr/>
        </p:nvSpPr>
        <p:spPr>
          <a:xfrm flipV="1">
            <a:off x="3821776" y="3449251"/>
            <a:ext cx="2337540" cy="1554230"/>
          </a:xfrm>
          <a:prstGeom prst="blockArc">
            <a:avLst/>
          </a:prstGeom>
          <a:solidFill>
            <a:srgbClr val="98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707070"/>
              </a:solidFill>
              <a:latin typeface="Calibri" panose="020F0502020204030204"/>
            </a:endParaRPr>
          </a:p>
        </p:txBody>
      </p:sp>
      <p:sp>
        <p:nvSpPr>
          <p:cNvPr id="13" name="Block Arc 13">
            <a:extLst>
              <a:ext uri="{FF2B5EF4-FFF2-40B4-BE49-F238E27FC236}">
                <a16:creationId xmlns:a16="http://schemas.microsoft.com/office/drawing/2014/main" id="{F475F63B-FD96-49F3-AC46-AEA751F12D56}"/>
              </a:ext>
            </a:extLst>
          </p:cNvPr>
          <p:cNvSpPr/>
          <p:nvPr/>
        </p:nvSpPr>
        <p:spPr>
          <a:xfrm>
            <a:off x="1878339" y="3476970"/>
            <a:ext cx="2337540" cy="1554230"/>
          </a:xfrm>
          <a:prstGeom prst="blockArc">
            <a:avLst/>
          </a:prstGeom>
          <a:solidFill>
            <a:srgbClr val="447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707070"/>
              </a:solidFill>
              <a:latin typeface="Calibri" panose="020F0502020204030204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B92B971B-C024-42EE-8EB7-3179F2830E77}"/>
              </a:ext>
            </a:extLst>
          </p:cNvPr>
          <p:cNvSpPr/>
          <p:nvPr/>
        </p:nvSpPr>
        <p:spPr>
          <a:xfrm flipV="1">
            <a:off x="7733502" y="3432206"/>
            <a:ext cx="2337540" cy="1554230"/>
          </a:xfrm>
          <a:prstGeom prst="blockArc">
            <a:avLst/>
          </a:prstGeom>
          <a:solidFill>
            <a:srgbClr val="FFE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707070"/>
              </a:solidFill>
              <a:latin typeface="Calibri" panose="020F0502020204030204"/>
            </a:endParaRPr>
          </a:p>
        </p:txBody>
      </p:sp>
      <p:sp>
        <p:nvSpPr>
          <p:cNvPr id="15" name="Block Arc 15">
            <a:extLst>
              <a:ext uri="{FF2B5EF4-FFF2-40B4-BE49-F238E27FC236}">
                <a16:creationId xmlns:a16="http://schemas.microsoft.com/office/drawing/2014/main" id="{5363437D-D716-46B2-B2E5-4BFDC189D3F0}"/>
              </a:ext>
            </a:extLst>
          </p:cNvPr>
          <p:cNvSpPr/>
          <p:nvPr/>
        </p:nvSpPr>
        <p:spPr>
          <a:xfrm>
            <a:off x="5777639" y="3441830"/>
            <a:ext cx="2337540" cy="1554230"/>
          </a:xfrm>
          <a:prstGeom prst="blockArc">
            <a:avLst/>
          </a:prstGeom>
          <a:solidFill>
            <a:srgbClr val="FFB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srgbClr val="707070"/>
              </a:solidFill>
              <a:latin typeface="Calibri" panose="020F0502020204030204"/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4C91316C-6AFF-4B11-ABCC-79B9E108D97B}"/>
              </a:ext>
            </a:extLst>
          </p:cNvPr>
          <p:cNvGrpSpPr/>
          <p:nvPr/>
        </p:nvGrpSpPr>
        <p:grpSpPr>
          <a:xfrm>
            <a:off x="2384364" y="3940898"/>
            <a:ext cx="1193375" cy="793475"/>
            <a:chOff x="2167945" y="2823381"/>
            <a:chExt cx="692944" cy="692944"/>
          </a:xfrm>
        </p:grpSpPr>
        <p:sp>
          <p:nvSpPr>
            <p:cNvPr id="17" name="Oval 29">
              <a:extLst>
                <a:ext uri="{FF2B5EF4-FFF2-40B4-BE49-F238E27FC236}">
                  <a16:creationId xmlns:a16="http://schemas.microsoft.com/office/drawing/2014/main" id="{8F2FA525-BB37-4904-A032-203826ACC50C}"/>
                </a:ext>
              </a:extLst>
            </p:cNvPr>
            <p:cNvSpPr/>
            <p:nvPr/>
          </p:nvSpPr>
          <p:spPr>
            <a:xfrm>
              <a:off x="2167945" y="2823381"/>
              <a:ext cx="692944" cy="69294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>
                <a:defRPr/>
              </a:pPr>
              <a:endParaRPr lang="en-US" sz="1013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95DF4840-337F-49D5-BC0A-ECFA25423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4544" y="2918691"/>
              <a:ext cx="440949" cy="440949"/>
            </a:xfrm>
            <a:prstGeom prst="rect">
              <a:avLst/>
            </a:prstGeom>
          </p:spPr>
        </p:pic>
      </p:grpSp>
      <p:grpSp>
        <p:nvGrpSpPr>
          <p:cNvPr id="21" name="Grupo 20">
            <a:extLst>
              <a:ext uri="{FF2B5EF4-FFF2-40B4-BE49-F238E27FC236}">
                <a16:creationId xmlns:a16="http://schemas.microsoft.com/office/drawing/2014/main" id="{9CC35AEB-A9FE-4975-B47A-A3362CA8B460}"/>
              </a:ext>
            </a:extLst>
          </p:cNvPr>
          <p:cNvGrpSpPr/>
          <p:nvPr/>
        </p:nvGrpSpPr>
        <p:grpSpPr>
          <a:xfrm>
            <a:off x="6270196" y="3949213"/>
            <a:ext cx="1193375" cy="793475"/>
            <a:chOff x="3192468" y="2847229"/>
            <a:chExt cx="692944" cy="692944"/>
          </a:xfrm>
        </p:grpSpPr>
        <p:sp>
          <p:nvSpPr>
            <p:cNvPr id="22" name="Oval 30">
              <a:extLst>
                <a:ext uri="{FF2B5EF4-FFF2-40B4-BE49-F238E27FC236}">
                  <a16:creationId xmlns:a16="http://schemas.microsoft.com/office/drawing/2014/main" id="{DC936E5E-1ED7-460F-9765-991B0DAB9072}"/>
                </a:ext>
              </a:extLst>
            </p:cNvPr>
            <p:cNvSpPr/>
            <p:nvPr/>
          </p:nvSpPr>
          <p:spPr>
            <a:xfrm>
              <a:off x="3192468" y="2847229"/>
              <a:ext cx="692944" cy="69294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>
                <a:defRPr/>
              </a:pPr>
              <a:endParaRPr lang="en-US" sz="1013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F3B9BE61-CFEB-46CF-B980-EF6C95C1F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707" y="2918691"/>
              <a:ext cx="479781" cy="479781"/>
            </a:xfrm>
            <a:prstGeom prst="rect">
              <a:avLst/>
            </a:prstGeom>
          </p:spPr>
        </p:pic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3E157C7D-8993-43B2-BE0A-EF15776FB93B}"/>
              </a:ext>
            </a:extLst>
          </p:cNvPr>
          <p:cNvGrpSpPr/>
          <p:nvPr/>
        </p:nvGrpSpPr>
        <p:grpSpPr>
          <a:xfrm>
            <a:off x="4340227" y="3761481"/>
            <a:ext cx="1193375" cy="793475"/>
            <a:chOff x="4219690" y="2823381"/>
            <a:chExt cx="692944" cy="692944"/>
          </a:xfrm>
        </p:grpSpPr>
        <p:sp>
          <p:nvSpPr>
            <p:cNvPr id="25" name="Oval 31">
              <a:extLst>
                <a:ext uri="{FF2B5EF4-FFF2-40B4-BE49-F238E27FC236}">
                  <a16:creationId xmlns:a16="http://schemas.microsoft.com/office/drawing/2014/main" id="{593A53F3-7606-433D-A556-FC59177E1ED3}"/>
                </a:ext>
              </a:extLst>
            </p:cNvPr>
            <p:cNvSpPr/>
            <p:nvPr/>
          </p:nvSpPr>
          <p:spPr>
            <a:xfrm>
              <a:off x="4219690" y="2823381"/>
              <a:ext cx="692944" cy="69294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4350">
                <a:defRPr/>
              </a:pPr>
              <a:endParaRPr lang="en-US" sz="1013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EF9A4FAA-7E67-44DC-BF3A-D429FEFD0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5358" y="2873098"/>
              <a:ext cx="593509" cy="593509"/>
            </a:xfrm>
            <a:prstGeom prst="rect">
              <a:avLst/>
            </a:prstGeom>
          </p:spPr>
        </p:pic>
      </p:grpSp>
      <p:sp>
        <p:nvSpPr>
          <p:cNvPr id="27" name="Oval 32">
            <a:extLst>
              <a:ext uri="{FF2B5EF4-FFF2-40B4-BE49-F238E27FC236}">
                <a16:creationId xmlns:a16="http://schemas.microsoft.com/office/drawing/2014/main" id="{53C1DE27-F420-430B-A88F-BD98633F1D3E}"/>
              </a:ext>
            </a:extLst>
          </p:cNvPr>
          <p:cNvSpPr/>
          <p:nvPr/>
        </p:nvSpPr>
        <p:spPr>
          <a:xfrm>
            <a:off x="8216593" y="3704550"/>
            <a:ext cx="1193375" cy="7934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E0EF2EF6-236F-4F0B-8581-5BB656FB83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613" y="3674141"/>
            <a:ext cx="693318" cy="906288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A5A66244-B1B1-48D8-8997-430F98E04E88}"/>
              </a:ext>
            </a:extLst>
          </p:cNvPr>
          <p:cNvSpPr txBox="1"/>
          <p:nvPr/>
        </p:nvSpPr>
        <p:spPr>
          <a:xfrm>
            <a:off x="2357156" y="4986437"/>
            <a:ext cx="1247788" cy="135228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25400" rIns="0" bIns="25400" numCol="1" spcCol="1270" anchor="ctr" anchorCtr="0">
            <a:no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es-CR" sz="1600" dirty="0">
                <a:solidFill>
                  <a:schemeClr val="tx1"/>
                </a:solidFill>
              </a:rPr>
              <a:t>La Unidad Ejecutora confecciona la modificación presupuestaria</a:t>
            </a: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7FF345DF-EBF1-45F5-A122-322B8B2B3AA5}"/>
              </a:ext>
            </a:extLst>
          </p:cNvPr>
          <p:cNvSpPr/>
          <p:nvPr/>
        </p:nvSpPr>
        <p:spPr>
          <a:xfrm>
            <a:off x="4029896" y="1611844"/>
            <a:ext cx="1834531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CR" sz="1600" dirty="0"/>
              <a:t>Remite la modificación con la incidencia del PP a la Dirección de Presupuesto, con copia al Enlace de Planificación de la Dirección de Red Integrada.</a:t>
            </a: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D0C28369-5CE2-4C04-8AC2-8A964CD3942F}"/>
              </a:ext>
            </a:extLst>
          </p:cNvPr>
          <p:cNvGrpSpPr/>
          <p:nvPr/>
        </p:nvGrpSpPr>
        <p:grpSpPr>
          <a:xfrm>
            <a:off x="6085034" y="4986437"/>
            <a:ext cx="1648469" cy="1418083"/>
            <a:chOff x="1080856" y="1356072"/>
            <a:chExt cx="7565994" cy="1418083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F67706E3-3434-44F8-84B5-257216FE8B62}"/>
                </a:ext>
              </a:extLst>
            </p:cNvPr>
            <p:cNvSpPr/>
            <p:nvPr/>
          </p:nvSpPr>
          <p:spPr>
            <a:xfrm>
              <a:off x="1080856" y="1356072"/>
              <a:ext cx="7565994" cy="141808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3541CFB-42E5-48DE-BB2B-65105DC2C1A4}"/>
                </a:ext>
              </a:extLst>
            </p:cNvPr>
            <p:cNvSpPr txBox="1"/>
            <p:nvPr/>
          </p:nvSpPr>
          <p:spPr>
            <a:xfrm>
              <a:off x="1080856" y="1356072"/>
              <a:ext cx="7565994" cy="14180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25400" rIns="0" bIns="25400" numCol="1" spcCol="1270" anchor="ctr" anchorCtr="0">
              <a:noAutofit/>
            </a:bodyPr>
            <a:lstStyle/>
            <a:p>
              <a:pPr algn="just">
                <a:spcBef>
                  <a:spcPct val="0"/>
                </a:spcBef>
                <a:defRPr/>
              </a:pPr>
              <a:r>
                <a:rPr lang="es-CR" sz="1600" dirty="0">
                  <a:solidFill>
                    <a:schemeClr val="tx1"/>
                  </a:solidFill>
                </a:rPr>
                <a:t>La Dirección de Presupuesto, analiza los documentos para el trámite de aprobación. 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E81DAEF6-DEFB-4CB0-97A6-8157D0C4E1B1}"/>
              </a:ext>
            </a:extLst>
          </p:cNvPr>
          <p:cNvGrpSpPr/>
          <p:nvPr/>
        </p:nvGrpSpPr>
        <p:grpSpPr>
          <a:xfrm>
            <a:off x="8115180" y="1877952"/>
            <a:ext cx="1709521" cy="1418083"/>
            <a:chOff x="1080856" y="2065114"/>
            <a:chExt cx="7565994" cy="1418083"/>
          </a:xfrm>
        </p:grpSpPr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0545358F-C96B-4283-8130-06D700A49BF8}"/>
                </a:ext>
              </a:extLst>
            </p:cNvPr>
            <p:cNvSpPr/>
            <p:nvPr/>
          </p:nvSpPr>
          <p:spPr>
            <a:xfrm>
              <a:off x="1080856" y="2065114"/>
              <a:ext cx="7565994" cy="141808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8CB67325-3702-4CCB-B6A8-026003AB6526}"/>
                </a:ext>
              </a:extLst>
            </p:cNvPr>
            <p:cNvSpPr txBox="1"/>
            <p:nvPr/>
          </p:nvSpPr>
          <p:spPr>
            <a:xfrm>
              <a:off x="1080856" y="2065114"/>
              <a:ext cx="7565994" cy="14180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25400" rIns="0" bIns="25400" numCol="1" spcCol="1270" anchor="ctr" anchorCtr="0">
              <a:noAutofit/>
            </a:bodyPr>
            <a:lstStyle/>
            <a:p>
              <a:pPr algn="just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s-CR" sz="1600" dirty="0">
                  <a:solidFill>
                    <a:schemeClr val="tx1"/>
                  </a:solidFill>
                </a:rPr>
                <a:t>La Unidad Ejecutora procede a actualizar el Plan Presupuesto, en casos donde haya existido cambios o ajustes en la programación.</a:t>
              </a:r>
            </a:p>
          </p:txBody>
        </p:sp>
      </p:grpSp>
      <p:sp>
        <p:nvSpPr>
          <p:cNvPr id="37" name="Elipse 36">
            <a:extLst>
              <a:ext uri="{FF2B5EF4-FFF2-40B4-BE49-F238E27FC236}">
                <a16:creationId xmlns:a16="http://schemas.microsoft.com/office/drawing/2014/main" id="{32482D50-7F84-4AFC-A630-E04712787338}"/>
              </a:ext>
            </a:extLst>
          </p:cNvPr>
          <p:cNvSpPr/>
          <p:nvPr/>
        </p:nvSpPr>
        <p:spPr>
          <a:xfrm>
            <a:off x="2854746" y="3484634"/>
            <a:ext cx="426899" cy="357525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dirty="0"/>
              <a:t>1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7D54511B-7ACF-4952-9E7A-4C5810D6DC20}"/>
              </a:ext>
            </a:extLst>
          </p:cNvPr>
          <p:cNvSpPr/>
          <p:nvPr/>
        </p:nvSpPr>
        <p:spPr>
          <a:xfrm>
            <a:off x="4777098" y="4638536"/>
            <a:ext cx="426899" cy="357525"/>
          </a:xfrm>
          <a:prstGeom prst="ellipse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dirty="0"/>
              <a:t>2</a:t>
            </a: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00590D4E-12F3-482E-BBDE-41E57D955103}"/>
              </a:ext>
            </a:extLst>
          </p:cNvPr>
          <p:cNvSpPr/>
          <p:nvPr/>
        </p:nvSpPr>
        <p:spPr>
          <a:xfrm>
            <a:off x="8688823" y="4611885"/>
            <a:ext cx="426899" cy="357525"/>
          </a:xfrm>
          <a:prstGeom prst="ellipse">
            <a:avLst/>
          </a:prstGeom>
          <a:ln>
            <a:solidFill>
              <a:srgbClr val="FFEAA7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dirty="0"/>
              <a:t>4</a:t>
            </a:r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403DC415-846A-41B9-B4CF-7583DB4198A9}"/>
              </a:ext>
            </a:extLst>
          </p:cNvPr>
          <p:cNvSpPr/>
          <p:nvPr/>
        </p:nvSpPr>
        <p:spPr>
          <a:xfrm>
            <a:off x="6686521" y="3462793"/>
            <a:ext cx="426899" cy="357525"/>
          </a:xfrm>
          <a:prstGeom prst="ellipse">
            <a:avLst/>
          </a:prstGeom>
          <a:solidFill>
            <a:schemeClr val="bg1"/>
          </a:solidFill>
          <a:ln>
            <a:solidFill>
              <a:srgbClr val="FFB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7687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D4E9D5-E563-4714-8A50-A53CCE216678}"/>
              </a:ext>
            </a:extLst>
          </p:cNvPr>
          <p:cNvSpPr txBox="1"/>
          <p:nvPr/>
        </p:nvSpPr>
        <p:spPr>
          <a:xfrm>
            <a:off x="4891937" y="2185865"/>
            <a:ext cx="31138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400" b="1" dirty="0"/>
              <a:t>Seguimiento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436007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41" name="Rectángulo 40">
            <a:extLst>
              <a:ext uri="{FF2B5EF4-FFF2-40B4-BE49-F238E27FC236}">
                <a16:creationId xmlns:a16="http://schemas.microsoft.com/office/drawing/2014/main" id="{4527A5E4-3865-49A9-9ABB-3D5A4A7CABE7}"/>
              </a:ext>
            </a:extLst>
          </p:cNvPr>
          <p:cNvSpPr/>
          <p:nvPr/>
        </p:nvSpPr>
        <p:spPr>
          <a:xfrm>
            <a:off x="2826657" y="5860467"/>
            <a:ext cx="6858000" cy="195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CR" sz="1350">
              <a:solidFill>
                <a:prstClr val="white"/>
              </a:solidFill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626F079C-B74D-48E9-BCBE-C56766DDC92A}"/>
              </a:ext>
            </a:extLst>
          </p:cNvPr>
          <p:cNvSpPr/>
          <p:nvPr/>
        </p:nvSpPr>
        <p:spPr>
          <a:xfrm>
            <a:off x="5139645" y="3006142"/>
            <a:ext cx="1944687" cy="19431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CR" sz="1350">
              <a:solidFill>
                <a:prstClr val="white"/>
              </a:solidFill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260B4947-C206-4E75-AB31-7848590BAECF}"/>
              </a:ext>
            </a:extLst>
          </p:cNvPr>
          <p:cNvSpPr/>
          <p:nvPr/>
        </p:nvSpPr>
        <p:spPr>
          <a:xfrm>
            <a:off x="5249182" y="3114092"/>
            <a:ext cx="1727200" cy="1728787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CR" sz="1350">
              <a:solidFill>
                <a:prstClr val="white"/>
              </a:solidFill>
            </a:endParaRPr>
          </a:p>
        </p:txBody>
      </p:sp>
      <p:sp>
        <p:nvSpPr>
          <p:cNvPr id="44" name="12 Rectángulo">
            <a:extLst>
              <a:ext uri="{FF2B5EF4-FFF2-40B4-BE49-F238E27FC236}">
                <a16:creationId xmlns:a16="http://schemas.microsoft.com/office/drawing/2014/main" id="{04E7A993-6055-488B-A327-3C9ADF90977A}"/>
              </a:ext>
            </a:extLst>
          </p:cNvPr>
          <p:cNvSpPr/>
          <p:nvPr/>
        </p:nvSpPr>
        <p:spPr>
          <a:xfrm>
            <a:off x="8195582" y="3142667"/>
            <a:ext cx="1489075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es-CR" sz="1600" b="1" dirty="0">
                <a:solidFill>
                  <a:prstClr val="black"/>
                </a:solidFill>
              </a:rPr>
              <a:t>Análisis de logros</a:t>
            </a:r>
            <a:endParaRPr lang="es-CR" sz="1600" b="1" spc="-113" dirty="0">
              <a:solidFill>
                <a:srgbClr val="FF0000"/>
              </a:solidFill>
              <a:latin typeface="Eras Bold ITC" panose="020B0907030504020204" pitchFamily="34" charset="0"/>
            </a:endParaRPr>
          </a:p>
        </p:txBody>
      </p:sp>
      <p:sp>
        <p:nvSpPr>
          <p:cNvPr id="45" name="9 Rectángulo">
            <a:extLst>
              <a:ext uri="{FF2B5EF4-FFF2-40B4-BE49-F238E27FC236}">
                <a16:creationId xmlns:a16="http://schemas.microsoft.com/office/drawing/2014/main" id="{3493A9A8-2FB9-4E4D-91CB-C97E577DFF8E}"/>
              </a:ext>
            </a:extLst>
          </p:cNvPr>
          <p:cNvSpPr/>
          <p:nvPr/>
        </p:nvSpPr>
        <p:spPr>
          <a:xfrm>
            <a:off x="8223363" y="5423429"/>
            <a:ext cx="214471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es-CR" sz="1600" b="1" dirty="0">
                <a:solidFill>
                  <a:prstClr val="black"/>
                </a:solidFill>
              </a:rPr>
              <a:t>Matriz Plan Presupuesto</a:t>
            </a:r>
            <a:endParaRPr lang="es-CR" sz="1600" b="1" spc="-113" dirty="0">
              <a:solidFill>
                <a:srgbClr val="FF0000"/>
              </a:solidFill>
              <a:latin typeface="Eras Bold ITC" panose="020B0907030504020204" pitchFamily="34" charset="0"/>
            </a:endParaRPr>
          </a:p>
        </p:txBody>
      </p:sp>
      <p:sp>
        <p:nvSpPr>
          <p:cNvPr id="46" name="10 Rectángulo">
            <a:extLst>
              <a:ext uri="{FF2B5EF4-FFF2-40B4-BE49-F238E27FC236}">
                <a16:creationId xmlns:a16="http://schemas.microsoft.com/office/drawing/2014/main" id="{1ACA5A08-F85A-4C6E-8C02-9ADD1B31948F}"/>
              </a:ext>
            </a:extLst>
          </p:cNvPr>
          <p:cNvSpPr/>
          <p:nvPr/>
        </p:nvSpPr>
        <p:spPr>
          <a:xfrm>
            <a:off x="2534216" y="5423429"/>
            <a:ext cx="2474913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es-CR" sz="1600" b="1" dirty="0">
                <a:solidFill>
                  <a:prstClr val="black"/>
                </a:solidFill>
              </a:rPr>
              <a:t>Certificación cumplimiento de requisitos</a:t>
            </a:r>
            <a:endParaRPr lang="es-CR" sz="1600" b="1" spc="-113" dirty="0">
              <a:solidFill>
                <a:srgbClr val="FF0000"/>
              </a:solidFill>
              <a:latin typeface="Eras Bold ITC" panose="020B0907030504020204" pitchFamily="34" charset="0"/>
            </a:endParaRPr>
          </a:p>
        </p:txBody>
      </p:sp>
      <p:sp>
        <p:nvSpPr>
          <p:cNvPr id="47" name="8 CuadroTexto">
            <a:extLst>
              <a:ext uri="{FF2B5EF4-FFF2-40B4-BE49-F238E27FC236}">
                <a16:creationId xmlns:a16="http://schemas.microsoft.com/office/drawing/2014/main" id="{B0778386-A331-492C-B251-9C4DD1748936}"/>
              </a:ext>
            </a:extLst>
          </p:cNvPr>
          <p:cNvSpPr txBox="1"/>
          <p:nvPr/>
        </p:nvSpPr>
        <p:spPr>
          <a:xfrm>
            <a:off x="5225370" y="3620504"/>
            <a:ext cx="172878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>
              <a:defRPr/>
            </a:pPr>
            <a:r>
              <a:rPr lang="es-CR" spc="-113" dirty="0">
                <a:solidFill>
                  <a:schemeClr val="accent1">
                    <a:lumMod val="75000"/>
                  </a:schemeClr>
                </a:solidFill>
                <a:latin typeface="Eras Bold ITC" panose="020B0907030504020204" pitchFamily="34" charset="0"/>
              </a:rPr>
              <a:t>Estructura </a:t>
            </a:r>
          </a:p>
          <a:p>
            <a:pPr algn="ctr" defTabSz="685800">
              <a:defRPr/>
            </a:pPr>
            <a:r>
              <a:rPr lang="es-CR" spc="-113" dirty="0">
                <a:solidFill>
                  <a:schemeClr val="accent1">
                    <a:lumMod val="75000"/>
                  </a:schemeClr>
                </a:solidFill>
                <a:latin typeface="Eras Bold ITC" panose="020B0907030504020204" pitchFamily="34" charset="0"/>
              </a:rPr>
              <a:t>Básica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BFD9605B-9B35-4597-BD04-210581CD4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457" y="3282367"/>
            <a:ext cx="9556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EFFAECB9-89C1-47C6-9E55-EF390A86E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982" y="4563479"/>
            <a:ext cx="13208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CF8D702F-A359-48C1-AEB2-4B04003A0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832" y="4463467"/>
            <a:ext cx="14541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DC7CF19D-40B9-4A55-A9F8-BE8F207AA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307" y="3182354"/>
            <a:ext cx="10604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Imagen 2">
            <a:extLst>
              <a:ext uri="{FF2B5EF4-FFF2-40B4-BE49-F238E27FC236}">
                <a16:creationId xmlns:a16="http://schemas.microsoft.com/office/drawing/2014/main" id="{A7CC032A-A29F-4BC6-A4F5-7FF3706E9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582" y="3142667"/>
            <a:ext cx="8794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13 Rectángulo">
            <a:extLst>
              <a:ext uri="{FF2B5EF4-FFF2-40B4-BE49-F238E27FC236}">
                <a16:creationId xmlns:a16="http://schemas.microsoft.com/office/drawing/2014/main" id="{E34CB9A4-AFCF-4839-A086-1AC681EA6CD7}"/>
              </a:ext>
            </a:extLst>
          </p:cNvPr>
          <p:cNvSpPr/>
          <p:nvPr/>
        </p:nvSpPr>
        <p:spPr>
          <a:xfrm>
            <a:off x="3771672" y="1483737"/>
            <a:ext cx="24157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s-CR" sz="1600" b="1" dirty="0">
                <a:solidFill>
                  <a:prstClr val="black"/>
                </a:solidFill>
              </a:rPr>
              <a:t>Carta de Remisión </a:t>
            </a:r>
            <a:endParaRPr lang="es-CR" sz="1600" b="1" spc="-113" dirty="0">
              <a:solidFill>
                <a:srgbClr val="FF0000"/>
              </a:solidFill>
              <a:latin typeface="Eras Bold ITC" panose="020B0907030504020204" pitchFamily="34" charset="0"/>
            </a:endParaRP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CF793127-E493-43DE-96B0-EDD3AE440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34150" y="1824320"/>
            <a:ext cx="9556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10D14130-D815-4EFD-AA12-7C14CFC1D9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636" y="1978438"/>
            <a:ext cx="618427" cy="618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E1C92FCF-5D3B-42ED-BD6D-9BC49499F3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367" y="4574592"/>
            <a:ext cx="696988" cy="723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7914C626-2F38-4C2F-895E-4770596FF0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402" y="4563479"/>
            <a:ext cx="686324" cy="686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2683D780-2BD7-4438-9346-85D8259659C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66" y="3182354"/>
            <a:ext cx="649782" cy="649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0" name="13 Rectángulo">
            <a:extLst>
              <a:ext uri="{FF2B5EF4-FFF2-40B4-BE49-F238E27FC236}">
                <a16:creationId xmlns:a16="http://schemas.microsoft.com/office/drawing/2014/main" id="{E34CB9A4-AFCF-4839-A086-1AC681EA6CD7}"/>
              </a:ext>
            </a:extLst>
          </p:cNvPr>
          <p:cNvSpPr/>
          <p:nvPr/>
        </p:nvSpPr>
        <p:spPr>
          <a:xfrm>
            <a:off x="2044457" y="2550054"/>
            <a:ext cx="24157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s-CR" sz="1600" b="1" dirty="0">
                <a:solidFill>
                  <a:prstClr val="black"/>
                </a:solidFill>
              </a:rPr>
              <a:t>Inclusión de archivos en </a:t>
            </a:r>
            <a:r>
              <a:rPr lang="es-CR" sz="1600" b="1" dirty="0" err="1">
                <a:solidFill>
                  <a:prstClr val="black"/>
                </a:solidFill>
              </a:rPr>
              <a:t>Sharepoint</a:t>
            </a:r>
            <a:endParaRPr lang="es-CR" sz="1600" b="1" spc="-113" dirty="0">
              <a:solidFill>
                <a:srgbClr val="FF0000"/>
              </a:solidFill>
              <a:latin typeface="Eras Bold ITC" panose="020B0907030504020204" pitchFamily="34" charset="0"/>
            </a:endParaRPr>
          </a:p>
        </p:txBody>
      </p:sp>
      <p:sp>
        <p:nvSpPr>
          <p:cNvPr id="61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Seguimiento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52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53" grpId="0"/>
      <p:bldP spid="6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Seguimiento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41" name="36 Grupo"/>
          <p:cNvGrpSpPr/>
          <p:nvPr/>
        </p:nvGrpSpPr>
        <p:grpSpPr>
          <a:xfrm>
            <a:off x="1724508" y="1462990"/>
            <a:ext cx="8572560" cy="4512736"/>
            <a:chOff x="357158" y="1724576"/>
            <a:chExt cx="8572560" cy="4512736"/>
          </a:xfrm>
        </p:grpSpPr>
        <p:cxnSp>
          <p:nvCxnSpPr>
            <p:cNvPr id="42" name="2 Conector recto"/>
            <p:cNvCxnSpPr/>
            <p:nvPr/>
          </p:nvCxnSpPr>
          <p:spPr>
            <a:xfrm>
              <a:off x="4211392" y="2736850"/>
              <a:ext cx="1584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3 Conector recto"/>
            <p:cNvCxnSpPr/>
            <p:nvPr/>
          </p:nvCxnSpPr>
          <p:spPr>
            <a:xfrm>
              <a:off x="4211392" y="1951032"/>
              <a:ext cx="1584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4 Conector recto"/>
            <p:cNvCxnSpPr/>
            <p:nvPr/>
          </p:nvCxnSpPr>
          <p:spPr>
            <a:xfrm rot="5400000">
              <a:off x="5429256" y="2165346"/>
              <a:ext cx="428628" cy="0"/>
            </a:xfrm>
            <a:prstGeom prst="line">
              <a:avLst/>
            </a:prstGeom>
            <a:ln w="3810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5 Conector recto"/>
            <p:cNvCxnSpPr/>
            <p:nvPr/>
          </p:nvCxnSpPr>
          <p:spPr>
            <a:xfrm>
              <a:off x="4214810" y="2379660"/>
              <a:ext cx="1584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6 Conector recto"/>
            <p:cNvCxnSpPr/>
            <p:nvPr/>
          </p:nvCxnSpPr>
          <p:spPr>
            <a:xfrm>
              <a:off x="4211392" y="5277600"/>
              <a:ext cx="115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7 Conector recto"/>
            <p:cNvCxnSpPr/>
            <p:nvPr/>
          </p:nvCxnSpPr>
          <p:spPr>
            <a:xfrm>
              <a:off x="4211392" y="3601197"/>
              <a:ext cx="1116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8 Conector recto"/>
            <p:cNvCxnSpPr/>
            <p:nvPr/>
          </p:nvCxnSpPr>
          <p:spPr>
            <a:xfrm>
              <a:off x="4211392" y="4439399"/>
              <a:ext cx="118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9 Conector recto"/>
            <p:cNvCxnSpPr/>
            <p:nvPr/>
          </p:nvCxnSpPr>
          <p:spPr>
            <a:xfrm>
              <a:off x="4211392" y="6127719"/>
              <a:ext cx="154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10 CuadroTexto"/>
            <p:cNvSpPr txBox="1"/>
            <p:nvPr/>
          </p:nvSpPr>
          <p:spPr>
            <a:xfrm>
              <a:off x="3571868" y="1770001"/>
              <a:ext cx="6627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100</a:t>
              </a:r>
            </a:p>
          </p:txBody>
        </p:sp>
        <p:sp>
          <p:nvSpPr>
            <p:cNvPr id="51" name="11 CuadroTexto"/>
            <p:cNvSpPr txBox="1"/>
            <p:nvPr/>
          </p:nvSpPr>
          <p:spPr>
            <a:xfrm>
              <a:off x="3702375" y="2608203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80</a:t>
              </a:r>
            </a:p>
          </p:txBody>
        </p:sp>
        <p:sp>
          <p:nvSpPr>
            <p:cNvPr id="52" name="12 CuadroTexto"/>
            <p:cNvSpPr txBox="1"/>
            <p:nvPr/>
          </p:nvSpPr>
          <p:spPr>
            <a:xfrm>
              <a:off x="3702375" y="3414930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60</a:t>
              </a:r>
            </a:p>
          </p:txBody>
        </p:sp>
        <p:sp>
          <p:nvSpPr>
            <p:cNvPr id="53" name="13 CuadroTexto"/>
            <p:cNvSpPr txBox="1"/>
            <p:nvPr/>
          </p:nvSpPr>
          <p:spPr>
            <a:xfrm>
              <a:off x="3702375" y="4253132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40</a:t>
              </a:r>
            </a:p>
          </p:txBody>
        </p:sp>
        <p:sp>
          <p:nvSpPr>
            <p:cNvPr id="54" name="14 CuadroTexto"/>
            <p:cNvSpPr txBox="1"/>
            <p:nvPr/>
          </p:nvSpPr>
          <p:spPr>
            <a:xfrm>
              <a:off x="3702375" y="5091333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20</a:t>
              </a:r>
            </a:p>
          </p:txBody>
        </p:sp>
        <p:sp>
          <p:nvSpPr>
            <p:cNvPr id="55" name="15 CuadroTexto"/>
            <p:cNvSpPr txBox="1"/>
            <p:nvPr/>
          </p:nvSpPr>
          <p:spPr>
            <a:xfrm>
              <a:off x="3702375" y="5929535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   0</a:t>
              </a:r>
            </a:p>
          </p:txBody>
        </p:sp>
        <p:cxnSp>
          <p:nvCxnSpPr>
            <p:cNvPr id="56" name="16 Conector recto"/>
            <p:cNvCxnSpPr/>
            <p:nvPr/>
          </p:nvCxnSpPr>
          <p:spPr>
            <a:xfrm rot="10800000">
              <a:off x="3426182" y="1951032"/>
              <a:ext cx="360000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17 Elipse"/>
            <p:cNvSpPr/>
            <p:nvPr/>
          </p:nvSpPr>
          <p:spPr>
            <a:xfrm>
              <a:off x="3143240" y="1818858"/>
              <a:ext cx="214314" cy="21431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sz="1400">
                <a:solidFill>
                  <a:prstClr val="black"/>
                </a:solidFill>
              </a:endParaRPr>
            </a:p>
          </p:txBody>
        </p:sp>
        <p:sp>
          <p:nvSpPr>
            <p:cNvPr id="58" name="18 CuadroTexto"/>
            <p:cNvSpPr txBox="1"/>
            <p:nvPr/>
          </p:nvSpPr>
          <p:spPr>
            <a:xfrm>
              <a:off x="357158" y="1724576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CR" b="1">
                  <a:solidFill>
                    <a:prstClr val="black"/>
                  </a:solidFill>
                </a:rPr>
                <a:t>&gt;=100%: </a:t>
              </a:r>
              <a:r>
                <a:rPr lang="es-CR">
                  <a:solidFill>
                    <a:prstClr val="black"/>
                  </a:solidFill>
                </a:rPr>
                <a:t>Meta Cumplida</a:t>
              </a:r>
            </a:p>
          </p:txBody>
        </p:sp>
        <p:sp>
          <p:nvSpPr>
            <p:cNvPr id="59" name="19 CuadroTexto"/>
            <p:cNvSpPr txBox="1"/>
            <p:nvPr/>
          </p:nvSpPr>
          <p:spPr>
            <a:xfrm>
              <a:off x="3714744" y="2270067"/>
              <a:ext cx="5322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400">
                  <a:solidFill>
                    <a:prstClr val="black"/>
                  </a:solidFill>
                </a:rPr>
                <a:t>90</a:t>
              </a:r>
            </a:p>
          </p:txBody>
        </p:sp>
        <p:sp>
          <p:nvSpPr>
            <p:cNvPr id="60" name="20 Elipse"/>
            <p:cNvSpPr/>
            <p:nvPr/>
          </p:nvSpPr>
          <p:spPr>
            <a:xfrm>
              <a:off x="5929322" y="2070858"/>
              <a:ext cx="214314" cy="214314"/>
            </a:xfrm>
            <a:prstGeom prst="ellipse">
              <a:avLst/>
            </a:prstGeom>
            <a:solidFill>
              <a:srgbClr val="92D05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sz="1400">
                <a:solidFill>
                  <a:prstClr val="black"/>
                </a:solidFill>
              </a:endParaRPr>
            </a:p>
          </p:txBody>
        </p:sp>
        <p:sp>
          <p:nvSpPr>
            <p:cNvPr id="61" name="21 CuadroTexto"/>
            <p:cNvSpPr txBox="1"/>
            <p:nvPr/>
          </p:nvSpPr>
          <p:spPr>
            <a:xfrm>
              <a:off x="6143668" y="1876205"/>
              <a:ext cx="26431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b="1">
                  <a:solidFill>
                    <a:prstClr val="black"/>
                  </a:solidFill>
                </a:rPr>
                <a:t>&gt;=90, &lt;100%: </a:t>
              </a:r>
              <a:r>
                <a:rPr lang="es-CR">
                  <a:solidFill>
                    <a:prstClr val="black"/>
                  </a:solidFill>
                </a:rPr>
                <a:t>Meta con cumplimiento aceptable</a:t>
              </a:r>
            </a:p>
          </p:txBody>
        </p:sp>
        <p:cxnSp>
          <p:nvCxnSpPr>
            <p:cNvPr id="62" name="22 Conector recto"/>
            <p:cNvCxnSpPr/>
            <p:nvPr/>
          </p:nvCxnSpPr>
          <p:spPr>
            <a:xfrm>
              <a:off x="3452628" y="2394858"/>
              <a:ext cx="43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23 Conector recto"/>
            <p:cNvCxnSpPr/>
            <p:nvPr/>
          </p:nvCxnSpPr>
          <p:spPr>
            <a:xfrm>
              <a:off x="3452628" y="2754858"/>
              <a:ext cx="43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24 Conector recto"/>
            <p:cNvCxnSpPr/>
            <p:nvPr/>
          </p:nvCxnSpPr>
          <p:spPr>
            <a:xfrm rot="16200000" flipH="1">
              <a:off x="3488628" y="2583494"/>
              <a:ext cx="357191" cy="3"/>
            </a:xfrm>
            <a:prstGeom prst="line">
              <a:avLst/>
            </a:prstGeom>
            <a:ln w="3810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25 Elipse"/>
            <p:cNvSpPr/>
            <p:nvPr/>
          </p:nvSpPr>
          <p:spPr>
            <a:xfrm>
              <a:off x="3143240" y="2466858"/>
              <a:ext cx="214314" cy="214314"/>
            </a:xfrm>
            <a:prstGeom prst="ellipse">
              <a:avLst/>
            </a:prstGeom>
            <a:solidFill>
              <a:srgbClr val="FFD347"/>
            </a:solidFill>
            <a:ln>
              <a:noFill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sz="1400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69" name="26 CuadroTexto"/>
            <p:cNvSpPr txBox="1"/>
            <p:nvPr/>
          </p:nvSpPr>
          <p:spPr>
            <a:xfrm>
              <a:off x="395536" y="2236784"/>
              <a:ext cx="27477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CR" b="1">
                  <a:solidFill>
                    <a:prstClr val="black"/>
                  </a:solidFill>
                </a:rPr>
                <a:t>&gt;=80, &lt;90%: </a:t>
              </a:r>
              <a:r>
                <a:rPr lang="es-CR">
                  <a:solidFill>
                    <a:prstClr val="black"/>
                  </a:solidFill>
                </a:rPr>
                <a:t>Meta Parcialmente Cumplida</a:t>
              </a:r>
            </a:p>
          </p:txBody>
        </p:sp>
        <p:cxnSp>
          <p:nvCxnSpPr>
            <p:cNvPr id="70" name="27 Conector recto"/>
            <p:cNvCxnSpPr/>
            <p:nvPr/>
          </p:nvCxnSpPr>
          <p:spPr>
            <a:xfrm rot="5400000">
              <a:off x="3969570" y="4446858"/>
              <a:ext cx="3348000" cy="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28 Elipse"/>
            <p:cNvSpPr/>
            <p:nvPr/>
          </p:nvSpPr>
          <p:spPr>
            <a:xfrm>
              <a:off x="5786446" y="4320628"/>
              <a:ext cx="214314" cy="214314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sz="1400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72" name="29 CuadroTexto"/>
            <p:cNvSpPr txBox="1"/>
            <p:nvPr/>
          </p:nvSpPr>
          <p:spPr>
            <a:xfrm>
              <a:off x="6000760" y="4237048"/>
              <a:ext cx="2928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b="1">
                  <a:solidFill>
                    <a:prstClr val="black"/>
                  </a:solidFill>
                </a:rPr>
                <a:t>&lt;80%: </a:t>
              </a:r>
              <a:r>
                <a:rPr lang="es-CR">
                  <a:solidFill>
                    <a:prstClr val="black"/>
                  </a:solidFill>
                </a:rPr>
                <a:t>Meta Insuficiente</a:t>
              </a:r>
            </a:p>
          </p:txBody>
        </p:sp>
        <p:sp>
          <p:nvSpPr>
            <p:cNvPr id="76" name="32 Rectángulo"/>
            <p:cNvSpPr/>
            <p:nvPr/>
          </p:nvSpPr>
          <p:spPr>
            <a:xfrm>
              <a:off x="4387764" y="1863135"/>
              <a:ext cx="1041492" cy="8789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>
                <a:solidFill>
                  <a:prstClr val="black"/>
                </a:solidFill>
              </a:endParaRPr>
            </a:p>
          </p:txBody>
        </p:sp>
        <p:sp>
          <p:nvSpPr>
            <p:cNvPr id="77" name="33 Rectángulo"/>
            <p:cNvSpPr/>
            <p:nvPr/>
          </p:nvSpPr>
          <p:spPr>
            <a:xfrm>
              <a:off x="4387764" y="1951032"/>
              <a:ext cx="1041492" cy="42862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>
                <a:solidFill>
                  <a:prstClr val="black"/>
                </a:solidFill>
              </a:endParaRPr>
            </a:p>
          </p:txBody>
        </p:sp>
        <p:sp>
          <p:nvSpPr>
            <p:cNvPr id="78" name="34 Rectángulo"/>
            <p:cNvSpPr/>
            <p:nvPr/>
          </p:nvSpPr>
          <p:spPr>
            <a:xfrm>
              <a:off x="4387764" y="2376810"/>
              <a:ext cx="1041492" cy="36004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>
                <a:solidFill>
                  <a:srgbClr val="1F497D">
                    <a:lumMod val="50000"/>
                  </a:srgbClr>
                </a:solidFill>
              </a:endParaRPr>
            </a:p>
          </p:txBody>
        </p:sp>
        <p:sp>
          <p:nvSpPr>
            <p:cNvPr id="79" name="35 Rectángulo"/>
            <p:cNvSpPr/>
            <p:nvPr/>
          </p:nvSpPr>
          <p:spPr>
            <a:xfrm>
              <a:off x="4387764" y="2736850"/>
              <a:ext cx="1041492" cy="338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>
                <a:solidFill>
                  <a:prstClr val="white"/>
                </a:solidFill>
                <a:cs typeface="Arial" pitchFamily="34" charset="0"/>
              </a:endParaRPr>
            </a:p>
          </p:txBody>
        </p:sp>
      </p:grpSp>
      <p:sp>
        <p:nvSpPr>
          <p:cNvPr id="80" name="37 CuadroTexto"/>
          <p:cNvSpPr txBox="1"/>
          <p:nvPr/>
        </p:nvSpPr>
        <p:spPr>
          <a:xfrm>
            <a:off x="7510986" y="6331139"/>
            <a:ext cx="2786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1200" b="1" dirty="0">
                <a:solidFill>
                  <a:prstClr val="black"/>
                </a:solidFill>
              </a:rPr>
              <a:t>Consejo de Presidencia y Gerentes, 2012</a:t>
            </a:r>
          </a:p>
        </p:txBody>
      </p:sp>
    </p:spTree>
    <p:extLst>
      <p:ext uri="{BB962C8B-B14F-4D97-AF65-F5344CB8AC3E}">
        <p14:creationId xmlns:p14="http://schemas.microsoft.com/office/powerpoint/2010/main" val="327601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MACROPROCESO PLAN-PRESUPUESTO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1E5F3E8-1E51-4C65-A09B-AEC05167B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817" y="3337932"/>
            <a:ext cx="5256585" cy="352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50 Conector recto de flecha">
            <a:extLst>
              <a:ext uri="{FF2B5EF4-FFF2-40B4-BE49-F238E27FC236}">
                <a16:creationId xmlns:a16="http://schemas.microsoft.com/office/drawing/2014/main" id="{04AF6ED8-4E98-4A1B-93AF-FE35EC1A8AB0}"/>
              </a:ext>
            </a:extLst>
          </p:cNvPr>
          <p:cNvCxnSpPr/>
          <p:nvPr/>
        </p:nvCxnSpPr>
        <p:spPr>
          <a:xfrm>
            <a:off x="3764868" y="2049976"/>
            <a:ext cx="864096" cy="0"/>
          </a:xfrm>
          <a:prstGeom prst="straightConnector1">
            <a:avLst/>
          </a:prstGeom>
          <a:ln w="127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51 Conector recto de flecha">
            <a:extLst>
              <a:ext uri="{FF2B5EF4-FFF2-40B4-BE49-F238E27FC236}">
                <a16:creationId xmlns:a16="http://schemas.microsoft.com/office/drawing/2014/main" id="{117B0C56-CC0F-4976-B56F-BF418EA6EEB8}"/>
              </a:ext>
            </a:extLst>
          </p:cNvPr>
          <p:cNvCxnSpPr/>
          <p:nvPr/>
        </p:nvCxnSpPr>
        <p:spPr>
          <a:xfrm>
            <a:off x="6717196" y="2049976"/>
            <a:ext cx="864096" cy="0"/>
          </a:xfrm>
          <a:prstGeom prst="straightConnector1">
            <a:avLst/>
          </a:prstGeom>
          <a:ln w="127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29 Grupo">
            <a:extLst>
              <a:ext uri="{FF2B5EF4-FFF2-40B4-BE49-F238E27FC236}">
                <a16:creationId xmlns:a16="http://schemas.microsoft.com/office/drawing/2014/main" id="{D4A19D5C-53E3-44EB-A11E-EA20C88C3291}"/>
              </a:ext>
            </a:extLst>
          </p:cNvPr>
          <p:cNvGrpSpPr/>
          <p:nvPr/>
        </p:nvGrpSpPr>
        <p:grpSpPr>
          <a:xfrm>
            <a:off x="4389418" y="1123418"/>
            <a:ext cx="2054542" cy="2078301"/>
            <a:chOff x="2872946" y="2410928"/>
            <a:chExt cx="2285233" cy="2311250"/>
          </a:xfrm>
        </p:grpSpPr>
        <p:sp>
          <p:nvSpPr>
            <p:cNvPr id="13" name="30 CuadroTexto">
              <a:extLst>
                <a:ext uri="{FF2B5EF4-FFF2-40B4-BE49-F238E27FC236}">
                  <a16:creationId xmlns:a16="http://schemas.microsoft.com/office/drawing/2014/main" id="{6DB5295A-D233-469B-96EC-645515EF9F3F}"/>
                </a:ext>
              </a:extLst>
            </p:cNvPr>
            <p:cNvSpPr txBox="1"/>
            <p:nvPr/>
          </p:nvSpPr>
          <p:spPr>
            <a:xfrm>
              <a:off x="4066221" y="4188880"/>
              <a:ext cx="109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Arial" panose="020B0604020202020204" pitchFamily="34" charset="0"/>
                </a:rPr>
                <a:t>Unidades ejecutoras</a:t>
              </a:r>
            </a:p>
          </p:txBody>
        </p:sp>
        <p:sp>
          <p:nvSpPr>
            <p:cNvPr id="14" name="31 Rectángulo">
              <a:extLst>
                <a:ext uri="{FF2B5EF4-FFF2-40B4-BE49-F238E27FC236}">
                  <a16:creationId xmlns:a16="http://schemas.microsoft.com/office/drawing/2014/main" id="{80EED2BB-54B9-49CE-B03D-0010335026F0}"/>
                </a:ext>
              </a:extLst>
            </p:cNvPr>
            <p:cNvSpPr/>
            <p:nvPr/>
          </p:nvSpPr>
          <p:spPr>
            <a:xfrm>
              <a:off x="3428666" y="2410928"/>
              <a:ext cx="15520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ES" sz="2400" b="1" dirty="0">
                  <a:latin typeface="Arial" panose="020B0604020202020204" pitchFamily="34" charset="0"/>
                </a:rPr>
                <a:t>Revisión </a:t>
              </a:r>
            </a:p>
          </p:txBody>
        </p:sp>
        <p:pic>
          <p:nvPicPr>
            <p:cNvPr id="15" name="Picture 2" descr="http://asesorescontables.com.co/wp-content/uploads/2015/08/ace-asesoria-3-icon-10001.png">
              <a:extLst>
                <a:ext uri="{FF2B5EF4-FFF2-40B4-BE49-F238E27FC236}">
                  <a16:creationId xmlns:a16="http://schemas.microsoft.com/office/drawing/2014/main" id="{B7B887C3-6226-45C8-B263-E5C3B68EC8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1413" y="2662155"/>
              <a:ext cx="1609087" cy="1609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33 CuadroTexto">
              <a:extLst>
                <a:ext uri="{FF2B5EF4-FFF2-40B4-BE49-F238E27FC236}">
                  <a16:creationId xmlns:a16="http://schemas.microsoft.com/office/drawing/2014/main" id="{BEDBF7FA-D9C6-44C9-BCF0-FF72F91942DD}"/>
                </a:ext>
              </a:extLst>
            </p:cNvPr>
            <p:cNvSpPr txBox="1"/>
            <p:nvPr/>
          </p:nvSpPr>
          <p:spPr>
            <a:xfrm>
              <a:off x="2872946" y="4208767"/>
              <a:ext cx="1252776" cy="51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Arial" panose="020B0604020202020204" pitchFamily="34" charset="0"/>
                </a:rPr>
                <a:t>Enlaces de Planificación </a:t>
              </a:r>
            </a:p>
          </p:txBody>
        </p:sp>
      </p:grpSp>
      <p:grpSp>
        <p:nvGrpSpPr>
          <p:cNvPr id="17" name="24 Grupo">
            <a:extLst>
              <a:ext uri="{FF2B5EF4-FFF2-40B4-BE49-F238E27FC236}">
                <a16:creationId xmlns:a16="http://schemas.microsoft.com/office/drawing/2014/main" id="{CAFE66AC-7296-411F-94CF-6CE748E62537}"/>
              </a:ext>
            </a:extLst>
          </p:cNvPr>
          <p:cNvGrpSpPr/>
          <p:nvPr/>
        </p:nvGrpSpPr>
        <p:grpSpPr>
          <a:xfrm>
            <a:off x="1053090" y="2536113"/>
            <a:ext cx="3240746" cy="1032652"/>
            <a:chOff x="-467658" y="4956750"/>
            <a:chExt cx="3240746" cy="1032652"/>
          </a:xfrm>
        </p:grpSpPr>
        <p:sp>
          <p:nvSpPr>
            <p:cNvPr id="18" name="25 CuadroTexto">
              <a:extLst>
                <a:ext uri="{FF2B5EF4-FFF2-40B4-BE49-F238E27FC236}">
                  <a16:creationId xmlns:a16="http://schemas.microsoft.com/office/drawing/2014/main" id="{7C11A018-8207-4C0F-9A70-969826428C0E}"/>
                </a:ext>
              </a:extLst>
            </p:cNvPr>
            <p:cNvSpPr txBox="1"/>
            <p:nvPr/>
          </p:nvSpPr>
          <p:spPr>
            <a:xfrm>
              <a:off x="-467658" y="5527737"/>
              <a:ext cx="32407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C00000"/>
                </a:buClr>
                <a:buFont typeface="Arial" pitchFamily="34" charset="0"/>
                <a:buChar char="•"/>
              </a:pPr>
              <a:r>
                <a:rPr lang="es-ES" sz="1200" dirty="0">
                  <a:latin typeface="Arial" panose="020B0604020202020204" pitchFamily="34" charset="0"/>
                </a:rPr>
                <a:t> Emite Lineamientos y Metodologías.</a:t>
              </a:r>
            </a:p>
            <a:p>
              <a:pPr>
                <a:buClr>
                  <a:srgbClr val="C00000"/>
                </a:buClr>
                <a:buFont typeface="Arial" pitchFamily="34" charset="0"/>
                <a:buChar char="•"/>
              </a:pPr>
              <a:r>
                <a:rPr lang="es-ES" sz="1200" dirty="0">
                  <a:latin typeface="Arial" panose="020B0604020202020204" pitchFamily="34" charset="0"/>
                </a:rPr>
                <a:t> Confecciona Herramientas </a:t>
              </a:r>
            </a:p>
          </p:txBody>
        </p:sp>
        <p:sp>
          <p:nvSpPr>
            <p:cNvPr id="19" name="27 CuadroTexto">
              <a:extLst>
                <a:ext uri="{FF2B5EF4-FFF2-40B4-BE49-F238E27FC236}">
                  <a16:creationId xmlns:a16="http://schemas.microsoft.com/office/drawing/2014/main" id="{83C7C786-8EFC-4DE0-A38B-4850ADAB4FD6}"/>
                </a:ext>
              </a:extLst>
            </p:cNvPr>
            <p:cNvSpPr txBox="1"/>
            <p:nvPr/>
          </p:nvSpPr>
          <p:spPr>
            <a:xfrm>
              <a:off x="52754" y="4956750"/>
              <a:ext cx="21792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latin typeface="Arial" panose="020B0604020202020204" pitchFamily="34" charset="0"/>
                </a:rPr>
                <a:t>Dirección de Planificación Institucional</a:t>
              </a:r>
            </a:p>
            <a:p>
              <a:pPr algn="ctr"/>
              <a:r>
                <a:rPr lang="es-ES" sz="1200" b="1" dirty="0">
                  <a:latin typeface="Arial" panose="020B0604020202020204" pitchFamily="34" charset="0"/>
                </a:rPr>
                <a:t>APO</a:t>
              </a:r>
            </a:p>
          </p:txBody>
        </p:sp>
      </p:grpSp>
      <p:grpSp>
        <p:nvGrpSpPr>
          <p:cNvPr id="20" name="55 Grupo">
            <a:extLst>
              <a:ext uri="{FF2B5EF4-FFF2-40B4-BE49-F238E27FC236}">
                <a16:creationId xmlns:a16="http://schemas.microsoft.com/office/drawing/2014/main" id="{0A29469C-3A67-408D-AAFF-7553533735D3}"/>
              </a:ext>
            </a:extLst>
          </p:cNvPr>
          <p:cNvGrpSpPr/>
          <p:nvPr/>
        </p:nvGrpSpPr>
        <p:grpSpPr>
          <a:xfrm>
            <a:off x="7581292" y="2597844"/>
            <a:ext cx="2880487" cy="1291565"/>
            <a:chOff x="5940779" y="2760116"/>
            <a:chExt cx="2880487" cy="1291565"/>
          </a:xfrm>
        </p:grpSpPr>
        <p:sp>
          <p:nvSpPr>
            <p:cNvPr id="21" name="52 CuadroTexto">
              <a:extLst>
                <a:ext uri="{FF2B5EF4-FFF2-40B4-BE49-F238E27FC236}">
                  <a16:creationId xmlns:a16="http://schemas.microsoft.com/office/drawing/2014/main" id="{DB9B48A7-213E-4FB7-9A2A-3E53C4613C53}"/>
                </a:ext>
              </a:extLst>
            </p:cNvPr>
            <p:cNvSpPr txBox="1"/>
            <p:nvPr/>
          </p:nvSpPr>
          <p:spPr>
            <a:xfrm>
              <a:off x="5940779" y="2760116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>
                  <a:latin typeface="Arial" panose="020B0604020202020204" pitchFamily="34" charset="0"/>
                </a:rPr>
                <a:t>Se consolida el PP en todos los niveles de Gestión </a:t>
              </a:r>
            </a:p>
          </p:txBody>
        </p:sp>
        <p:sp>
          <p:nvSpPr>
            <p:cNvPr id="22" name="53 CuadroTexto">
              <a:extLst>
                <a:ext uri="{FF2B5EF4-FFF2-40B4-BE49-F238E27FC236}">
                  <a16:creationId xmlns:a16="http://schemas.microsoft.com/office/drawing/2014/main" id="{00785CBE-996F-48C1-9505-4B48B1073D74}"/>
                </a:ext>
              </a:extLst>
            </p:cNvPr>
            <p:cNvSpPr txBox="1"/>
            <p:nvPr/>
          </p:nvSpPr>
          <p:spPr>
            <a:xfrm>
              <a:off x="6517010" y="3774682"/>
              <a:ext cx="23042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C00000"/>
                </a:buClr>
              </a:pPr>
              <a:endParaRPr lang="es-ES" sz="1200" dirty="0">
                <a:latin typeface="Arial" panose="020B0604020202020204" pitchFamily="34" charset="0"/>
              </a:endParaRPr>
            </a:p>
          </p:txBody>
        </p:sp>
      </p:grpSp>
      <p:pic>
        <p:nvPicPr>
          <p:cNvPr id="23" name="Imagen 22">
            <a:extLst>
              <a:ext uri="{FF2B5EF4-FFF2-40B4-BE49-F238E27FC236}">
                <a16:creationId xmlns:a16="http://schemas.microsoft.com/office/drawing/2014/main" id="{2293952D-4B2D-4094-96E5-D50155B95C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09" y="1337877"/>
            <a:ext cx="1136595" cy="1136595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10E2D8E-8FF6-46EA-A427-0B33EF7EE6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423" y="1594014"/>
            <a:ext cx="479094" cy="479094"/>
          </a:xfrm>
          <a:prstGeom prst="rect">
            <a:avLst/>
          </a:prstGeom>
        </p:spPr>
      </p:pic>
      <p:graphicFrame>
        <p:nvGraphicFramePr>
          <p:cNvPr id="25" name="Diagrama 24">
            <a:extLst>
              <a:ext uri="{FF2B5EF4-FFF2-40B4-BE49-F238E27FC236}">
                <a16:creationId xmlns:a16="http://schemas.microsoft.com/office/drawing/2014/main" id="{4552E724-ED76-47D4-801A-3E0E177EE0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9563677"/>
              </p:ext>
            </p:extLst>
          </p:nvPr>
        </p:nvGraphicFramePr>
        <p:xfrm>
          <a:off x="2810385" y="3107100"/>
          <a:ext cx="5012109" cy="3918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7" name="Imagen 26">
            <a:extLst>
              <a:ext uri="{FF2B5EF4-FFF2-40B4-BE49-F238E27FC236}">
                <a16:creationId xmlns:a16="http://schemas.microsoft.com/office/drawing/2014/main" id="{2388F724-E7E9-448A-8750-7160F25D39B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059" y="1269504"/>
            <a:ext cx="1281863" cy="12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58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AsOne/>
      </p:bldGraphic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Imagen 81">
            <a:extLst>
              <a:ext uri="{FF2B5EF4-FFF2-40B4-BE49-F238E27FC236}">
                <a16:creationId xmlns:a16="http://schemas.microsoft.com/office/drawing/2014/main" id="{667CB469-0FB9-47E9-9E91-610C912D6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20" y="2764940"/>
            <a:ext cx="10778310" cy="1778228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A13077D-9251-4B4D-A91D-44A0D46B9D6F}"/>
              </a:ext>
            </a:extLst>
          </p:cNvPr>
          <p:cNvSpPr txBox="1">
            <a:spLocks noChangeArrowheads="1"/>
          </p:cNvSpPr>
          <p:nvPr/>
        </p:nvSpPr>
        <p:spPr>
          <a:xfrm>
            <a:off x="393446" y="390326"/>
            <a:ext cx="11437459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Plan-Presupuesto Seguimiento</a:t>
            </a:r>
            <a:endParaRPr lang="en-US" altLang="es-MX" sz="32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3 Llamada con línea 2 (barra de énfasis)"/>
          <p:cNvSpPr/>
          <p:nvPr/>
        </p:nvSpPr>
        <p:spPr>
          <a:xfrm>
            <a:off x="2551641" y="1641488"/>
            <a:ext cx="2258102" cy="828100"/>
          </a:xfrm>
          <a:prstGeom prst="accentCallout2">
            <a:avLst>
              <a:gd name="adj1" fmla="val 21935"/>
              <a:gd name="adj2" fmla="val -156"/>
              <a:gd name="adj3" fmla="val 98414"/>
              <a:gd name="adj4" fmla="val -150"/>
              <a:gd name="adj5" fmla="val 139501"/>
              <a:gd name="adj6" fmla="val 82135"/>
            </a:avLst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R" sz="1400" dirty="0">
                <a:solidFill>
                  <a:schemeClr val="tx1"/>
                </a:solidFill>
              </a:rPr>
              <a:t>Se digitan semestralmente los logros obtenidos durante el período de evaluación</a:t>
            </a:r>
          </a:p>
        </p:txBody>
      </p:sp>
      <p:sp>
        <p:nvSpPr>
          <p:cNvPr id="83" name="3 Llamada con línea 2 (barra de énfasis)">
            <a:extLst>
              <a:ext uri="{FF2B5EF4-FFF2-40B4-BE49-F238E27FC236}">
                <a16:creationId xmlns:a16="http://schemas.microsoft.com/office/drawing/2014/main" id="{833B81B4-C45D-4439-8AEC-E6DEC207E6F5}"/>
              </a:ext>
            </a:extLst>
          </p:cNvPr>
          <p:cNvSpPr/>
          <p:nvPr/>
        </p:nvSpPr>
        <p:spPr>
          <a:xfrm>
            <a:off x="3034429" y="1292662"/>
            <a:ext cx="4182377" cy="1207364"/>
          </a:xfrm>
          <a:prstGeom prst="accentCallout2">
            <a:avLst>
              <a:gd name="adj1" fmla="val 53702"/>
              <a:gd name="adj2" fmla="val 99604"/>
              <a:gd name="adj3" fmla="val 99568"/>
              <a:gd name="adj4" fmla="val 104445"/>
              <a:gd name="adj5" fmla="val 134969"/>
              <a:gd name="adj6" fmla="val 81079"/>
            </a:avLst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R" sz="1400" dirty="0">
                <a:solidFill>
                  <a:schemeClr val="tx1"/>
                </a:solidFill>
              </a:rPr>
              <a:t>Porcentaje de calificación que obtiene cada una de las metas.</a:t>
            </a:r>
          </a:p>
          <a:p>
            <a:pPr algn="just"/>
            <a:r>
              <a:rPr lang="es-CR" sz="1400" dirty="0">
                <a:solidFill>
                  <a:schemeClr val="tx1"/>
                </a:solidFill>
              </a:rPr>
              <a:t>Se determina dividiendo el logro entre lo formulado.</a:t>
            </a:r>
          </a:p>
          <a:p>
            <a:pPr algn="just"/>
            <a:r>
              <a:rPr lang="es-CR" sz="1400" dirty="0">
                <a:solidFill>
                  <a:schemeClr val="tx1"/>
                </a:solidFill>
              </a:rPr>
              <a:t>La Herramienta lo calcula automáticamente.</a:t>
            </a:r>
          </a:p>
        </p:txBody>
      </p:sp>
      <p:sp>
        <p:nvSpPr>
          <p:cNvPr id="84" name="3 Llamada con línea 2 (barra de énfasis)">
            <a:extLst>
              <a:ext uri="{FF2B5EF4-FFF2-40B4-BE49-F238E27FC236}">
                <a16:creationId xmlns:a16="http://schemas.microsoft.com/office/drawing/2014/main" id="{52BC044B-B073-48BF-8D27-17093D2DD728}"/>
              </a:ext>
            </a:extLst>
          </p:cNvPr>
          <p:cNvSpPr/>
          <p:nvPr/>
        </p:nvSpPr>
        <p:spPr>
          <a:xfrm>
            <a:off x="7857856" y="1389618"/>
            <a:ext cx="2784144" cy="957917"/>
          </a:xfrm>
          <a:prstGeom prst="accentCallout2">
            <a:avLst>
              <a:gd name="adj1" fmla="val 61807"/>
              <a:gd name="adj2" fmla="val -2612"/>
              <a:gd name="adj3" fmla="val 117353"/>
              <a:gd name="adj4" fmla="val -2607"/>
              <a:gd name="adj5" fmla="val 140833"/>
              <a:gd name="adj6" fmla="val -8276"/>
            </a:avLst>
          </a:prstGeom>
          <a:ln>
            <a:tailEnd type="triangle" w="lg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R" sz="1400" dirty="0">
                <a:solidFill>
                  <a:schemeClr val="tx1"/>
                </a:solidFill>
              </a:rPr>
              <a:t>Se digita en millones de colones el monto ejecutado con el cual se logró cumplir la meta.</a:t>
            </a:r>
          </a:p>
        </p:txBody>
      </p:sp>
      <p:sp>
        <p:nvSpPr>
          <p:cNvPr id="85" name="3 Llamada con línea 2 (barra de énfasis)">
            <a:extLst>
              <a:ext uri="{FF2B5EF4-FFF2-40B4-BE49-F238E27FC236}">
                <a16:creationId xmlns:a16="http://schemas.microsoft.com/office/drawing/2014/main" id="{32CA3A9E-5E8F-47F0-B26B-B15ED7150131}"/>
              </a:ext>
            </a:extLst>
          </p:cNvPr>
          <p:cNvSpPr/>
          <p:nvPr/>
        </p:nvSpPr>
        <p:spPr>
          <a:xfrm>
            <a:off x="4382113" y="4608877"/>
            <a:ext cx="5255491" cy="793946"/>
          </a:xfrm>
          <a:prstGeom prst="accentCallout2">
            <a:avLst>
              <a:gd name="adj1" fmla="val 60277"/>
              <a:gd name="adj2" fmla="val 101812"/>
              <a:gd name="adj3" fmla="val 101724"/>
              <a:gd name="adj4" fmla="val 101739"/>
              <a:gd name="adj5" fmla="val -13003"/>
              <a:gd name="adj6" fmla="val 101906"/>
            </a:avLst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00" dirty="0">
                <a:solidFill>
                  <a:schemeClr val="tx1"/>
                </a:solidFill>
              </a:rPr>
              <a:t>Se registra:</a:t>
            </a:r>
          </a:p>
          <a:p>
            <a:pPr algn="just"/>
            <a:r>
              <a:rPr lang="es-ES" sz="1400" dirty="0">
                <a:solidFill>
                  <a:schemeClr val="tx1"/>
                </a:solidFill>
              </a:rPr>
              <a:t>-Factores de éxito que generaron el cumplimiento de la meta.</a:t>
            </a:r>
          </a:p>
          <a:p>
            <a:pPr algn="just"/>
            <a:r>
              <a:rPr lang="es-ES" sz="1400" dirty="0">
                <a:solidFill>
                  <a:schemeClr val="tx1"/>
                </a:solidFill>
              </a:rPr>
              <a:t>-Otros aspectos que se consideren importantes mencionar.</a:t>
            </a:r>
          </a:p>
        </p:txBody>
      </p:sp>
      <p:sp>
        <p:nvSpPr>
          <p:cNvPr id="86" name="3 Llamada con línea 2 (barra de énfasis)">
            <a:extLst>
              <a:ext uri="{FF2B5EF4-FFF2-40B4-BE49-F238E27FC236}">
                <a16:creationId xmlns:a16="http://schemas.microsoft.com/office/drawing/2014/main" id="{BB182A5D-AB43-4209-868C-CA455BDB6600}"/>
              </a:ext>
            </a:extLst>
          </p:cNvPr>
          <p:cNvSpPr/>
          <p:nvPr/>
        </p:nvSpPr>
        <p:spPr>
          <a:xfrm>
            <a:off x="5641486" y="5457856"/>
            <a:ext cx="5255491" cy="1009818"/>
          </a:xfrm>
          <a:prstGeom prst="accentCallout2">
            <a:avLst>
              <a:gd name="adj1" fmla="val 60277"/>
              <a:gd name="adj2" fmla="val 101812"/>
              <a:gd name="adj3" fmla="val -35844"/>
              <a:gd name="adj4" fmla="val 101906"/>
              <a:gd name="adj5" fmla="val -82219"/>
              <a:gd name="adj6" fmla="val 101881"/>
            </a:avLst>
          </a:prstGeom>
          <a:ln>
            <a:tailEnd type="triangle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00" dirty="0">
                <a:solidFill>
                  <a:schemeClr val="tx1"/>
                </a:solidFill>
              </a:rPr>
              <a:t>Se debe indicar las acciones de mejora para las metas con cumplimiento inferior al 80%</a:t>
            </a:r>
          </a:p>
        </p:txBody>
      </p:sp>
    </p:spTree>
    <p:extLst>
      <p:ext uri="{BB962C8B-B14F-4D97-AF65-F5344CB8AC3E}">
        <p14:creationId xmlns:p14="http://schemas.microsoft.com/office/powerpoint/2010/main" val="81114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11EC9BF-6355-4369-9E36-5EE071AE95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46" t="16249" r="17913" b="17650"/>
          <a:stretch/>
        </p:blipFill>
        <p:spPr>
          <a:xfrm>
            <a:off x="123093" y="1400382"/>
            <a:ext cx="8027376" cy="4516841"/>
          </a:xfrm>
          <a:prstGeom prst="rect">
            <a:avLst/>
          </a:prstGeom>
        </p:spPr>
      </p:pic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</a:rPr>
              <a:t>Plan-Presupuesto Seguimiento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81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6C04B22-EBAD-44D6-A494-8FAB636E45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553" t="22872" r="36106" b="13718"/>
          <a:stretch/>
        </p:blipFill>
        <p:spPr>
          <a:xfrm>
            <a:off x="8355623" y="1438612"/>
            <a:ext cx="3455377" cy="434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580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</a:rPr>
              <a:t>Plan-Presupuesto Seguimiento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82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0" name="Imagen 1">
            <a:extLst>
              <a:ext uri="{FF2B5EF4-FFF2-40B4-BE49-F238E27FC236}">
                <a16:creationId xmlns:a16="http://schemas.microsoft.com/office/drawing/2014/main" id="{64A8854A-A1D9-412C-B842-BD2027C30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13" y="1394502"/>
            <a:ext cx="8714333" cy="484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51879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446" y="390326"/>
            <a:ext cx="11437459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+mn-lt"/>
              </a:rPr>
              <a:t>Plan-Presupuesto Seguimiento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9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837333" y="6470704"/>
            <a:ext cx="973667" cy="274320"/>
          </a:xfrm>
        </p:spPr>
        <p:txBody>
          <a:bodyPr/>
          <a:lstStyle/>
          <a:p>
            <a:pPr>
              <a:defRPr/>
            </a:pPr>
            <a:fld id="{6C051307-E6DC-4E22-975B-A0D34B51129E}" type="slidenum">
              <a:rPr lang="es-ES">
                <a:solidFill>
                  <a:prstClr val="black">
                    <a:lumMod val="95000"/>
                    <a:lumOff val="5000"/>
                  </a:prstClr>
                </a:solidFill>
              </a:rPr>
              <a:pPr>
                <a:defRPr/>
              </a:pPr>
              <a:t>83</a:t>
            </a:fld>
            <a:endParaRPr lang="es-ES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0" name="Oval 33">
            <a:extLst>
              <a:ext uri="{FF2B5EF4-FFF2-40B4-BE49-F238E27FC236}">
                <a16:creationId xmlns:a16="http://schemas.microsoft.com/office/drawing/2014/main" id="{33F17218-61BB-41D3-B3A2-4B999125CBC9}"/>
              </a:ext>
            </a:extLst>
          </p:cNvPr>
          <p:cNvSpPr/>
          <p:nvPr/>
        </p:nvSpPr>
        <p:spPr>
          <a:xfrm>
            <a:off x="4261824" y="2660904"/>
            <a:ext cx="2780290" cy="2610364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Oval 34">
            <a:extLst>
              <a:ext uri="{FF2B5EF4-FFF2-40B4-BE49-F238E27FC236}">
                <a16:creationId xmlns:a16="http://schemas.microsoft.com/office/drawing/2014/main" id="{C417960D-83B3-4142-BDE0-55684C8B54E0}"/>
              </a:ext>
            </a:extLst>
          </p:cNvPr>
          <p:cNvSpPr/>
          <p:nvPr/>
        </p:nvSpPr>
        <p:spPr>
          <a:xfrm>
            <a:off x="4998612" y="3324858"/>
            <a:ext cx="1201926" cy="1128339"/>
          </a:xfrm>
          <a:prstGeom prst="ellipse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Oval 35">
            <a:extLst>
              <a:ext uri="{FF2B5EF4-FFF2-40B4-BE49-F238E27FC236}">
                <a16:creationId xmlns:a16="http://schemas.microsoft.com/office/drawing/2014/main" id="{D42B2F90-0F97-4354-8994-158B6EF69D6E}"/>
              </a:ext>
            </a:extLst>
          </p:cNvPr>
          <p:cNvSpPr/>
          <p:nvPr/>
        </p:nvSpPr>
        <p:spPr>
          <a:xfrm>
            <a:off x="4765248" y="3105784"/>
            <a:ext cx="1717037" cy="1611912"/>
          </a:xfrm>
          <a:prstGeom prst="ellipse">
            <a:avLst/>
          </a:prstGeom>
          <a:noFill/>
          <a:ln w="12700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3" name="Oval 36">
            <a:extLst>
              <a:ext uri="{FF2B5EF4-FFF2-40B4-BE49-F238E27FC236}">
                <a16:creationId xmlns:a16="http://schemas.microsoft.com/office/drawing/2014/main" id="{AC4B9120-8823-4E67-9359-E44AB7C2758C}"/>
              </a:ext>
            </a:extLst>
          </p:cNvPr>
          <p:cNvSpPr/>
          <p:nvPr/>
        </p:nvSpPr>
        <p:spPr>
          <a:xfrm>
            <a:off x="4420762" y="2780345"/>
            <a:ext cx="2477439" cy="2328513"/>
          </a:xfrm>
          <a:prstGeom prst="ellipse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Oval 37">
            <a:extLst>
              <a:ext uri="{FF2B5EF4-FFF2-40B4-BE49-F238E27FC236}">
                <a16:creationId xmlns:a16="http://schemas.microsoft.com/office/drawing/2014/main" id="{E548CC6D-7FF9-4821-82EA-7C5C9853BFD7}"/>
              </a:ext>
            </a:extLst>
          </p:cNvPr>
          <p:cNvSpPr/>
          <p:nvPr/>
        </p:nvSpPr>
        <p:spPr>
          <a:xfrm>
            <a:off x="4641423" y="2989896"/>
            <a:ext cx="1990361" cy="1865964"/>
          </a:xfrm>
          <a:prstGeom prst="ellipse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TextBox 50">
            <a:extLst>
              <a:ext uri="{FF2B5EF4-FFF2-40B4-BE49-F238E27FC236}">
                <a16:creationId xmlns:a16="http://schemas.microsoft.com/office/drawing/2014/main" id="{55E881A1-AAE9-4D4E-B53B-A52280F4C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46" y="3611258"/>
            <a:ext cx="1242224" cy="60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871" tIns="31436" rIns="62871" bIns="31436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s-ES" sz="1350" b="1" dirty="0" err="1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Flujo</a:t>
            </a:r>
            <a:r>
              <a:rPr lang="en-US" altLang="es-ES" sz="1350" b="1" dirty="0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 de </a:t>
            </a:r>
            <a:r>
              <a:rPr lang="en-US" altLang="es-ES" sz="1350" b="1" dirty="0" err="1">
                <a:solidFill>
                  <a:srgbClr val="0070C0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Source Sans Pro" panose="020B0503030403020204" pitchFamily="34" charset="0"/>
              </a:rPr>
              <a:t>Actividades</a:t>
            </a:r>
            <a:endParaRPr lang="en-US" altLang="es-ES" sz="1350" b="1" dirty="0">
              <a:solidFill>
                <a:srgbClr val="0070C0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Source Sans Pro" panose="020B0503030403020204" pitchFamily="34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789CA00-C71E-406E-93A6-E9DD8C2303E8}"/>
              </a:ext>
            </a:extLst>
          </p:cNvPr>
          <p:cNvSpPr/>
          <p:nvPr/>
        </p:nvSpPr>
        <p:spPr>
          <a:xfrm>
            <a:off x="5011312" y="3337559"/>
            <a:ext cx="1173893" cy="1100306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1" tIns="31436" rIns="62871" bIns="31436" anchor="ctr">
            <a:normAutofit/>
          </a:bodyPr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8AA4E2F9-9253-40DA-BBA3-E8FA5682EF62}"/>
              </a:ext>
            </a:extLst>
          </p:cNvPr>
          <p:cNvGrpSpPr/>
          <p:nvPr/>
        </p:nvGrpSpPr>
        <p:grpSpPr>
          <a:xfrm>
            <a:off x="4211496" y="4973143"/>
            <a:ext cx="3312782" cy="1196291"/>
            <a:chOff x="4350385" y="4726110"/>
            <a:chExt cx="2876550" cy="968375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D2BB4C29-0AAC-4B82-BA42-672312E86395}"/>
                </a:ext>
              </a:extLst>
            </p:cNvPr>
            <p:cNvSpPr>
              <a:spLocks/>
            </p:cNvSpPr>
            <p:nvPr/>
          </p:nvSpPr>
          <p:spPr bwMode="auto">
            <a:xfrm rot="5574856">
              <a:off x="5398929" y="4323679"/>
              <a:ext cx="333375" cy="1138237"/>
            </a:xfrm>
            <a:custGeom>
              <a:avLst/>
              <a:gdLst>
                <a:gd name="T0" fmla="*/ 2147483646 w 145"/>
                <a:gd name="T1" fmla="*/ 2147483646 h 532"/>
                <a:gd name="T2" fmla="*/ 2147483646 w 145"/>
                <a:gd name="T3" fmla="*/ 2147483646 h 532"/>
                <a:gd name="T4" fmla="*/ 2147483646 w 145"/>
                <a:gd name="T5" fmla="*/ 2147483646 h 532"/>
                <a:gd name="T6" fmla="*/ 2147483646 w 145"/>
                <a:gd name="T7" fmla="*/ 2147483646 h 532"/>
                <a:gd name="T8" fmla="*/ 2147483646 w 145"/>
                <a:gd name="T9" fmla="*/ 2147483646 h 532"/>
                <a:gd name="T10" fmla="*/ 0 w 145"/>
                <a:gd name="T11" fmla="*/ 2147483646 h 532"/>
                <a:gd name="T12" fmla="*/ 0 w 145"/>
                <a:gd name="T13" fmla="*/ 2147483646 h 532"/>
                <a:gd name="T14" fmla="*/ 0 w 145"/>
                <a:gd name="T15" fmla="*/ 2147483646 h 532"/>
                <a:gd name="T16" fmla="*/ 2147483646 w 145"/>
                <a:gd name="T17" fmla="*/ 0 h 532"/>
                <a:gd name="T18" fmla="*/ 2147483646 w 145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5" h="532">
                  <a:moveTo>
                    <a:pt x="145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noFill/>
            <a:ln w="22225" cap="flat">
              <a:solidFill>
                <a:srgbClr val="6FAB46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49" name="Rectangle 41">
              <a:extLst>
                <a:ext uri="{FF2B5EF4-FFF2-40B4-BE49-F238E27FC236}">
                  <a16:creationId xmlns:a16="http://schemas.microsoft.com/office/drawing/2014/main" id="{AFED944C-E330-43B5-BE6A-CD02D4AF41DE}"/>
                </a:ext>
              </a:extLst>
            </p:cNvPr>
            <p:cNvSpPr/>
            <p:nvPr/>
          </p:nvSpPr>
          <p:spPr>
            <a:xfrm rot="18900000">
              <a:off x="4709160" y="5078535"/>
              <a:ext cx="522288" cy="488950"/>
            </a:xfrm>
            <a:prstGeom prst="rect">
              <a:avLst/>
            </a:prstGeom>
            <a:solidFill>
              <a:srgbClr val="6FA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extBox 48">
              <a:extLst>
                <a:ext uri="{FF2B5EF4-FFF2-40B4-BE49-F238E27FC236}">
                  <a16:creationId xmlns:a16="http://schemas.microsoft.com/office/drawing/2014/main" id="{BBC1FE2E-05A6-48FD-ABE8-A879C360C613}"/>
                </a:ext>
              </a:extLst>
            </p:cNvPr>
            <p:cNvSpPr txBox="1"/>
            <p:nvPr/>
          </p:nvSpPr>
          <p:spPr>
            <a:xfrm>
              <a:off x="5488623" y="5157910"/>
              <a:ext cx="1738312" cy="463550"/>
            </a:xfrm>
            <a:prstGeom prst="rect">
              <a:avLst/>
            </a:prstGeom>
            <a:noFill/>
          </p:spPr>
          <p:txBody>
            <a:bodyPr lIns="62871" tIns="31436" rIns="62871" bIns="31436">
              <a:normAutofit fontScale="70000" lnSpcReduction="20000"/>
            </a:bodyPr>
            <a:lstStyle/>
            <a:p>
              <a:pPr algn="ctr">
                <a:defRPr/>
              </a:pPr>
              <a:r>
                <a:rPr lang="es-CR" b="1" dirty="0">
                  <a:solidFill>
                    <a:srgbClr val="6FAB46"/>
                  </a:solidFill>
                </a:rPr>
                <a:t>2.  Inclusión de archivos firmados digitalmente al sitio colaborativo.</a:t>
              </a:r>
            </a:p>
            <a:p>
              <a:pPr algn="ctr">
                <a:defRPr/>
              </a:pPr>
              <a:endParaRPr lang="en-US" b="1" dirty="0">
                <a:solidFill>
                  <a:srgbClr val="6FAB46"/>
                </a:solidFill>
              </a:endParaRPr>
            </a:p>
          </p:txBody>
        </p:sp>
        <p:pic>
          <p:nvPicPr>
            <p:cNvPr id="60" name="Picture 6" descr="Resultado de imagen para firma digital">
              <a:extLst>
                <a:ext uri="{FF2B5EF4-FFF2-40B4-BE49-F238E27FC236}">
                  <a16:creationId xmlns:a16="http://schemas.microsoft.com/office/drawing/2014/main" id="{78E3AA6B-D00D-4A08-9984-DCF6F1967C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385" y="5059485"/>
              <a:ext cx="7683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4" descr="Imagen relacionada">
              <a:extLst>
                <a:ext uri="{FF2B5EF4-FFF2-40B4-BE49-F238E27FC236}">
                  <a16:creationId xmlns:a16="http://schemas.microsoft.com/office/drawing/2014/main" id="{E1A3C36F-7F54-4E25-8BB7-A7A0F38B19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623" y="5232522"/>
              <a:ext cx="8001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6456B673-986B-40BF-9910-D085B5E73E59}"/>
              </a:ext>
            </a:extLst>
          </p:cNvPr>
          <p:cNvGrpSpPr/>
          <p:nvPr/>
        </p:nvGrpSpPr>
        <p:grpSpPr>
          <a:xfrm>
            <a:off x="1884496" y="2716978"/>
            <a:ext cx="2638160" cy="2110179"/>
            <a:chOff x="2521585" y="2725860"/>
            <a:chExt cx="2290763" cy="1708150"/>
          </a:xfrm>
        </p:grpSpPr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FB28C4D3-742A-4EC3-AD00-30044C84D15B}"/>
                </a:ext>
              </a:extLst>
            </p:cNvPr>
            <p:cNvSpPr>
              <a:spLocks/>
            </p:cNvSpPr>
            <p:nvPr/>
          </p:nvSpPr>
          <p:spPr bwMode="auto">
            <a:xfrm rot="11137730">
              <a:off x="4263073" y="3176710"/>
              <a:ext cx="549275" cy="973137"/>
            </a:xfrm>
            <a:custGeom>
              <a:avLst/>
              <a:gdLst>
                <a:gd name="T0" fmla="*/ 2147483646 w 252"/>
                <a:gd name="T1" fmla="*/ 2147483646 h 532"/>
                <a:gd name="T2" fmla="*/ 2147483646 w 252"/>
                <a:gd name="T3" fmla="*/ 2147483646 h 532"/>
                <a:gd name="T4" fmla="*/ 2147483646 w 252"/>
                <a:gd name="T5" fmla="*/ 2147483646 h 532"/>
                <a:gd name="T6" fmla="*/ 2147483646 w 252"/>
                <a:gd name="T7" fmla="*/ 2147483646 h 532"/>
                <a:gd name="T8" fmla="*/ 2147483646 w 252"/>
                <a:gd name="T9" fmla="*/ 2147483646 h 532"/>
                <a:gd name="T10" fmla="*/ 0 w 252"/>
                <a:gd name="T11" fmla="*/ 2147483646 h 532"/>
                <a:gd name="T12" fmla="*/ 0 w 252"/>
                <a:gd name="T13" fmla="*/ 2147483646 h 532"/>
                <a:gd name="T14" fmla="*/ 0 w 252"/>
                <a:gd name="T15" fmla="*/ 2147483646 h 532"/>
                <a:gd name="T16" fmla="*/ 2147483646 w 252"/>
                <a:gd name="T17" fmla="*/ 0 h 532"/>
                <a:gd name="T18" fmla="*/ 2147483646 w 252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532">
                  <a:moveTo>
                    <a:pt x="252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noFill/>
            <a:ln w="22225" cap="flat">
              <a:solidFill>
                <a:srgbClr val="313D4C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3" name="Rectangle 45">
              <a:extLst>
                <a:ext uri="{FF2B5EF4-FFF2-40B4-BE49-F238E27FC236}">
                  <a16:creationId xmlns:a16="http://schemas.microsoft.com/office/drawing/2014/main" id="{A9B5F9A6-822A-4318-9DCE-BEE032272F58}"/>
                </a:ext>
              </a:extLst>
            </p:cNvPr>
            <p:cNvSpPr/>
            <p:nvPr/>
          </p:nvSpPr>
          <p:spPr>
            <a:xfrm rot="18900000">
              <a:off x="3636010" y="3886322"/>
              <a:ext cx="523875" cy="492125"/>
            </a:xfrm>
            <a:prstGeom prst="rect">
              <a:avLst/>
            </a:prstGeom>
            <a:solidFill>
              <a:srgbClr val="3B4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TextBox 49">
              <a:extLst>
                <a:ext uri="{FF2B5EF4-FFF2-40B4-BE49-F238E27FC236}">
                  <a16:creationId xmlns:a16="http://schemas.microsoft.com/office/drawing/2014/main" id="{82928591-DECD-42F5-A919-3B1F1E51F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1585" y="2725860"/>
              <a:ext cx="2058988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s-ES" sz="1050" b="1" dirty="0">
                  <a:solidFill>
                    <a:srgbClr val="3B495D"/>
                  </a:solidFill>
                </a:rPr>
                <a:t>3. </a:t>
              </a:r>
              <a:r>
                <a:rPr lang="es-CR" altLang="es-ES" sz="1050" b="1" dirty="0">
                  <a:solidFill>
                    <a:srgbClr val="3B495D"/>
                  </a:solidFill>
                </a:rPr>
                <a:t>Revisión y validación del seguimiento Plan Presupuesto por los enlaces de planificación y presupuesto, según nivel.</a:t>
              </a:r>
              <a:endParaRPr lang="es-ES" altLang="es-ES" sz="1050" b="1" dirty="0">
                <a:solidFill>
                  <a:srgbClr val="3B495D"/>
                </a:solidFill>
              </a:endParaRPr>
            </a:p>
            <a:p>
              <a:pPr algn="ctr">
                <a:defRPr/>
              </a:pPr>
              <a:endParaRPr lang="en-US" altLang="es-ES" sz="1050" b="1" dirty="0">
                <a:solidFill>
                  <a:srgbClr val="3B495D"/>
                </a:solidFill>
              </a:endParaRPr>
            </a:p>
          </p:txBody>
        </p:sp>
        <p:pic>
          <p:nvPicPr>
            <p:cNvPr id="62" name="Imagen 97">
              <a:extLst>
                <a:ext uri="{FF2B5EF4-FFF2-40B4-BE49-F238E27FC236}">
                  <a16:creationId xmlns:a16="http://schemas.microsoft.com/office/drawing/2014/main" id="{DB8B33B6-2300-4BAF-8714-832AB725FE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6147">
              <a:off x="3578860" y="3916485"/>
              <a:ext cx="519113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F62D0C6A-2A1E-459F-A0F0-EDBEBAE2038F}"/>
              </a:ext>
            </a:extLst>
          </p:cNvPr>
          <p:cNvGrpSpPr/>
          <p:nvPr/>
        </p:nvGrpSpPr>
        <p:grpSpPr>
          <a:xfrm>
            <a:off x="6769601" y="2855238"/>
            <a:ext cx="3003809" cy="2027553"/>
            <a:chOff x="6718935" y="2875085"/>
            <a:chExt cx="2608263" cy="1641266"/>
          </a:xfrm>
        </p:grpSpPr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2B9C7269-3D35-4D41-BB18-5F6D3FFB8A90}"/>
                </a:ext>
              </a:extLst>
            </p:cNvPr>
            <p:cNvSpPr/>
            <p:nvPr/>
          </p:nvSpPr>
          <p:spPr>
            <a:xfrm rot="18900000">
              <a:off x="7055485" y="2919535"/>
              <a:ext cx="520700" cy="492125"/>
            </a:xfrm>
            <a:prstGeom prst="rect">
              <a:avLst/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4016D228-8A40-4B6E-AEAD-FD48B45E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935" y="3165597"/>
              <a:ext cx="331788" cy="1138238"/>
            </a:xfrm>
            <a:custGeom>
              <a:avLst/>
              <a:gdLst>
                <a:gd name="T0" fmla="*/ 2147483646 w 145"/>
                <a:gd name="T1" fmla="*/ 2147483646 h 532"/>
                <a:gd name="T2" fmla="*/ 2147483646 w 145"/>
                <a:gd name="T3" fmla="*/ 2147483646 h 532"/>
                <a:gd name="T4" fmla="*/ 2147483646 w 145"/>
                <a:gd name="T5" fmla="*/ 2147483646 h 532"/>
                <a:gd name="T6" fmla="*/ 2147483646 w 145"/>
                <a:gd name="T7" fmla="*/ 2147483646 h 532"/>
                <a:gd name="T8" fmla="*/ 2147483646 w 145"/>
                <a:gd name="T9" fmla="*/ 2147483646 h 532"/>
                <a:gd name="T10" fmla="*/ 0 w 145"/>
                <a:gd name="T11" fmla="*/ 2147483646 h 532"/>
                <a:gd name="T12" fmla="*/ 0 w 145"/>
                <a:gd name="T13" fmla="*/ 2147483646 h 532"/>
                <a:gd name="T14" fmla="*/ 0 w 145"/>
                <a:gd name="T15" fmla="*/ 2147483646 h 532"/>
                <a:gd name="T16" fmla="*/ 2147483646 w 145"/>
                <a:gd name="T17" fmla="*/ 0 h 532"/>
                <a:gd name="T18" fmla="*/ 2147483646 w 145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5" h="532">
                  <a:moveTo>
                    <a:pt x="145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noFill/>
            <a:ln w="22225" cap="flat">
              <a:solidFill>
                <a:srgbClr val="C25911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4" name="TextBox 46">
              <a:extLst>
                <a:ext uri="{FF2B5EF4-FFF2-40B4-BE49-F238E27FC236}">
                  <a16:creationId xmlns:a16="http://schemas.microsoft.com/office/drawing/2014/main" id="{3ADCF48D-500A-4E3B-9DA5-2E00C90C21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9623" y="4071851"/>
              <a:ext cx="2187575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 anchor="b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s-CR" altLang="es-ES" sz="1050" b="1" dirty="0">
                  <a:solidFill>
                    <a:srgbClr val="C55A1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1. Estructura y firma del Seguimiento Plan Presupuesto.</a:t>
              </a:r>
            </a:p>
          </p:txBody>
        </p:sp>
        <p:pic>
          <p:nvPicPr>
            <p:cNvPr id="67" name="Imagen 99">
              <a:extLst>
                <a:ext uri="{FF2B5EF4-FFF2-40B4-BE49-F238E27FC236}">
                  <a16:creationId xmlns:a16="http://schemas.microsoft.com/office/drawing/2014/main" id="{04062FC7-6DFD-45BB-BCF1-D1AB3A179C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9623" y="2875085"/>
              <a:ext cx="557212" cy="557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EB52F2D8-F4B4-4E22-BB1A-6F87DE3919F3}"/>
              </a:ext>
            </a:extLst>
          </p:cNvPr>
          <p:cNvGrpSpPr/>
          <p:nvPr/>
        </p:nvGrpSpPr>
        <p:grpSpPr>
          <a:xfrm>
            <a:off x="3492386" y="1457256"/>
            <a:ext cx="3320981" cy="1753704"/>
            <a:chOff x="3956140" y="1731498"/>
            <a:chExt cx="2592933" cy="1249949"/>
          </a:xfrm>
        </p:grpSpPr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BE25FC7B-E8D8-4A42-BE1C-77B8FD32D498}"/>
                </a:ext>
              </a:extLst>
            </p:cNvPr>
            <p:cNvSpPr>
              <a:spLocks/>
            </p:cNvSpPr>
            <p:nvPr/>
          </p:nvSpPr>
          <p:spPr bwMode="auto">
            <a:xfrm rot="16432651">
              <a:off x="5379085" y="2254373"/>
              <a:ext cx="579437" cy="874712"/>
            </a:xfrm>
            <a:custGeom>
              <a:avLst/>
              <a:gdLst>
                <a:gd name="T0" fmla="*/ 2147483646 w 393"/>
                <a:gd name="T1" fmla="*/ 2147483646 h 532"/>
                <a:gd name="T2" fmla="*/ 2147483646 w 393"/>
                <a:gd name="T3" fmla="*/ 2147483646 h 532"/>
                <a:gd name="T4" fmla="*/ 2147483646 w 393"/>
                <a:gd name="T5" fmla="*/ 2147483646 h 532"/>
                <a:gd name="T6" fmla="*/ 2147483646 w 393"/>
                <a:gd name="T7" fmla="*/ 2147483646 h 532"/>
                <a:gd name="T8" fmla="*/ 2147483646 w 393"/>
                <a:gd name="T9" fmla="*/ 2147483646 h 532"/>
                <a:gd name="T10" fmla="*/ 0 w 393"/>
                <a:gd name="T11" fmla="*/ 2147483646 h 532"/>
                <a:gd name="T12" fmla="*/ 0 w 393"/>
                <a:gd name="T13" fmla="*/ 2147483646 h 532"/>
                <a:gd name="T14" fmla="*/ 0 w 393"/>
                <a:gd name="T15" fmla="*/ 2147483646 h 532"/>
                <a:gd name="T16" fmla="*/ 2147483646 w 393"/>
                <a:gd name="T17" fmla="*/ 0 h 532"/>
                <a:gd name="T18" fmla="*/ 2147483646 w 393"/>
                <a:gd name="T19" fmla="*/ 0 h 5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93" h="532">
                  <a:moveTo>
                    <a:pt x="393" y="532"/>
                  </a:moveTo>
                  <a:cubicBezTo>
                    <a:pt x="51" y="532"/>
                    <a:pt x="51" y="532"/>
                    <a:pt x="51" y="532"/>
                  </a:cubicBezTo>
                  <a:cubicBezTo>
                    <a:pt x="29" y="532"/>
                    <a:pt x="11" y="517"/>
                    <a:pt x="11" y="498"/>
                  </a:cubicBezTo>
                  <a:cubicBezTo>
                    <a:pt x="11" y="480"/>
                    <a:pt x="11" y="465"/>
                    <a:pt x="11" y="465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62" y="331"/>
                    <a:pt x="55" y="18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52"/>
                    <a:pt x="0" y="33"/>
                  </a:cubicBezTo>
                  <a:cubicBezTo>
                    <a:pt x="0" y="15"/>
                    <a:pt x="18" y="0"/>
                    <a:pt x="40" y="0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noFill/>
            <a:ln w="22225" cap="flat">
              <a:solidFill>
                <a:srgbClr val="5795CC"/>
              </a:solidFill>
              <a:prstDash val="solid"/>
              <a:miter lim="800000"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2871" tIns="31436" rIns="62871" bIns="31436"/>
            <a:lstStyle/>
            <a:p>
              <a:endParaRPr lang="es-ES"/>
            </a:p>
          </p:txBody>
        </p:sp>
        <p:sp>
          <p:nvSpPr>
            <p:cNvPr id="51" name="Rectangle 43">
              <a:extLst>
                <a:ext uri="{FF2B5EF4-FFF2-40B4-BE49-F238E27FC236}">
                  <a16:creationId xmlns:a16="http://schemas.microsoft.com/office/drawing/2014/main" id="{527DEEE0-56AF-4EDE-B264-DDFC67BC3626}"/>
                </a:ext>
              </a:extLst>
            </p:cNvPr>
            <p:cNvSpPr/>
            <p:nvPr/>
          </p:nvSpPr>
          <p:spPr>
            <a:xfrm rot="18900000">
              <a:off x="5858510" y="2127372"/>
              <a:ext cx="525463" cy="493713"/>
            </a:xfrm>
            <a:prstGeom prst="rect">
              <a:avLst/>
            </a:prstGeom>
            <a:solidFill>
              <a:srgbClr val="548F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871" tIns="31436" rIns="62871" bIns="31436" anchor="ctr">
              <a:normAutofit/>
            </a:bodyPr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extBox 46">
              <a:extLst>
                <a:ext uri="{FF2B5EF4-FFF2-40B4-BE49-F238E27FC236}">
                  <a16:creationId xmlns:a16="http://schemas.microsoft.com/office/drawing/2014/main" id="{78976CBE-1040-444F-B88F-BA489D6E31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6140" y="1731498"/>
              <a:ext cx="1989137" cy="617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2871" tIns="31436" rIns="62871" bIns="31436" anchor="b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4. </a:t>
              </a: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</a:rPr>
                <a:t>Recibido de conformidad del seguimiento Plan Presupuesto</a:t>
              </a:r>
              <a:r>
                <a:rPr lang="es-ES" altLang="es-ES" sz="1050" b="1" dirty="0">
                  <a:solidFill>
                    <a:srgbClr val="548FC4"/>
                  </a:solidFill>
                </a:rPr>
                <a:t>.</a:t>
              </a:r>
              <a:r>
                <a:rPr lang="es-CR" altLang="es-ES" sz="1050" b="1" dirty="0">
                  <a:solidFill>
                    <a:srgbClr val="548FC4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Source Sans Pro" panose="020B0503030403020204" pitchFamily="34" charset="0"/>
                  <a:sym typeface="Source Sans Pro" panose="020B0503030403020204" pitchFamily="34" charset="0"/>
                </a:rPr>
                <a:t> </a:t>
              </a:r>
            </a:p>
          </p:txBody>
        </p:sp>
        <p:pic>
          <p:nvPicPr>
            <p:cNvPr id="65" name="Imagen 98">
              <a:extLst>
                <a:ext uri="{FF2B5EF4-FFF2-40B4-BE49-F238E27FC236}">
                  <a16:creationId xmlns:a16="http://schemas.microsoft.com/office/drawing/2014/main" id="{93D063D2-0C33-4EC0-B178-CFE40DC7E4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8835" y="2248022"/>
              <a:ext cx="554038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Imagen 100">
              <a:extLst>
                <a:ext uri="{FF2B5EF4-FFF2-40B4-BE49-F238E27FC236}">
                  <a16:creationId xmlns:a16="http://schemas.microsoft.com/office/drawing/2014/main" id="{76BBC0DC-AE18-49BD-B9F0-4107E54D99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823" y="2062285"/>
              <a:ext cx="34925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62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409117" y="2214893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93996" y="347785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2338878"/>
            <a:ext cx="1117247" cy="111724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431441" y="1435549"/>
            <a:ext cx="8336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dirty="0"/>
              <a:t>Sistema Integrado de Planificación</a:t>
            </a:r>
            <a:endParaRPr lang="en-US" sz="4400" dirty="0"/>
          </a:p>
        </p:txBody>
      </p:sp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6D4E9D5-E563-4714-8A50-A53CCE216678}"/>
              </a:ext>
            </a:extLst>
          </p:cNvPr>
          <p:cNvSpPr txBox="1"/>
          <p:nvPr/>
        </p:nvSpPr>
        <p:spPr>
          <a:xfrm>
            <a:off x="4864607" y="2539471"/>
            <a:ext cx="28252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dirty="0"/>
              <a:t>NOVAPLAN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95258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SISTEMA DE PLANIFICACIÓN INSTITUCIONAL</a:t>
            </a:r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71596164-BEB3-485F-8356-30DA84145575}"/>
              </a:ext>
            </a:extLst>
          </p:cNvPr>
          <p:cNvGrpSpPr/>
          <p:nvPr/>
        </p:nvGrpSpPr>
        <p:grpSpPr>
          <a:xfrm>
            <a:off x="2337314" y="4272535"/>
            <a:ext cx="2088681" cy="1992157"/>
            <a:chOff x="2224384" y="4387296"/>
            <a:chExt cx="2764468" cy="2686966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55BF10AE-0184-4454-BB16-DF77A1E87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4384" y="4387296"/>
              <a:ext cx="2764468" cy="2686966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F6A03D"/>
            </a:solidFill>
            <a:ln>
              <a:noFill/>
            </a:ln>
            <a:effectLst>
              <a:outerShdw blurRad="1397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>
                <a:solidFill>
                  <a:srgbClr val="F6A03D"/>
                </a:solidFill>
              </a:endParaRPr>
            </a:p>
          </p:txBody>
        </p:sp>
        <p:sp>
          <p:nvSpPr>
            <p:cNvPr id="45" name="Oval 5">
              <a:extLst>
                <a:ext uri="{FF2B5EF4-FFF2-40B4-BE49-F238E27FC236}">
                  <a16:creationId xmlns:a16="http://schemas.microsoft.com/office/drawing/2014/main" id="{F8386B6B-AF69-48AF-8441-6A446D78E18E}"/>
                </a:ext>
              </a:extLst>
            </p:cNvPr>
            <p:cNvSpPr/>
            <p:nvPr/>
          </p:nvSpPr>
          <p:spPr>
            <a:xfrm>
              <a:off x="2668601" y="4777341"/>
              <a:ext cx="1903920" cy="1963661"/>
            </a:xfrm>
            <a:prstGeom prst="ellipse">
              <a:avLst/>
            </a:prstGeom>
            <a:solidFill>
              <a:srgbClr val="F6A03D"/>
            </a:solidFill>
            <a:ln w="571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dirty="0">
                <a:latin typeface="+mj-lt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BCF019AF-6BB5-4976-805B-9E43CC0F76D4}"/>
              </a:ext>
            </a:extLst>
          </p:cNvPr>
          <p:cNvGrpSpPr/>
          <p:nvPr/>
        </p:nvGrpSpPr>
        <p:grpSpPr>
          <a:xfrm>
            <a:off x="3755229" y="2652867"/>
            <a:ext cx="2539844" cy="2466320"/>
            <a:chOff x="4117892" y="2556343"/>
            <a:chExt cx="2602609" cy="2666932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9E72CD8D-8FC6-464E-9229-716E64B5CB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892" y="2556343"/>
              <a:ext cx="2602609" cy="2666932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81A5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Oval 5">
              <a:extLst>
                <a:ext uri="{FF2B5EF4-FFF2-40B4-BE49-F238E27FC236}">
                  <a16:creationId xmlns:a16="http://schemas.microsoft.com/office/drawing/2014/main" id="{33E06FA4-ACAA-491C-B410-744684E51ADE}"/>
                </a:ext>
              </a:extLst>
            </p:cNvPr>
            <p:cNvSpPr/>
            <p:nvPr/>
          </p:nvSpPr>
          <p:spPr>
            <a:xfrm>
              <a:off x="4468555" y="2886144"/>
              <a:ext cx="1893305" cy="2155873"/>
            </a:xfrm>
            <a:prstGeom prst="ellipse">
              <a:avLst/>
            </a:prstGeom>
            <a:solidFill>
              <a:srgbClr val="81A594"/>
            </a:solidFill>
            <a:ln w="571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dirty="0">
                <a:latin typeface="+mj-lt"/>
              </a:endParaRPr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55612A3E-F3CB-47D5-9BAD-7A9A3B750DCE}"/>
              </a:ext>
            </a:extLst>
          </p:cNvPr>
          <p:cNvGrpSpPr/>
          <p:nvPr/>
        </p:nvGrpSpPr>
        <p:grpSpPr>
          <a:xfrm>
            <a:off x="994678" y="1489169"/>
            <a:ext cx="3156799" cy="2983066"/>
            <a:chOff x="883813" y="1244638"/>
            <a:chExt cx="4072913" cy="39917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E53A6091-A714-4551-AEA3-6AEECDF1A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813" y="1244638"/>
              <a:ext cx="4072913" cy="3991769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006086"/>
            </a:solidFill>
            <a:ln>
              <a:noFill/>
            </a:ln>
            <a:effectLst>
              <a:outerShdw blurRad="1397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B381FA40-C67E-4377-BB57-8A8095B73C75}"/>
                </a:ext>
              </a:extLst>
            </p:cNvPr>
            <p:cNvSpPr/>
            <p:nvPr/>
          </p:nvSpPr>
          <p:spPr>
            <a:xfrm>
              <a:off x="1512408" y="1792588"/>
              <a:ext cx="2930362" cy="2930362"/>
            </a:xfrm>
            <a:prstGeom prst="ellipse">
              <a:avLst/>
            </a:prstGeom>
            <a:solidFill>
              <a:srgbClr val="006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2" name="Forma 51">
            <a:extLst>
              <a:ext uri="{FF2B5EF4-FFF2-40B4-BE49-F238E27FC236}">
                <a16:creationId xmlns:a16="http://schemas.microsoft.com/office/drawing/2014/main" id="{7BBC5D97-7D9C-4596-B852-9ED67240F1F9}"/>
              </a:ext>
            </a:extLst>
          </p:cNvPr>
          <p:cNvSpPr/>
          <p:nvPr/>
        </p:nvSpPr>
        <p:spPr>
          <a:xfrm rot="20314216" flipV="1">
            <a:off x="1840969" y="3714629"/>
            <a:ext cx="3199863" cy="285661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F6A03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53" name="Forma 52">
            <a:extLst>
              <a:ext uri="{FF2B5EF4-FFF2-40B4-BE49-F238E27FC236}">
                <a16:creationId xmlns:a16="http://schemas.microsoft.com/office/drawing/2014/main" id="{3B5BF36C-56F0-4CC9-9F84-523DEB2F2F79}"/>
              </a:ext>
            </a:extLst>
          </p:cNvPr>
          <p:cNvSpPr/>
          <p:nvPr/>
        </p:nvSpPr>
        <p:spPr>
          <a:xfrm rot="12955242" flipV="1">
            <a:off x="3623063" y="2509635"/>
            <a:ext cx="3356664" cy="323848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81A59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es-ES" dirty="0"/>
          </a:p>
        </p:txBody>
      </p:sp>
      <p:sp>
        <p:nvSpPr>
          <p:cNvPr id="54" name="Oval 20">
            <a:extLst>
              <a:ext uri="{FF2B5EF4-FFF2-40B4-BE49-F238E27FC236}">
                <a16:creationId xmlns:a16="http://schemas.microsoft.com/office/drawing/2014/main" id="{0745778B-DABD-4442-B7A0-D1BCD70B3F03}"/>
              </a:ext>
            </a:extLst>
          </p:cNvPr>
          <p:cNvSpPr/>
          <p:nvPr/>
        </p:nvSpPr>
        <p:spPr>
          <a:xfrm>
            <a:off x="4808646" y="2144403"/>
            <a:ext cx="874486" cy="87448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5" name="Rectangle 7">
            <a:extLst>
              <a:ext uri="{FF2B5EF4-FFF2-40B4-BE49-F238E27FC236}">
                <a16:creationId xmlns:a16="http://schemas.microsoft.com/office/drawing/2014/main" id="{0ECEF25F-610F-492B-AAAD-D53A36ACD90A}"/>
              </a:ext>
            </a:extLst>
          </p:cNvPr>
          <p:cNvSpPr/>
          <p:nvPr/>
        </p:nvSpPr>
        <p:spPr>
          <a:xfrm rot="1409796">
            <a:off x="4529525" y="2599695"/>
            <a:ext cx="1935449" cy="1346883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PA" sz="2000" b="1" dirty="0">
                <a:latin typeface="+mj-lt"/>
                <a:cs typeface="Arial" panose="020B0604020202020204" pitchFamily="34" charset="0"/>
              </a:rPr>
              <a:t>Nivel Táctico</a:t>
            </a:r>
          </a:p>
        </p:txBody>
      </p:sp>
      <p:sp>
        <p:nvSpPr>
          <p:cNvPr id="56" name="Rectangle 8">
            <a:extLst>
              <a:ext uri="{FF2B5EF4-FFF2-40B4-BE49-F238E27FC236}">
                <a16:creationId xmlns:a16="http://schemas.microsoft.com/office/drawing/2014/main" id="{72EF379D-5589-4617-AE85-6DEEBEFBFDF9}"/>
              </a:ext>
            </a:extLst>
          </p:cNvPr>
          <p:cNvSpPr/>
          <p:nvPr/>
        </p:nvSpPr>
        <p:spPr>
          <a:xfrm rot="8050524">
            <a:off x="2672239" y="4875265"/>
            <a:ext cx="2054055" cy="1498271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ES" sz="2000" b="1" dirty="0">
                <a:latin typeface="+mj-lt"/>
                <a:cs typeface="Arial" panose="020B0604020202020204" pitchFamily="34" charset="0"/>
              </a:rPr>
              <a:t>Nivel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2000" b="1" dirty="0">
                <a:latin typeface="+mj-lt"/>
                <a:cs typeface="Arial" panose="020B0604020202020204" pitchFamily="34" charset="0"/>
              </a:rPr>
              <a:t>Operativo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3080A694-6D01-4EBC-B9F7-3B7DC9BC7D45}"/>
              </a:ext>
            </a:extLst>
          </p:cNvPr>
          <p:cNvSpPr txBox="1"/>
          <p:nvPr/>
        </p:nvSpPr>
        <p:spPr>
          <a:xfrm rot="1415064">
            <a:off x="1676065" y="1380499"/>
            <a:ext cx="2942874" cy="168884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254801"/>
              </a:avLst>
            </a:prstTxWarp>
            <a:spAutoFit/>
          </a:bodyPr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+mj-lt"/>
              </a:rPr>
              <a:t>Direccionamiento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ED37EB2D-AD4E-47A4-8C6A-32CE3C24B6BA}"/>
              </a:ext>
            </a:extLst>
          </p:cNvPr>
          <p:cNvSpPr/>
          <p:nvPr/>
        </p:nvSpPr>
        <p:spPr>
          <a:xfrm>
            <a:off x="983426" y="4483833"/>
            <a:ext cx="126688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2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Seguimiento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y Evaluación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6F53CF10-B557-4075-9156-DCCD09AEF1BB}"/>
              </a:ext>
            </a:extLst>
          </p:cNvPr>
          <p:cNvSpPr/>
          <p:nvPr/>
        </p:nvSpPr>
        <p:spPr>
          <a:xfrm rot="13157588">
            <a:off x="2040771" y="5750675"/>
            <a:ext cx="1080745" cy="3693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es-PA" sz="1400" b="1" dirty="0">
                <a:latin typeface="+mj-lt"/>
                <a:cs typeface="Arial" panose="020B0604020202020204" pitchFamily="34" charset="0"/>
              </a:rPr>
              <a:t>Ejecución</a:t>
            </a: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A4C54A74-E8A9-4991-A017-C1AFEF13F138}"/>
              </a:ext>
            </a:extLst>
          </p:cNvPr>
          <p:cNvSpPr/>
          <p:nvPr/>
        </p:nvSpPr>
        <p:spPr>
          <a:xfrm>
            <a:off x="4508625" y="1666562"/>
            <a:ext cx="1371349" cy="611108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sz="1200" b="1" dirty="0">
                <a:solidFill>
                  <a:schemeClr val="bg1"/>
                </a:solidFill>
                <a:latin typeface="+mj-lt"/>
              </a:rPr>
              <a:t>PNDIP</a:t>
            </a:r>
          </a:p>
          <a:p>
            <a:pPr algn="ctr"/>
            <a:r>
              <a:rPr lang="es-CR" sz="1200" b="1" dirty="0">
                <a:solidFill>
                  <a:schemeClr val="bg1"/>
                </a:solidFill>
                <a:latin typeface="+mj-lt"/>
              </a:rPr>
              <a:t>Otros planes</a:t>
            </a:r>
          </a:p>
        </p:txBody>
      </p:sp>
      <p:cxnSp>
        <p:nvCxnSpPr>
          <p:cNvPr id="61" name="Conector curvado 14">
            <a:extLst>
              <a:ext uri="{FF2B5EF4-FFF2-40B4-BE49-F238E27FC236}">
                <a16:creationId xmlns:a16="http://schemas.microsoft.com/office/drawing/2014/main" id="{83E89BC3-7244-43D3-8E11-0ABC1CD521E8}"/>
              </a:ext>
            </a:extLst>
          </p:cNvPr>
          <p:cNvCxnSpPr>
            <a:cxnSpLocks/>
            <a:stCxn id="60" idx="6"/>
            <a:endCxn id="53" idx="0"/>
          </p:cNvCxnSpPr>
          <p:nvPr/>
        </p:nvCxnSpPr>
        <p:spPr>
          <a:xfrm>
            <a:off x="5879974" y="1972116"/>
            <a:ext cx="759639" cy="1757573"/>
          </a:xfrm>
          <a:prstGeom prst="curvedConnector2">
            <a:avLst/>
          </a:prstGeom>
          <a:ln w="9525">
            <a:solidFill>
              <a:schemeClr val="accent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curvado 43">
            <a:extLst>
              <a:ext uri="{FF2B5EF4-FFF2-40B4-BE49-F238E27FC236}">
                <a16:creationId xmlns:a16="http://schemas.microsoft.com/office/drawing/2014/main" id="{981AEA15-DE6B-484A-B172-B6D7403E920A}"/>
              </a:ext>
            </a:extLst>
          </p:cNvPr>
          <p:cNvCxnSpPr>
            <a:cxnSpLocks/>
            <a:stCxn id="60" idx="3"/>
          </p:cNvCxnSpPr>
          <p:nvPr/>
        </p:nvCxnSpPr>
        <p:spPr>
          <a:xfrm rot="5400000">
            <a:off x="4339108" y="2129793"/>
            <a:ext cx="311965" cy="428729"/>
          </a:xfrm>
          <a:prstGeom prst="curvedConnector2">
            <a:avLst/>
          </a:prstGeom>
          <a:ln w="9525">
            <a:solidFill>
              <a:schemeClr val="accent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ángulo 64">
            <a:extLst>
              <a:ext uri="{FF2B5EF4-FFF2-40B4-BE49-F238E27FC236}">
                <a16:creationId xmlns:a16="http://schemas.microsoft.com/office/drawing/2014/main" id="{7C94FD46-8334-4C83-A792-237A275DE4C1}"/>
              </a:ext>
            </a:extLst>
          </p:cNvPr>
          <p:cNvSpPr/>
          <p:nvPr/>
        </p:nvSpPr>
        <p:spPr>
          <a:xfrm rot="6610313">
            <a:off x="5789978" y="4272047"/>
            <a:ext cx="1268445" cy="445215"/>
          </a:xfrm>
          <a:prstGeom prst="rect">
            <a:avLst/>
          </a:prstGeom>
          <a:noFill/>
        </p:spPr>
        <p:txBody>
          <a:bodyPr wrap="none">
            <a:prstTxWarp prst="textArchUp">
              <a:avLst>
                <a:gd name="adj" fmla="val 11587909"/>
              </a:avLst>
            </a:prstTxWarp>
            <a:spAutoFit/>
          </a:bodyPr>
          <a:lstStyle/>
          <a:p>
            <a:pPr algn="ctr"/>
            <a:r>
              <a:rPr lang="es-PA" sz="1400" b="1" dirty="0">
                <a:latin typeface="+mj-lt"/>
                <a:cs typeface="Arial" panose="020B0604020202020204" pitchFamily="34" charset="0"/>
              </a:rPr>
              <a:t>Alineamiento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7DF4BCDE-1302-4AC5-9796-D08B9E2085C9}"/>
              </a:ext>
            </a:extLst>
          </p:cNvPr>
          <p:cNvSpPr txBox="1"/>
          <p:nvPr/>
        </p:nvSpPr>
        <p:spPr>
          <a:xfrm rot="20015167">
            <a:off x="5998888" y="5150656"/>
            <a:ext cx="1303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  <a:cs typeface="Arial" panose="020B0604020202020204" pitchFamily="34" charset="0"/>
              </a:rPr>
              <a:t>Alineamiento</a:t>
            </a:r>
          </a:p>
        </p:txBody>
      </p:sp>
      <p:cxnSp>
        <p:nvCxnSpPr>
          <p:cNvPr id="68" name="Conector recto de flecha 67">
            <a:extLst>
              <a:ext uri="{FF2B5EF4-FFF2-40B4-BE49-F238E27FC236}">
                <a16:creationId xmlns:a16="http://schemas.microsoft.com/office/drawing/2014/main" id="{2876C5F0-4687-4402-93CE-57A795E940F8}"/>
              </a:ext>
            </a:extLst>
          </p:cNvPr>
          <p:cNvCxnSpPr>
            <a:cxnSpLocks/>
          </p:cNvCxnSpPr>
          <p:nvPr/>
        </p:nvCxnSpPr>
        <p:spPr>
          <a:xfrm flipH="1" flipV="1">
            <a:off x="5606638" y="5252860"/>
            <a:ext cx="298273" cy="6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de flecha 68">
            <a:extLst>
              <a:ext uri="{FF2B5EF4-FFF2-40B4-BE49-F238E27FC236}">
                <a16:creationId xmlns:a16="http://schemas.microsoft.com/office/drawing/2014/main" id="{94CFD77D-C5E8-4397-8787-5CA58A3E9BAB}"/>
              </a:ext>
            </a:extLst>
          </p:cNvPr>
          <p:cNvCxnSpPr>
            <a:cxnSpLocks/>
          </p:cNvCxnSpPr>
          <p:nvPr/>
        </p:nvCxnSpPr>
        <p:spPr>
          <a:xfrm flipH="1">
            <a:off x="5065917" y="5873018"/>
            <a:ext cx="838994" cy="120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de flecha 69">
            <a:extLst>
              <a:ext uri="{FF2B5EF4-FFF2-40B4-BE49-F238E27FC236}">
                <a16:creationId xmlns:a16="http://schemas.microsoft.com/office/drawing/2014/main" id="{B548F04F-7B4F-4397-8730-617E2667D933}"/>
              </a:ext>
            </a:extLst>
          </p:cNvPr>
          <p:cNvCxnSpPr>
            <a:cxnSpLocks/>
          </p:cNvCxnSpPr>
          <p:nvPr/>
        </p:nvCxnSpPr>
        <p:spPr>
          <a:xfrm flipV="1">
            <a:off x="5896341" y="4935121"/>
            <a:ext cx="1962052" cy="934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uadroTexto 70">
            <a:extLst>
              <a:ext uri="{FF2B5EF4-FFF2-40B4-BE49-F238E27FC236}">
                <a16:creationId xmlns:a16="http://schemas.microsoft.com/office/drawing/2014/main" id="{59155AAF-026E-42DB-981B-756B43328758}"/>
              </a:ext>
            </a:extLst>
          </p:cNvPr>
          <p:cNvSpPr txBox="1"/>
          <p:nvPr/>
        </p:nvSpPr>
        <p:spPr>
          <a:xfrm rot="20015167">
            <a:off x="5613406" y="5521840"/>
            <a:ext cx="260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  <a:cs typeface="Arial" panose="020B0604020202020204" pitchFamily="34" charset="0"/>
              </a:rPr>
              <a:t>PEI / PNDIP</a:t>
            </a:r>
          </a:p>
          <a:p>
            <a:pPr algn="ctr"/>
            <a:r>
              <a:rPr lang="es-ES" sz="1400" dirty="0">
                <a:latin typeface="+mj-lt"/>
                <a:cs typeface="Arial" panose="020B0604020202020204" pitchFamily="34" charset="0"/>
              </a:rPr>
              <a:t>Metas enfoque al usuario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1AE5800B-0BC9-44B9-8A9F-0A6136E86734}"/>
              </a:ext>
            </a:extLst>
          </p:cNvPr>
          <p:cNvSpPr txBox="1"/>
          <p:nvPr/>
        </p:nvSpPr>
        <p:spPr>
          <a:xfrm>
            <a:off x="8174463" y="4620889"/>
            <a:ext cx="898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+mj-lt"/>
              </a:rPr>
              <a:t>PLANES</a:t>
            </a:r>
          </a:p>
        </p:txBody>
      </p:sp>
      <p:sp>
        <p:nvSpPr>
          <p:cNvPr id="74" name="Cerrar llave 73">
            <a:extLst>
              <a:ext uri="{FF2B5EF4-FFF2-40B4-BE49-F238E27FC236}">
                <a16:creationId xmlns:a16="http://schemas.microsoft.com/office/drawing/2014/main" id="{C74688B5-E31A-478C-A716-BCA0CB0B1D5D}"/>
              </a:ext>
            </a:extLst>
          </p:cNvPr>
          <p:cNvSpPr/>
          <p:nvPr/>
        </p:nvSpPr>
        <p:spPr>
          <a:xfrm>
            <a:off x="8872365" y="2093472"/>
            <a:ext cx="567076" cy="3990108"/>
          </a:xfrm>
          <a:prstGeom prst="rightBrace">
            <a:avLst>
              <a:gd name="adj1" fmla="val 22939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1A8C9453-6313-4FEF-85F0-88967068B356}"/>
              </a:ext>
            </a:extLst>
          </p:cNvPr>
          <p:cNvSpPr txBox="1"/>
          <p:nvPr/>
        </p:nvSpPr>
        <p:spPr>
          <a:xfrm>
            <a:off x="9914555" y="3636699"/>
            <a:ext cx="1781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latin typeface="+mj-lt"/>
              </a:rPr>
              <a:t>SISTEMA INTEGRADO DE PLANIFICACIÓN</a:t>
            </a:r>
          </a:p>
          <a:p>
            <a:pPr algn="ctr"/>
            <a:r>
              <a:rPr lang="es-ES" b="1" dirty="0">
                <a:latin typeface="+mj-lt"/>
              </a:rPr>
              <a:t>(NOVAPLAN)</a:t>
            </a:r>
          </a:p>
        </p:txBody>
      </p:sp>
      <p:pic>
        <p:nvPicPr>
          <p:cNvPr id="76" name="Imagen 75">
            <a:extLst>
              <a:ext uri="{FF2B5EF4-FFF2-40B4-BE49-F238E27FC236}">
                <a16:creationId xmlns:a16="http://schemas.microsoft.com/office/drawing/2014/main" id="{81299496-FAFD-4630-BC5F-83718BF01F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13" b="97885" l="3780" r="43659">
                        <a14:foregroundMark x1="21707" y1="9970" x2="39634" y2="23263"/>
                        <a14:foregroundMark x1="39634" y1="23263" x2="38780" y2="32326"/>
                        <a14:foregroundMark x1="21707" y1="3323" x2="27805" y2="3625"/>
                        <a14:foregroundMark x1="42439" y1="37764" x2="42439" y2="52266"/>
                        <a14:foregroundMark x1="44024" y1="45619" x2="44146" y2="51360"/>
                        <a14:foregroundMark x1="25854" y1="1813" x2="23537" y2="2719"/>
                        <a14:foregroundMark x1="15366" y1="81873" x2="28293" y2="83686"/>
                        <a14:foregroundMark x1="28293" y1="83686" x2="33293" y2="82175"/>
                        <a14:foregroundMark x1="14878" y1="88218" x2="26707" y2="92749"/>
                        <a14:foregroundMark x1="26707" y1="92749" x2="33293" y2="89124"/>
                        <a14:foregroundMark x1="25610" y1="97885" x2="23171" y2="97281"/>
                        <a14:foregroundMark x1="17561" y1="97885" x2="17561" y2="97885"/>
                      </a14:backgroundRemoval>
                    </a14:imgEffect>
                  </a14:imgLayer>
                </a14:imgProps>
              </a:ext>
            </a:extLst>
          </a:blip>
          <a:srcRect r="53747"/>
          <a:stretch/>
        </p:blipFill>
        <p:spPr>
          <a:xfrm>
            <a:off x="2688621" y="3330338"/>
            <a:ext cx="1726900" cy="1502542"/>
          </a:xfrm>
          <a:prstGeom prst="rect">
            <a:avLst/>
          </a:prstGeom>
        </p:spPr>
      </p:pic>
      <p:sp>
        <p:nvSpPr>
          <p:cNvPr id="77" name="Rectángulo 76">
            <a:extLst>
              <a:ext uri="{FF2B5EF4-FFF2-40B4-BE49-F238E27FC236}">
                <a16:creationId xmlns:a16="http://schemas.microsoft.com/office/drawing/2014/main" id="{04EFF780-97BE-469E-A849-29FA41ACD2FF}"/>
              </a:ext>
            </a:extLst>
          </p:cNvPr>
          <p:cNvSpPr/>
          <p:nvPr/>
        </p:nvSpPr>
        <p:spPr>
          <a:xfrm>
            <a:off x="1354984" y="2749030"/>
            <a:ext cx="23928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sz="1600" dirty="0">
                <a:solidFill>
                  <a:schemeClr val="bg1"/>
                </a:solidFill>
                <a:cs typeface="Arial" panose="020B0604020202020204" pitchFamily="34" charset="0"/>
              </a:rPr>
              <a:t>Ejes y Objetivos Estratégicos </a:t>
            </a:r>
          </a:p>
          <a:p>
            <a:pPr algn="ctr"/>
            <a:r>
              <a:rPr lang="es-PA" sz="1600" dirty="0">
                <a:solidFill>
                  <a:schemeClr val="bg1"/>
                </a:solidFill>
                <a:cs typeface="Arial" panose="020B0604020202020204" pitchFamily="34" charset="0"/>
              </a:rPr>
              <a:t>Líneas de Acción</a:t>
            </a:r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198D0AC8-B89B-47E3-86E2-5C5257751BDE}"/>
              </a:ext>
            </a:extLst>
          </p:cNvPr>
          <p:cNvSpPr/>
          <p:nvPr/>
        </p:nvSpPr>
        <p:spPr>
          <a:xfrm>
            <a:off x="1603685" y="2053713"/>
            <a:ext cx="21189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sz="2000" b="1" dirty="0">
                <a:solidFill>
                  <a:schemeClr val="bg1"/>
                </a:solidFill>
                <a:cs typeface="Arial" panose="020B0604020202020204" pitchFamily="34" charset="0"/>
              </a:rPr>
              <a:t>Plan Estratégico Institucional</a:t>
            </a:r>
            <a:endParaRPr lang="es-ES" sz="2000" dirty="0"/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ABFABB42-C857-436F-A9C6-C122CF9E7555}"/>
              </a:ext>
            </a:extLst>
          </p:cNvPr>
          <p:cNvSpPr/>
          <p:nvPr/>
        </p:nvSpPr>
        <p:spPr>
          <a:xfrm>
            <a:off x="3954556" y="3406615"/>
            <a:ext cx="23770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b="1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Planes Tácticos Gerenciales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Programación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Gerencial</a:t>
            </a:r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C381833E-827C-4FA5-8854-D5C4D8264BD0}"/>
              </a:ext>
            </a:extLst>
          </p:cNvPr>
          <p:cNvSpPr/>
          <p:nvPr/>
        </p:nvSpPr>
        <p:spPr>
          <a:xfrm>
            <a:off x="2405233" y="4752236"/>
            <a:ext cx="1973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b="1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Planes Presupuesto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Ejecución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Recursos</a:t>
            </a:r>
          </a:p>
        </p:txBody>
      </p:sp>
      <p:sp>
        <p:nvSpPr>
          <p:cNvPr id="115" name="Rectangle 6">
            <a:extLst>
              <a:ext uri="{FF2B5EF4-FFF2-40B4-BE49-F238E27FC236}">
                <a16:creationId xmlns:a16="http://schemas.microsoft.com/office/drawing/2014/main" id="{90939485-775B-44E2-B47A-3C84C01945CC}"/>
              </a:ext>
            </a:extLst>
          </p:cNvPr>
          <p:cNvSpPr/>
          <p:nvPr/>
        </p:nvSpPr>
        <p:spPr>
          <a:xfrm rot="15942842">
            <a:off x="519899" y="1197069"/>
            <a:ext cx="3932827" cy="3393799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PA" sz="2000" b="1" dirty="0">
                <a:latin typeface="+mj-lt"/>
                <a:cs typeface="Arial" panose="020B0604020202020204" pitchFamily="34" charset="0"/>
              </a:rPr>
              <a:t>Nivel Estratégico</a:t>
            </a:r>
          </a:p>
        </p:txBody>
      </p:sp>
      <p:sp>
        <p:nvSpPr>
          <p:cNvPr id="118" name="Forma 117">
            <a:extLst>
              <a:ext uri="{FF2B5EF4-FFF2-40B4-BE49-F238E27FC236}">
                <a16:creationId xmlns:a16="http://schemas.microsoft.com/office/drawing/2014/main" id="{C2E1CCAB-DDFB-4224-92D5-B0EF732251BF}"/>
              </a:ext>
            </a:extLst>
          </p:cNvPr>
          <p:cNvSpPr/>
          <p:nvPr/>
        </p:nvSpPr>
        <p:spPr>
          <a:xfrm rot="8455444" flipV="1">
            <a:off x="1171496" y="1092788"/>
            <a:ext cx="3356664" cy="323848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00628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BF6C792F-FA31-403C-ABCE-230B3E70D8E7}"/>
              </a:ext>
            </a:extLst>
          </p:cNvPr>
          <p:cNvSpPr txBox="1"/>
          <p:nvPr/>
        </p:nvSpPr>
        <p:spPr>
          <a:xfrm rot="1415064">
            <a:off x="1676065" y="1453069"/>
            <a:ext cx="2942874" cy="168884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254801"/>
              </a:avLst>
            </a:prstTxWarp>
            <a:spAutoFit/>
          </a:bodyPr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+mj-lt"/>
              </a:rPr>
              <a:t>Direccionamiento</a:t>
            </a:r>
          </a:p>
        </p:txBody>
      </p:sp>
    </p:spTree>
    <p:extLst>
      <p:ext uri="{BB962C8B-B14F-4D97-AF65-F5344CB8AC3E}">
        <p14:creationId xmlns:p14="http://schemas.microsoft.com/office/powerpoint/2010/main" val="1294868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4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1" dur="4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3" dur="4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5" grpId="0"/>
      <p:bldP spid="67" grpId="0"/>
      <p:bldP spid="71" grpId="0"/>
      <p:bldP spid="72" grpId="0"/>
      <p:bldP spid="74" grpId="0" animBg="1"/>
      <p:bldP spid="7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SISTEMA DE PLANIFICACIÓN INSTITUCIONAL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CFF101CE-9093-4F06-9981-34207DFBF27E}"/>
              </a:ext>
            </a:extLst>
          </p:cNvPr>
          <p:cNvGrpSpPr/>
          <p:nvPr/>
        </p:nvGrpSpPr>
        <p:grpSpPr>
          <a:xfrm>
            <a:off x="2337314" y="4287049"/>
            <a:ext cx="2088681" cy="1992157"/>
            <a:chOff x="2224384" y="4387296"/>
            <a:chExt cx="2764468" cy="268696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06173F1-E437-4AC6-958D-D71DE72F5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4384" y="4387296"/>
              <a:ext cx="2764468" cy="2686966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F6A03D"/>
            </a:solidFill>
            <a:ln>
              <a:noFill/>
            </a:ln>
            <a:effectLst>
              <a:outerShdw blurRad="1397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>
                <a:solidFill>
                  <a:srgbClr val="F6A03D"/>
                </a:solidFill>
              </a:endParaRPr>
            </a:p>
          </p:txBody>
        </p: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2DBD700B-9101-4EAC-96B1-FFCB8914D170}"/>
                </a:ext>
              </a:extLst>
            </p:cNvPr>
            <p:cNvSpPr/>
            <p:nvPr/>
          </p:nvSpPr>
          <p:spPr>
            <a:xfrm>
              <a:off x="2668601" y="4777341"/>
              <a:ext cx="1903920" cy="1963661"/>
            </a:xfrm>
            <a:prstGeom prst="ellipse">
              <a:avLst/>
            </a:prstGeom>
            <a:solidFill>
              <a:srgbClr val="F6A03D"/>
            </a:solidFill>
            <a:ln w="571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dirty="0">
                <a:latin typeface="+mj-lt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7F5C00AB-E554-4051-8A11-2A76C067E0C6}"/>
              </a:ext>
            </a:extLst>
          </p:cNvPr>
          <p:cNvGrpSpPr/>
          <p:nvPr/>
        </p:nvGrpSpPr>
        <p:grpSpPr>
          <a:xfrm>
            <a:off x="3755229" y="2667381"/>
            <a:ext cx="2539844" cy="2466320"/>
            <a:chOff x="4117892" y="2556343"/>
            <a:chExt cx="2602609" cy="2666932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D88B4F6-360D-4EFA-832C-97DB1FE825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892" y="2556343"/>
              <a:ext cx="2602609" cy="2666932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81A5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345510D2-2EF7-44D5-A9A7-02B4F1E2A776}"/>
                </a:ext>
              </a:extLst>
            </p:cNvPr>
            <p:cNvSpPr/>
            <p:nvPr/>
          </p:nvSpPr>
          <p:spPr>
            <a:xfrm>
              <a:off x="4468555" y="2886144"/>
              <a:ext cx="1893305" cy="2155873"/>
            </a:xfrm>
            <a:prstGeom prst="ellipse">
              <a:avLst/>
            </a:prstGeom>
            <a:solidFill>
              <a:srgbClr val="81A594"/>
            </a:solidFill>
            <a:ln w="5715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sz="1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  <a:p>
              <a:pPr algn="ctr"/>
              <a:endParaRPr lang="es-PA" dirty="0">
                <a:latin typeface="+mj-lt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51805C6A-AA1F-4B47-ACF7-C53AAF11C267}"/>
              </a:ext>
            </a:extLst>
          </p:cNvPr>
          <p:cNvGrpSpPr/>
          <p:nvPr/>
        </p:nvGrpSpPr>
        <p:grpSpPr>
          <a:xfrm>
            <a:off x="994678" y="1503683"/>
            <a:ext cx="3156799" cy="2983066"/>
            <a:chOff x="883813" y="1244638"/>
            <a:chExt cx="4072913" cy="39917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E7980C2-DB79-461F-A2D3-9E5E13756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813" y="1244638"/>
              <a:ext cx="4072913" cy="3991769"/>
            </a:xfrm>
            <a:custGeom>
              <a:avLst/>
              <a:gdLst>
                <a:gd name="T0" fmla="*/ 915 w 917"/>
                <a:gd name="T1" fmla="*/ 499 h 917"/>
                <a:gd name="T2" fmla="*/ 917 w 917"/>
                <a:gd name="T3" fmla="*/ 458 h 917"/>
                <a:gd name="T4" fmla="*/ 912 w 917"/>
                <a:gd name="T5" fmla="*/ 391 h 917"/>
                <a:gd name="T6" fmla="*/ 815 w 917"/>
                <a:gd name="T7" fmla="*/ 370 h 917"/>
                <a:gd name="T8" fmla="*/ 815 w 917"/>
                <a:gd name="T9" fmla="*/ 370 h 917"/>
                <a:gd name="T10" fmla="*/ 805 w 917"/>
                <a:gd name="T11" fmla="*/ 336 h 917"/>
                <a:gd name="T12" fmla="*/ 874 w 917"/>
                <a:gd name="T13" fmla="*/ 265 h 917"/>
                <a:gd name="T14" fmla="*/ 817 w 917"/>
                <a:gd name="T15" fmla="*/ 173 h 917"/>
                <a:gd name="T16" fmla="*/ 723 w 917"/>
                <a:gd name="T17" fmla="*/ 203 h 917"/>
                <a:gd name="T18" fmla="*/ 697 w 917"/>
                <a:gd name="T19" fmla="*/ 179 h 917"/>
                <a:gd name="T20" fmla="*/ 722 w 917"/>
                <a:gd name="T21" fmla="*/ 83 h 917"/>
                <a:gd name="T22" fmla="*/ 627 w 917"/>
                <a:gd name="T23" fmla="*/ 32 h 917"/>
                <a:gd name="T24" fmla="*/ 560 w 917"/>
                <a:gd name="T25" fmla="*/ 105 h 917"/>
                <a:gd name="T26" fmla="*/ 526 w 917"/>
                <a:gd name="T27" fmla="*/ 97 h 917"/>
                <a:gd name="T28" fmla="*/ 499 w 917"/>
                <a:gd name="T29" fmla="*/ 1 h 917"/>
                <a:gd name="T30" fmla="*/ 458 w 917"/>
                <a:gd name="T31" fmla="*/ 0 h 917"/>
                <a:gd name="T32" fmla="*/ 391 w 917"/>
                <a:gd name="T33" fmla="*/ 4 h 917"/>
                <a:gd name="T34" fmla="*/ 370 w 917"/>
                <a:gd name="T35" fmla="*/ 101 h 917"/>
                <a:gd name="T36" fmla="*/ 370 w 917"/>
                <a:gd name="T37" fmla="*/ 101 h 917"/>
                <a:gd name="T38" fmla="*/ 336 w 917"/>
                <a:gd name="T39" fmla="*/ 112 h 917"/>
                <a:gd name="T40" fmla="*/ 265 w 917"/>
                <a:gd name="T41" fmla="*/ 42 h 917"/>
                <a:gd name="T42" fmla="*/ 173 w 917"/>
                <a:gd name="T43" fmla="*/ 99 h 917"/>
                <a:gd name="T44" fmla="*/ 203 w 917"/>
                <a:gd name="T45" fmla="*/ 194 h 917"/>
                <a:gd name="T46" fmla="*/ 179 w 917"/>
                <a:gd name="T47" fmla="*/ 219 h 917"/>
                <a:gd name="T48" fmla="*/ 83 w 917"/>
                <a:gd name="T49" fmla="*/ 195 h 917"/>
                <a:gd name="T50" fmla="*/ 32 w 917"/>
                <a:gd name="T51" fmla="*/ 289 h 917"/>
                <a:gd name="T52" fmla="*/ 105 w 917"/>
                <a:gd name="T53" fmla="*/ 356 h 917"/>
                <a:gd name="T54" fmla="*/ 97 w 917"/>
                <a:gd name="T55" fmla="*/ 391 h 917"/>
                <a:gd name="T56" fmla="*/ 1 w 917"/>
                <a:gd name="T57" fmla="*/ 417 h 917"/>
                <a:gd name="T58" fmla="*/ 0 w 917"/>
                <a:gd name="T59" fmla="*/ 458 h 917"/>
                <a:gd name="T60" fmla="*/ 4 w 917"/>
                <a:gd name="T61" fmla="*/ 525 h 917"/>
                <a:gd name="T62" fmla="*/ 101 w 917"/>
                <a:gd name="T63" fmla="*/ 547 h 917"/>
                <a:gd name="T64" fmla="*/ 101 w 917"/>
                <a:gd name="T65" fmla="*/ 547 h 917"/>
                <a:gd name="T66" fmla="*/ 112 w 917"/>
                <a:gd name="T67" fmla="*/ 580 h 917"/>
                <a:gd name="T68" fmla="*/ 42 w 917"/>
                <a:gd name="T69" fmla="*/ 651 h 917"/>
                <a:gd name="T70" fmla="*/ 99 w 917"/>
                <a:gd name="T71" fmla="*/ 743 h 917"/>
                <a:gd name="T72" fmla="*/ 194 w 917"/>
                <a:gd name="T73" fmla="*/ 713 h 917"/>
                <a:gd name="T74" fmla="*/ 219 w 917"/>
                <a:gd name="T75" fmla="*/ 737 h 917"/>
                <a:gd name="T76" fmla="*/ 195 w 917"/>
                <a:gd name="T77" fmla="*/ 833 h 917"/>
                <a:gd name="T78" fmla="*/ 289 w 917"/>
                <a:gd name="T79" fmla="*/ 885 h 917"/>
                <a:gd name="T80" fmla="*/ 356 w 917"/>
                <a:gd name="T81" fmla="*/ 811 h 917"/>
                <a:gd name="T82" fmla="*/ 391 w 917"/>
                <a:gd name="T83" fmla="*/ 819 h 917"/>
                <a:gd name="T84" fmla="*/ 417 w 917"/>
                <a:gd name="T85" fmla="*/ 915 h 917"/>
                <a:gd name="T86" fmla="*/ 458 w 917"/>
                <a:gd name="T87" fmla="*/ 917 h 917"/>
                <a:gd name="T88" fmla="*/ 525 w 917"/>
                <a:gd name="T89" fmla="*/ 912 h 917"/>
                <a:gd name="T90" fmla="*/ 547 w 917"/>
                <a:gd name="T91" fmla="*/ 815 h 917"/>
                <a:gd name="T92" fmla="*/ 580 w 917"/>
                <a:gd name="T93" fmla="*/ 805 h 917"/>
                <a:gd name="T94" fmla="*/ 651 w 917"/>
                <a:gd name="T95" fmla="*/ 874 h 917"/>
                <a:gd name="T96" fmla="*/ 743 w 917"/>
                <a:gd name="T97" fmla="*/ 817 h 917"/>
                <a:gd name="T98" fmla="*/ 713 w 917"/>
                <a:gd name="T99" fmla="*/ 723 h 917"/>
                <a:gd name="T100" fmla="*/ 737 w 917"/>
                <a:gd name="T101" fmla="*/ 697 h 917"/>
                <a:gd name="T102" fmla="*/ 833 w 917"/>
                <a:gd name="T103" fmla="*/ 722 h 917"/>
                <a:gd name="T104" fmla="*/ 885 w 917"/>
                <a:gd name="T105" fmla="*/ 627 h 917"/>
                <a:gd name="T106" fmla="*/ 811 w 917"/>
                <a:gd name="T107" fmla="*/ 560 h 917"/>
                <a:gd name="T108" fmla="*/ 819 w 917"/>
                <a:gd name="T109" fmla="*/ 526 h 917"/>
                <a:gd name="T110" fmla="*/ 915 w 917"/>
                <a:gd name="T111" fmla="*/ 499 h 917"/>
                <a:gd name="T112" fmla="*/ 458 w 917"/>
                <a:gd name="T113" fmla="*/ 762 h 917"/>
                <a:gd name="T114" fmla="*/ 155 w 917"/>
                <a:gd name="T115" fmla="*/ 458 h 917"/>
                <a:gd name="T116" fmla="*/ 458 w 917"/>
                <a:gd name="T117" fmla="*/ 155 h 917"/>
                <a:gd name="T118" fmla="*/ 762 w 917"/>
                <a:gd name="T119" fmla="*/ 458 h 917"/>
                <a:gd name="T120" fmla="*/ 458 w 917"/>
                <a:gd name="T121" fmla="*/ 762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7" h="917">
                  <a:moveTo>
                    <a:pt x="915" y="499"/>
                  </a:moveTo>
                  <a:cubicBezTo>
                    <a:pt x="916" y="485"/>
                    <a:pt x="917" y="472"/>
                    <a:pt x="917" y="458"/>
                  </a:cubicBezTo>
                  <a:cubicBezTo>
                    <a:pt x="917" y="435"/>
                    <a:pt x="915" y="413"/>
                    <a:pt x="912" y="391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5" y="370"/>
                    <a:pt x="815" y="370"/>
                    <a:pt x="815" y="370"/>
                  </a:cubicBezTo>
                  <a:cubicBezTo>
                    <a:pt x="812" y="358"/>
                    <a:pt x="809" y="347"/>
                    <a:pt x="805" y="336"/>
                  </a:cubicBezTo>
                  <a:cubicBezTo>
                    <a:pt x="874" y="265"/>
                    <a:pt x="874" y="265"/>
                    <a:pt x="874" y="265"/>
                  </a:cubicBezTo>
                  <a:cubicBezTo>
                    <a:pt x="859" y="232"/>
                    <a:pt x="840" y="201"/>
                    <a:pt x="817" y="173"/>
                  </a:cubicBezTo>
                  <a:cubicBezTo>
                    <a:pt x="723" y="203"/>
                    <a:pt x="723" y="203"/>
                    <a:pt x="723" y="203"/>
                  </a:cubicBezTo>
                  <a:cubicBezTo>
                    <a:pt x="715" y="195"/>
                    <a:pt x="706" y="187"/>
                    <a:pt x="697" y="179"/>
                  </a:cubicBezTo>
                  <a:cubicBezTo>
                    <a:pt x="722" y="83"/>
                    <a:pt x="722" y="83"/>
                    <a:pt x="722" y="83"/>
                  </a:cubicBezTo>
                  <a:cubicBezTo>
                    <a:pt x="692" y="62"/>
                    <a:pt x="661" y="45"/>
                    <a:pt x="627" y="32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549" y="102"/>
                    <a:pt x="537" y="99"/>
                    <a:pt x="526" y="97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485" y="0"/>
                    <a:pt x="472" y="0"/>
                    <a:pt x="458" y="0"/>
                  </a:cubicBezTo>
                  <a:cubicBezTo>
                    <a:pt x="435" y="0"/>
                    <a:pt x="413" y="1"/>
                    <a:pt x="391" y="4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58" y="104"/>
                    <a:pt x="347" y="108"/>
                    <a:pt x="336" y="112"/>
                  </a:cubicBezTo>
                  <a:cubicBezTo>
                    <a:pt x="265" y="42"/>
                    <a:pt x="265" y="42"/>
                    <a:pt x="265" y="42"/>
                  </a:cubicBezTo>
                  <a:cubicBezTo>
                    <a:pt x="232" y="57"/>
                    <a:pt x="201" y="77"/>
                    <a:pt x="173" y="99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195" y="202"/>
                    <a:pt x="187" y="210"/>
                    <a:pt x="179" y="219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62" y="224"/>
                    <a:pt x="45" y="256"/>
                    <a:pt x="32" y="289"/>
                  </a:cubicBezTo>
                  <a:cubicBezTo>
                    <a:pt x="105" y="356"/>
                    <a:pt x="105" y="356"/>
                    <a:pt x="105" y="356"/>
                  </a:cubicBezTo>
                  <a:cubicBezTo>
                    <a:pt x="102" y="368"/>
                    <a:pt x="99" y="379"/>
                    <a:pt x="97" y="391"/>
                  </a:cubicBezTo>
                  <a:cubicBezTo>
                    <a:pt x="1" y="417"/>
                    <a:pt x="1" y="417"/>
                    <a:pt x="1" y="417"/>
                  </a:cubicBezTo>
                  <a:cubicBezTo>
                    <a:pt x="0" y="431"/>
                    <a:pt x="0" y="444"/>
                    <a:pt x="0" y="458"/>
                  </a:cubicBezTo>
                  <a:cubicBezTo>
                    <a:pt x="0" y="481"/>
                    <a:pt x="1" y="503"/>
                    <a:pt x="4" y="525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1" y="547"/>
                    <a:pt x="101" y="547"/>
                    <a:pt x="101" y="547"/>
                  </a:cubicBezTo>
                  <a:cubicBezTo>
                    <a:pt x="104" y="558"/>
                    <a:pt x="108" y="569"/>
                    <a:pt x="112" y="580"/>
                  </a:cubicBezTo>
                  <a:cubicBezTo>
                    <a:pt x="42" y="651"/>
                    <a:pt x="42" y="651"/>
                    <a:pt x="42" y="651"/>
                  </a:cubicBezTo>
                  <a:cubicBezTo>
                    <a:pt x="57" y="684"/>
                    <a:pt x="77" y="715"/>
                    <a:pt x="99" y="743"/>
                  </a:cubicBezTo>
                  <a:cubicBezTo>
                    <a:pt x="194" y="713"/>
                    <a:pt x="194" y="713"/>
                    <a:pt x="194" y="713"/>
                  </a:cubicBezTo>
                  <a:cubicBezTo>
                    <a:pt x="202" y="721"/>
                    <a:pt x="210" y="729"/>
                    <a:pt x="219" y="737"/>
                  </a:cubicBezTo>
                  <a:cubicBezTo>
                    <a:pt x="195" y="833"/>
                    <a:pt x="195" y="833"/>
                    <a:pt x="195" y="833"/>
                  </a:cubicBezTo>
                  <a:cubicBezTo>
                    <a:pt x="224" y="854"/>
                    <a:pt x="256" y="871"/>
                    <a:pt x="289" y="885"/>
                  </a:cubicBezTo>
                  <a:cubicBezTo>
                    <a:pt x="356" y="811"/>
                    <a:pt x="356" y="811"/>
                    <a:pt x="356" y="811"/>
                  </a:cubicBezTo>
                  <a:cubicBezTo>
                    <a:pt x="368" y="814"/>
                    <a:pt x="379" y="817"/>
                    <a:pt x="391" y="819"/>
                  </a:cubicBezTo>
                  <a:cubicBezTo>
                    <a:pt x="417" y="915"/>
                    <a:pt x="417" y="915"/>
                    <a:pt x="417" y="915"/>
                  </a:cubicBezTo>
                  <a:cubicBezTo>
                    <a:pt x="431" y="916"/>
                    <a:pt x="444" y="917"/>
                    <a:pt x="458" y="917"/>
                  </a:cubicBezTo>
                  <a:cubicBezTo>
                    <a:pt x="481" y="917"/>
                    <a:pt x="503" y="915"/>
                    <a:pt x="525" y="912"/>
                  </a:cubicBezTo>
                  <a:cubicBezTo>
                    <a:pt x="547" y="815"/>
                    <a:pt x="547" y="815"/>
                    <a:pt x="547" y="815"/>
                  </a:cubicBezTo>
                  <a:cubicBezTo>
                    <a:pt x="558" y="812"/>
                    <a:pt x="569" y="809"/>
                    <a:pt x="580" y="805"/>
                  </a:cubicBezTo>
                  <a:cubicBezTo>
                    <a:pt x="651" y="874"/>
                    <a:pt x="651" y="874"/>
                    <a:pt x="651" y="874"/>
                  </a:cubicBezTo>
                  <a:cubicBezTo>
                    <a:pt x="684" y="859"/>
                    <a:pt x="715" y="840"/>
                    <a:pt x="743" y="817"/>
                  </a:cubicBezTo>
                  <a:cubicBezTo>
                    <a:pt x="713" y="723"/>
                    <a:pt x="713" y="723"/>
                    <a:pt x="713" y="723"/>
                  </a:cubicBezTo>
                  <a:cubicBezTo>
                    <a:pt x="721" y="715"/>
                    <a:pt x="730" y="706"/>
                    <a:pt x="737" y="697"/>
                  </a:cubicBezTo>
                  <a:cubicBezTo>
                    <a:pt x="833" y="722"/>
                    <a:pt x="833" y="722"/>
                    <a:pt x="833" y="722"/>
                  </a:cubicBezTo>
                  <a:cubicBezTo>
                    <a:pt x="854" y="692"/>
                    <a:pt x="871" y="661"/>
                    <a:pt x="885" y="627"/>
                  </a:cubicBezTo>
                  <a:cubicBezTo>
                    <a:pt x="811" y="560"/>
                    <a:pt x="811" y="560"/>
                    <a:pt x="811" y="560"/>
                  </a:cubicBezTo>
                  <a:cubicBezTo>
                    <a:pt x="815" y="549"/>
                    <a:pt x="817" y="537"/>
                    <a:pt x="819" y="526"/>
                  </a:cubicBezTo>
                  <a:lnTo>
                    <a:pt x="915" y="499"/>
                  </a:lnTo>
                  <a:close/>
                  <a:moveTo>
                    <a:pt x="458" y="762"/>
                  </a:moveTo>
                  <a:cubicBezTo>
                    <a:pt x="291" y="762"/>
                    <a:pt x="155" y="626"/>
                    <a:pt x="155" y="458"/>
                  </a:cubicBezTo>
                  <a:cubicBezTo>
                    <a:pt x="155" y="291"/>
                    <a:pt x="291" y="155"/>
                    <a:pt x="458" y="155"/>
                  </a:cubicBezTo>
                  <a:cubicBezTo>
                    <a:pt x="626" y="155"/>
                    <a:pt x="762" y="291"/>
                    <a:pt x="762" y="458"/>
                  </a:cubicBezTo>
                  <a:cubicBezTo>
                    <a:pt x="762" y="626"/>
                    <a:pt x="626" y="762"/>
                    <a:pt x="458" y="762"/>
                  </a:cubicBezTo>
                  <a:close/>
                </a:path>
              </a:pathLst>
            </a:custGeom>
            <a:solidFill>
              <a:srgbClr val="006086"/>
            </a:solidFill>
            <a:ln>
              <a:noFill/>
            </a:ln>
            <a:effectLst>
              <a:outerShdw blurRad="1397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445" tIns="37722" rIns="75445" bIns="37722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20149F91-720E-4EE5-A61B-BC7ACEA2474B}"/>
                </a:ext>
              </a:extLst>
            </p:cNvPr>
            <p:cNvSpPr/>
            <p:nvPr/>
          </p:nvSpPr>
          <p:spPr>
            <a:xfrm>
              <a:off x="1512408" y="1792588"/>
              <a:ext cx="2930362" cy="2930362"/>
            </a:xfrm>
            <a:prstGeom prst="ellipse">
              <a:avLst/>
            </a:prstGeom>
            <a:solidFill>
              <a:srgbClr val="006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7" name="Forma 16">
            <a:extLst>
              <a:ext uri="{FF2B5EF4-FFF2-40B4-BE49-F238E27FC236}">
                <a16:creationId xmlns:a16="http://schemas.microsoft.com/office/drawing/2014/main" id="{774D7365-2C45-4A23-89E7-4C10F71A8CD1}"/>
              </a:ext>
            </a:extLst>
          </p:cNvPr>
          <p:cNvSpPr/>
          <p:nvPr/>
        </p:nvSpPr>
        <p:spPr>
          <a:xfrm rot="20314216" flipV="1">
            <a:off x="1840969" y="3787199"/>
            <a:ext cx="3199863" cy="285661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F6A03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18" name="Forma 17">
            <a:extLst>
              <a:ext uri="{FF2B5EF4-FFF2-40B4-BE49-F238E27FC236}">
                <a16:creationId xmlns:a16="http://schemas.microsoft.com/office/drawing/2014/main" id="{7FE309F4-E857-4475-A82A-D36BAA84EFA4}"/>
              </a:ext>
            </a:extLst>
          </p:cNvPr>
          <p:cNvSpPr/>
          <p:nvPr/>
        </p:nvSpPr>
        <p:spPr>
          <a:xfrm rot="12955242" flipV="1">
            <a:off x="3623063" y="2524149"/>
            <a:ext cx="3356664" cy="323848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81A59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es-ES" dirty="0"/>
          </a:p>
        </p:txBody>
      </p:sp>
      <p:sp>
        <p:nvSpPr>
          <p:cNvPr id="19" name="Forma 18">
            <a:extLst>
              <a:ext uri="{FF2B5EF4-FFF2-40B4-BE49-F238E27FC236}">
                <a16:creationId xmlns:a16="http://schemas.microsoft.com/office/drawing/2014/main" id="{A8358CF5-8742-4521-A68A-C6672DF92339}"/>
              </a:ext>
            </a:extLst>
          </p:cNvPr>
          <p:cNvSpPr/>
          <p:nvPr/>
        </p:nvSpPr>
        <p:spPr>
          <a:xfrm rot="8455444" flipV="1">
            <a:off x="1171496" y="1034732"/>
            <a:ext cx="3356664" cy="3238481"/>
          </a:xfrm>
          <a:prstGeom prst="leftCircularArrow">
            <a:avLst>
              <a:gd name="adj1" fmla="val 6775"/>
              <a:gd name="adj2" fmla="val 429999"/>
              <a:gd name="adj3" fmla="val 10538367"/>
              <a:gd name="adj4" fmla="val 13951824"/>
              <a:gd name="adj5" fmla="val 7527"/>
            </a:avLst>
          </a:prstGeom>
          <a:solidFill>
            <a:srgbClr val="00628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240CE892-518A-4E4C-BCD7-6538BAC6A335}"/>
              </a:ext>
            </a:extLst>
          </p:cNvPr>
          <p:cNvSpPr/>
          <p:nvPr/>
        </p:nvSpPr>
        <p:spPr>
          <a:xfrm>
            <a:off x="4808646" y="2158917"/>
            <a:ext cx="874486" cy="87448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B9E2585A-7DB7-414D-BAE4-D28E78F3E2FB}"/>
              </a:ext>
            </a:extLst>
          </p:cNvPr>
          <p:cNvSpPr/>
          <p:nvPr/>
        </p:nvSpPr>
        <p:spPr>
          <a:xfrm rot="15942842">
            <a:off x="519899" y="1139013"/>
            <a:ext cx="3932827" cy="3393799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PA" sz="2000" b="1" dirty="0">
                <a:latin typeface="+mj-lt"/>
                <a:cs typeface="Arial" panose="020B0604020202020204" pitchFamily="34" charset="0"/>
              </a:rPr>
              <a:t>Nivel Estratégico</a:t>
            </a: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46133731-EB7A-46CD-B6FD-8F93025CA913}"/>
              </a:ext>
            </a:extLst>
          </p:cNvPr>
          <p:cNvSpPr/>
          <p:nvPr/>
        </p:nvSpPr>
        <p:spPr>
          <a:xfrm rot="1409796">
            <a:off x="4529525" y="2614209"/>
            <a:ext cx="1935449" cy="1346883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PA" sz="2000" b="1" dirty="0">
                <a:latin typeface="+mj-lt"/>
                <a:cs typeface="Arial" panose="020B0604020202020204" pitchFamily="34" charset="0"/>
              </a:rPr>
              <a:t>Nivel Táctico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A7D82F8-6FB7-4F71-A5B1-224543BA5222}"/>
              </a:ext>
            </a:extLst>
          </p:cNvPr>
          <p:cNvSpPr txBox="1"/>
          <p:nvPr/>
        </p:nvSpPr>
        <p:spPr>
          <a:xfrm rot="1415064">
            <a:off x="1676065" y="1395013"/>
            <a:ext cx="2942874" cy="168884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254801"/>
              </a:avLst>
            </a:prstTxWarp>
            <a:spAutoFit/>
          </a:bodyPr>
          <a:lstStyle/>
          <a:p>
            <a:pPr algn="ctr"/>
            <a:r>
              <a:rPr lang="es-ES_tradnl" sz="1400" b="1" dirty="0">
                <a:solidFill>
                  <a:schemeClr val="bg1"/>
                </a:solidFill>
                <a:latin typeface="+mj-lt"/>
              </a:rPr>
              <a:t>Direccionamiento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38BEF0E2-EE89-40CE-9381-FB59FF4A47C1}"/>
              </a:ext>
            </a:extLst>
          </p:cNvPr>
          <p:cNvSpPr/>
          <p:nvPr/>
        </p:nvSpPr>
        <p:spPr>
          <a:xfrm>
            <a:off x="983426" y="4498347"/>
            <a:ext cx="126688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2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Seguimiento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 y Evaluación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1EDD0CC2-876E-4B58-AE4F-03053BDC4137}"/>
              </a:ext>
            </a:extLst>
          </p:cNvPr>
          <p:cNvSpPr/>
          <p:nvPr/>
        </p:nvSpPr>
        <p:spPr>
          <a:xfrm rot="13157588">
            <a:off x="2040771" y="5765189"/>
            <a:ext cx="1080745" cy="3693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es-PA" sz="1400" b="1" dirty="0">
                <a:latin typeface="+mj-lt"/>
                <a:cs typeface="Arial" panose="020B0604020202020204" pitchFamily="34" charset="0"/>
              </a:rPr>
              <a:t>Ejecución</a:t>
            </a: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9A976E9B-F9C9-4283-8FBE-32E63F4BC8CC}"/>
              </a:ext>
            </a:extLst>
          </p:cNvPr>
          <p:cNvSpPr/>
          <p:nvPr/>
        </p:nvSpPr>
        <p:spPr>
          <a:xfrm>
            <a:off x="4508625" y="1681076"/>
            <a:ext cx="1371349" cy="611108"/>
          </a:xfrm>
          <a:prstGeom prst="ellipse">
            <a:avLst/>
          </a:prstGeom>
          <a:solidFill>
            <a:srgbClr val="2F5597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sz="1200" b="1" dirty="0">
                <a:solidFill>
                  <a:schemeClr val="bg1"/>
                </a:solidFill>
                <a:latin typeface="+mj-lt"/>
              </a:rPr>
              <a:t>PNDIP</a:t>
            </a:r>
          </a:p>
          <a:p>
            <a:pPr algn="ctr"/>
            <a:r>
              <a:rPr lang="es-CR" sz="1200" b="1" dirty="0">
                <a:solidFill>
                  <a:schemeClr val="bg1"/>
                </a:solidFill>
                <a:latin typeface="+mj-lt"/>
              </a:rPr>
              <a:t>Otros planes</a:t>
            </a:r>
          </a:p>
        </p:txBody>
      </p:sp>
      <p:cxnSp>
        <p:nvCxnSpPr>
          <p:cNvPr id="28" name="Conector curvado 14">
            <a:extLst>
              <a:ext uri="{FF2B5EF4-FFF2-40B4-BE49-F238E27FC236}">
                <a16:creationId xmlns:a16="http://schemas.microsoft.com/office/drawing/2014/main" id="{30C93277-3092-43F0-85D1-C578C2FCB068}"/>
              </a:ext>
            </a:extLst>
          </p:cNvPr>
          <p:cNvCxnSpPr>
            <a:cxnSpLocks/>
            <a:stCxn id="27" idx="6"/>
            <a:endCxn id="18" idx="0"/>
          </p:cNvCxnSpPr>
          <p:nvPr/>
        </p:nvCxnSpPr>
        <p:spPr>
          <a:xfrm>
            <a:off x="5879974" y="1986630"/>
            <a:ext cx="759639" cy="1757573"/>
          </a:xfrm>
          <a:prstGeom prst="curvedConnector2">
            <a:avLst/>
          </a:prstGeom>
          <a:ln w="9525">
            <a:solidFill>
              <a:schemeClr val="accent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curvado 43">
            <a:extLst>
              <a:ext uri="{FF2B5EF4-FFF2-40B4-BE49-F238E27FC236}">
                <a16:creationId xmlns:a16="http://schemas.microsoft.com/office/drawing/2014/main" id="{C1D0F770-2444-43F4-9E85-97E9422EE80A}"/>
              </a:ext>
            </a:extLst>
          </p:cNvPr>
          <p:cNvCxnSpPr>
            <a:cxnSpLocks/>
            <a:stCxn id="27" idx="3"/>
          </p:cNvCxnSpPr>
          <p:nvPr/>
        </p:nvCxnSpPr>
        <p:spPr>
          <a:xfrm rot="5400000">
            <a:off x="4339108" y="2144307"/>
            <a:ext cx="311965" cy="428729"/>
          </a:xfrm>
          <a:prstGeom prst="curvedConnector2">
            <a:avLst/>
          </a:prstGeom>
          <a:ln w="9525">
            <a:solidFill>
              <a:schemeClr val="accent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>
            <a:extLst>
              <a:ext uri="{FF2B5EF4-FFF2-40B4-BE49-F238E27FC236}">
                <a16:creationId xmlns:a16="http://schemas.microsoft.com/office/drawing/2014/main" id="{4D81A94C-F6A9-4656-913E-2396B4357499}"/>
              </a:ext>
            </a:extLst>
          </p:cNvPr>
          <p:cNvSpPr/>
          <p:nvPr/>
        </p:nvSpPr>
        <p:spPr>
          <a:xfrm rot="6610313">
            <a:off x="5789978" y="4286561"/>
            <a:ext cx="1268445" cy="445215"/>
          </a:xfrm>
          <a:prstGeom prst="rect">
            <a:avLst/>
          </a:prstGeom>
          <a:noFill/>
        </p:spPr>
        <p:txBody>
          <a:bodyPr wrap="none">
            <a:prstTxWarp prst="textArchUp">
              <a:avLst>
                <a:gd name="adj" fmla="val 11587909"/>
              </a:avLst>
            </a:prstTxWarp>
            <a:spAutoFit/>
          </a:bodyPr>
          <a:lstStyle/>
          <a:p>
            <a:pPr algn="ctr"/>
            <a:r>
              <a:rPr lang="es-PA" sz="1400" b="1" dirty="0">
                <a:latin typeface="+mj-lt"/>
                <a:cs typeface="Arial" panose="020B0604020202020204" pitchFamily="34" charset="0"/>
              </a:rPr>
              <a:t>Alineamiento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9759BD69-DC92-4AD2-8337-B6A5E3A21303}"/>
              </a:ext>
            </a:extLst>
          </p:cNvPr>
          <p:cNvSpPr txBox="1"/>
          <p:nvPr/>
        </p:nvSpPr>
        <p:spPr>
          <a:xfrm rot="20015167">
            <a:off x="5998888" y="5165170"/>
            <a:ext cx="13038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  <a:cs typeface="Arial" panose="020B0604020202020204" pitchFamily="34" charset="0"/>
              </a:rPr>
              <a:t>Alineamiento</a:t>
            </a:r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id="{159B4E1B-C4FA-48BD-AD1E-E26F75451640}"/>
              </a:ext>
            </a:extLst>
          </p:cNvPr>
          <p:cNvCxnSpPr>
            <a:cxnSpLocks/>
          </p:cNvCxnSpPr>
          <p:nvPr/>
        </p:nvCxnSpPr>
        <p:spPr>
          <a:xfrm flipH="1" flipV="1">
            <a:off x="5606638" y="5267374"/>
            <a:ext cx="298273" cy="620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85836407-32D4-4BF1-8AAE-8762E344C510}"/>
              </a:ext>
            </a:extLst>
          </p:cNvPr>
          <p:cNvCxnSpPr>
            <a:cxnSpLocks/>
          </p:cNvCxnSpPr>
          <p:nvPr/>
        </p:nvCxnSpPr>
        <p:spPr>
          <a:xfrm flipH="1">
            <a:off x="5065917" y="5887532"/>
            <a:ext cx="838994" cy="120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A090A11F-9166-4618-9F17-A77C89A34074}"/>
              </a:ext>
            </a:extLst>
          </p:cNvPr>
          <p:cNvCxnSpPr>
            <a:cxnSpLocks/>
          </p:cNvCxnSpPr>
          <p:nvPr/>
        </p:nvCxnSpPr>
        <p:spPr>
          <a:xfrm flipV="1">
            <a:off x="5896341" y="4949635"/>
            <a:ext cx="1962052" cy="934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721E97C5-414B-499C-AC33-B3DA34C79685}"/>
              </a:ext>
            </a:extLst>
          </p:cNvPr>
          <p:cNvSpPr txBox="1"/>
          <p:nvPr/>
        </p:nvSpPr>
        <p:spPr>
          <a:xfrm rot="20015167">
            <a:off x="5613406" y="5536354"/>
            <a:ext cx="2601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  <a:cs typeface="Arial" panose="020B0604020202020204" pitchFamily="34" charset="0"/>
              </a:rPr>
              <a:t>PEI / PNDIP</a:t>
            </a:r>
          </a:p>
          <a:p>
            <a:pPr algn="ctr"/>
            <a:r>
              <a:rPr lang="es-ES" sz="1400" dirty="0">
                <a:latin typeface="+mj-lt"/>
                <a:cs typeface="Arial" panose="020B0604020202020204" pitchFamily="34" charset="0"/>
              </a:rPr>
              <a:t>Metas enfoque al usuario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FC905AD-4471-4AE3-BDE8-D082165CF509}"/>
              </a:ext>
            </a:extLst>
          </p:cNvPr>
          <p:cNvSpPr txBox="1"/>
          <p:nvPr/>
        </p:nvSpPr>
        <p:spPr>
          <a:xfrm>
            <a:off x="8174463" y="4635403"/>
            <a:ext cx="898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+mj-lt"/>
              </a:rPr>
              <a:t>PLANES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71DAB193-CAA0-4759-B6E6-0A0756242435}"/>
              </a:ext>
            </a:extLst>
          </p:cNvPr>
          <p:cNvSpPr txBox="1"/>
          <p:nvPr/>
        </p:nvSpPr>
        <p:spPr>
          <a:xfrm>
            <a:off x="9914555" y="3651213"/>
            <a:ext cx="1781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latin typeface="+mj-lt"/>
              </a:rPr>
              <a:t>SISTEMA INTEGRADO DE PLANIFICACIÓN</a:t>
            </a:r>
          </a:p>
          <a:p>
            <a:pPr algn="ctr"/>
            <a:r>
              <a:rPr lang="es-ES" b="1" dirty="0">
                <a:latin typeface="+mj-lt"/>
              </a:rPr>
              <a:t>(NOVAPLAN)</a:t>
            </a: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E252F3FF-A379-4862-8EF5-02D574DF7EF1}"/>
              </a:ext>
            </a:extLst>
          </p:cNvPr>
          <p:cNvSpPr/>
          <p:nvPr/>
        </p:nvSpPr>
        <p:spPr>
          <a:xfrm>
            <a:off x="1603685" y="2068227"/>
            <a:ext cx="21189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sz="2000" b="1" dirty="0">
                <a:solidFill>
                  <a:schemeClr val="bg1"/>
                </a:solidFill>
                <a:cs typeface="Arial" panose="020B0604020202020204" pitchFamily="34" charset="0"/>
              </a:rPr>
              <a:t>Plan Estratégico Institucional</a:t>
            </a:r>
            <a:endParaRPr lang="es-ES" sz="2000" dirty="0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DEFFE754-2DEE-4C69-AA5C-17E851D1AE0D}"/>
              </a:ext>
            </a:extLst>
          </p:cNvPr>
          <p:cNvSpPr/>
          <p:nvPr/>
        </p:nvSpPr>
        <p:spPr>
          <a:xfrm>
            <a:off x="3954556" y="3421129"/>
            <a:ext cx="23770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b="1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Planes Tácticos Gerenciales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Programación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Gerencial</a:t>
            </a: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27BFEAD1-F595-452A-B295-F05A444F3FC6}"/>
              </a:ext>
            </a:extLst>
          </p:cNvPr>
          <p:cNvSpPr/>
          <p:nvPr/>
        </p:nvSpPr>
        <p:spPr>
          <a:xfrm>
            <a:off x="2405233" y="4766750"/>
            <a:ext cx="1973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b="1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Planes Presupuesto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Ejecución</a:t>
            </a:r>
          </a:p>
          <a:p>
            <a:pPr algn="ctr"/>
            <a:r>
              <a:rPr lang="es-PA" sz="1400" dirty="0">
                <a:solidFill>
                  <a:sysClr val="windowText" lastClr="000000"/>
                </a:solidFill>
                <a:cs typeface="Arial" panose="020B0604020202020204" pitchFamily="34" charset="0"/>
              </a:rPr>
              <a:t>Recursos</a:t>
            </a: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67AD4FDC-A45B-4CE6-A8F3-43BE2BB46894}"/>
              </a:ext>
            </a:extLst>
          </p:cNvPr>
          <p:cNvSpPr/>
          <p:nvPr/>
        </p:nvSpPr>
        <p:spPr>
          <a:xfrm>
            <a:off x="2775230" y="3273558"/>
            <a:ext cx="1513829" cy="149816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3" name="Grupo 42">
            <a:extLst>
              <a:ext uri="{FF2B5EF4-FFF2-40B4-BE49-F238E27FC236}">
                <a16:creationId xmlns:a16="http://schemas.microsoft.com/office/drawing/2014/main" id="{0E2B4910-5DC4-416C-BD37-7A914B646D92}"/>
              </a:ext>
            </a:extLst>
          </p:cNvPr>
          <p:cNvGrpSpPr/>
          <p:nvPr/>
        </p:nvGrpSpPr>
        <p:grpSpPr>
          <a:xfrm>
            <a:off x="2808295" y="3331310"/>
            <a:ext cx="1589457" cy="1409481"/>
            <a:chOff x="2808295" y="3258740"/>
            <a:chExt cx="1589457" cy="1409481"/>
          </a:xfrm>
        </p:grpSpPr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1A8328A0-781C-43BD-B106-202279979742}"/>
                </a:ext>
              </a:extLst>
            </p:cNvPr>
            <p:cNvGrpSpPr/>
            <p:nvPr/>
          </p:nvGrpSpPr>
          <p:grpSpPr>
            <a:xfrm>
              <a:off x="2811639" y="3258740"/>
              <a:ext cx="1582771" cy="1409481"/>
              <a:chOff x="2790819" y="3278723"/>
              <a:chExt cx="1582771" cy="1409481"/>
            </a:xfrm>
          </p:grpSpPr>
          <p:pic>
            <p:nvPicPr>
              <p:cNvPr id="47" name="Imagen 46">
                <a:extLst>
                  <a:ext uri="{FF2B5EF4-FFF2-40B4-BE49-F238E27FC236}">
                    <a16:creationId xmlns:a16="http://schemas.microsoft.com/office/drawing/2014/main" id="{0E36FAC2-CFD4-4924-963B-3108528898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698" l="55854" r="95366">
                            <a14:foregroundMark x1="66829" y1="19335" x2="83171" y2="13897"/>
                            <a14:foregroundMark x1="83171" y1="13897" x2="85610" y2="15106"/>
                            <a14:foregroundMark x1="64268" y1="26888" x2="85854" y2="28097"/>
                            <a14:foregroundMark x1="85854" y1="28097" x2="87317" y2="30211"/>
                            <a14:foregroundMark x1="58780" y1="43505" x2="61220" y2="20242"/>
                            <a14:foregroundMark x1="61220" y1="20242" x2="62561" y2="17523"/>
                            <a14:foregroundMark x1="67561" y1="13897" x2="78537" y2="9668"/>
                            <a14:foregroundMark x1="78537" y1="9668" x2="81829" y2="10272"/>
                            <a14:foregroundMark x1="70976" y1="6647" x2="80366" y2="7855"/>
                            <a14:foregroundMark x1="80366" y1="7855" x2="88780" y2="23565"/>
                            <a14:foregroundMark x1="88780" y1="23565" x2="91341" y2="35650"/>
                            <a14:foregroundMark x1="92073" y1="63444" x2="88902" y2="38671"/>
                            <a14:foregroundMark x1="88902" y1="38671" x2="89634" y2="35347"/>
                            <a14:foregroundMark x1="70122" y1="37160" x2="80122" y2="35347"/>
                            <a14:foregroundMark x1="80122" y1="35347" x2="80122" y2="35347"/>
                            <a14:foregroundMark x1="60000" y1="58006" x2="70488" y2="43505"/>
                            <a14:foregroundMark x1="57073" y1="41692" x2="58780" y2="70393"/>
                            <a14:foregroundMark x1="58780" y1="70393" x2="58902" y2="70997"/>
                            <a14:foregroundMark x1="59268" y1="74622" x2="60000" y2="78852"/>
                            <a14:foregroundMark x1="69146" y1="91541" x2="80366" y2="92447"/>
                            <a14:foregroundMark x1="76829" y1="95770" x2="72439" y2="96073"/>
                            <a14:foregroundMark x1="86707" y1="92447" x2="86707" y2="99396"/>
                            <a14:foregroundMark x1="62927" y1="96979" x2="62805" y2="99698"/>
                            <a14:foregroundMark x1="79024" y1="13293" x2="77156" y2="4998"/>
                            <a14:foregroundMark x1="55854" y1="45619" x2="56220" y2="50755"/>
                            <a14:backgroundMark x1="71463" y1="604" x2="71585" y2="604"/>
                            <a14:backgroundMark x1="79512" y1="906" x2="71707" y2="302"/>
                            <a14:backgroundMark x1="68049" y1="63444" x2="78902" y2="63746"/>
                            <a14:backgroundMark x1="78902" y1="63746" x2="81707" y2="75529"/>
                            <a14:backgroundMark x1="68537" y1="56798" x2="81951" y2="57100"/>
                            <a14:backgroundMark x1="70122" y1="60121" x2="80244" y2="60121"/>
                            <a14:backgroundMark x1="81707" y1="57100" x2="82683" y2="75831"/>
                            <a14:backgroundMark x1="68415" y1="58006" x2="69512" y2="76737"/>
                            <a14:backgroundMark x1="72073" y1="60423" x2="72927" y2="80060"/>
                            <a14:backgroundMark x1="69756" y1="79758" x2="80610" y2="79758"/>
                            <a14:backgroundMark x1="80610" y1="79758" x2="80854" y2="79758"/>
                            <a14:backgroundMark x1="73902" y1="72508" x2="79878" y2="70091"/>
                            <a14:backgroundMark x1="81951" y1="74924" x2="81829" y2="78248"/>
                            <a14:backgroundMark x1="67683" y1="56193" x2="68780" y2="77946"/>
                            <a14:backgroundMark x1="82195" y1="57402" x2="82317" y2="79154"/>
                          </a14:backgroundRemoval>
                        </a14:imgEffect>
                      </a14:imgLayer>
                    </a14:imgProps>
                  </a:ext>
                </a:extLst>
              </a:blip>
              <a:srcRect l="54808"/>
              <a:stretch/>
            </p:blipFill>
            <p:spPr>
              <a:xfrm>
                <a:off x="2790819" y="3278723"/>
                <a:ext cx="1582771" cy="140948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48" name="Rectángulo 47">
                <a:extLst>
                  <a:ext uri="{FF2B5EF4-FFF2-40B4-BE49-F238E27FC236}">
                    <a16:creationId xmlns:a16="http://schemas.microsoft.com/office/drawing/2014/main" id="{18658A6B-E5DB-4D52-8610-9826F15BE6F5}"/>
                  </a:ext>
                </a:extLst>
              </p:cNvPr>
              <p:cNvSpPr/>
              <p:nvPr/>
            </p:nvSpPr>
            <p:spPr>
              <a:xfrm>
                <a:off x="3229917" y="4040308"/>
                <a:ext cx="570070" cy="3993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9DBA866A-9A80-47C3-8F7B-A3FE22714DA4}"/>
                </a:ext>
              </a:extLst>
            </p:cNvPr>
            <p:cNvSpPr txBox="1"/>
            <p:nvPr/>
          </p:nvSpPr>
          <p:spPr>
            <a:xfrm>
              <a:off x="3171628" y="4132673"/>
              <a:ext cx="8122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900" b="1" dirty="0"/>
                <a:t>NOVAPLAN</a:t>
              </a:r>
            </a:p>
          </p:txBody>
        </p:sp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44030DA8-EF04-4A08-B269-E66D346C22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9698" l="55854" r="95366">
                          <a14:foregroundMark x1="86707" y1="92447" x2="86707" y2="99396"/>
                          <a14:foregroundMark x1="62927" y1="96979" x2="62805" y2="99698"/>
                          <a14:backgroundMark x1="71463" y1="604" x2="71585" y2="604"/>
                          <a14:backgroundMark x1="79512" y1="906" x2="71707" y2="302"/>
                          <a14:backgroundMark x1="68049" y1="63444" x2="78902" y2="63746"/>
                          <a14:backgroundMark x1="78902" y1="63746" x2="81707" y2="75529"/>
                          <a14:backgroundMark x1="68537" y1="56798" x2="81951" y2="57100"/>
                          <a14:backgroundMark x1="70122" y1="60121" x2="80244" y2="60121"/>
                          <a14:backgroundMark x1="81707" y1="57100" x2="82683" y2="75831"/>
                          <a14:backgroundMark x1="68415" y1="58006" x2="69512" y2="76737"/>
                          <a14:backgroundMark x1="72073" y1="60423" x2="72927" y2="80060"/>
                          <a14:backgroundMark x1="69756" y1="79758" x2="80610" y2="79758"/>
                          <a14:backgroundMark x1="80610" y1="79758" x2="80854" y2="79758"/>
                          <a14:backgroundMark x1="73902" y1="72508" x2="79878" y2="70091"/>
                          <a14:backgroundMark x1="81951" y1="74924" x2="81829" y2="78248"/>
                          <a14:backgroundMark x1="67683" y1="56193" x2="68780" y2="77946"/>
                          <a14:backgroundMark x1="82195" y1="57402" x2="82317" y2="79154"/>
                          <a14:backgroundMark x1="60366" y1="51964" x2="84146" y2="23565"/>
                          <a14:backgroundMark x1="84146" y1="23565" x2="89756" y2="20846"/>
                          <a14:backgroundMark x1="60488" y1="28701" x2="62927" y2="20242"/>
                          <a14:backgroundMark x1="62927" y1="20242" x2="70122" y2="6949"/>
                          <a14:backgroundMark x1="70122" y1="6949" x2="72073" y2="6344"/>
                          <a14:backgroundMark x1="61829" y1="29003" x2="77073" y2="5136"/>
                          <a14:backgroundMark x1="77073" y1="5136" x2="77439" y2="5136"/>
                          <a14:backgroundMark x1="62317" y1="8459" x2="70122" y2="8157"/>
                          <a14:backgroundMark x1="70122" y1="8157" x2="94756" y2="10574"/>
                          <a14:backgroundMark x1="57073" y1="13293" x2="93902" y2="16616"/>
                          <a14:backgroundMark x1="55122" y1="34441" x2="87439" y2="33837"/>
                          <a14:backgroundMark x1="87439" y1="33837" x2="93415" y2="33837"/>
                          <a14:backgroundMark x1="93415" y1="33837" x2="96341" y2="33535"/>
                          <a14:backgroundMark x1="58659" y1="20846" x2="94512" y2="25982"/>
                          <a14:backgroundMark x1="57561" y1="28701" x2="67439" y2="28701"/>
                          <a14:backgroundMark x1="67439" y1="28701" x2="98780" y2="26284"/>
                          <a14:backgroundMark x1="56951" y1="41692" x2="96098" y2="42296"/>
                          <a14:backgroundMark x1="96098" y1="42296" x2="95610" y2="42296"/>
                          <a14:backgroundMark x1="61463" y1="31722" x2="56220" y2="73112"/>
                          <a14:backgroundMark x1="58537" y1="32628" x2="56585" y2="58912"/>
                          <a14:backgroundMark x1="65244" y1="37764" x2="59268" y2="65861"/>
                          <a14:backgroundMark x1="59268" y1="65861" x2="57805" y2="77644"/>
                          <a14:backgroundMark x1="66463" y1="47432" x2="89634" y2="44411"/>
                          <a14:backgroundMark x1="89634" y1="44411" x2="95000" y2="45921"/>
                          <a14:backgroundMark x1="87195" y1="40181" x2="92317" y2="71299"/>
                          <a14:backgroundMark x1="92317" y1="71299" x2="93293" y2="75227"/>
                          <a14:backgroundMark x1="83659" y1="41088" x2="93171" y2="84894"/>
                          <a14:backgroundMark x1="63780" y1="43505" x2="63780" y2="55589"/>
                          <a14:backgroundMark x1="63780" y1="55589" x2="60976" y2="73716"/>
                          <a14:backgroundMark x1="61098" y1="54079" x2="59146" y2="87613"/>
                          <a14:backgroundMark x1="63293" y1="50151" x2="74390" y2="47734"/>
                          <a14:backgroundMark x1="74390" y1="47734" x2="79756" y2="47734"/>
                          <a14:backgroundMark x1="79756" y1="47734" x2="83537" y2="47432"/>
                          <a14:backgroundMark x1="83537" y1="47432" x2="85488" y2="47432"/>
                          <a14:backgroundMark x1="65732" y1="49849" x2="63415" y2="67674"/>
                          <a14:backgroundMark x1="62561" y1="63142" x2="89634" y2="57100"/>
                          <a14:backgroundMark x1="89634" y1="57100" x2="89634" y2="57100"/>
                          <a14:backgroundMark x1="65122" y1="65257" x2="78537" y2="65861"/>
                          <a14:backgroundMark x1="78537" y1="65861" x2="88171" y2="62538"/>
                          <a14:backgroundMark x1="86463" y1="67372" x2="89512" y2="71299"/>
                          <a14:backgroundMark x1="89512" y1="71299" x2="89512" y2="72205"/>
                          <a14:backgroundMark x1="84634" y1="65559" x2="83171" y2="69486"/>
                          <a14:backgroundMark x1="66098" y1="67372" x2="68659" y2="67069"/>
                          <a14:backgroundMark x1="64512" y1="75227" x2="64512" y2="75227"/>
                          <a14:backgroundMark x1="86585" y1="75227" x2="86585" y2="75227"/>
                          <a14:backgroundMark x1="83171" y1="68882" x2="83415" y2="82477"/>
                          <a14:backgroundMark x1="83415" y1="82477" x2="82439" y2="92145"/>
                          <a14:backgroundMark x1="82439" y1="92145" x2="80732" y2="92749"/>
                          <a14:backgroundMark x1="67317" y1="71299" x2="68659" y2="96073"/>
                          <a14:backgroundMark x1="71585" y1="77644" x2="74878" y2="98792"/>
                          <a14:backgroundMark x1="79024" y1="77039" x2="79390" y2="98792"/>
                          <a14:backgroundMark x1="76098" y1="83384" x2="71707" y2="95468"/>
                          <a14:backgroundMark x1="77439" y1="82477" x2="77805" y2="99094"/>
                          <a14:backgroundMark x1="67561" y1="83384" x2="67317" y2="88520"/>
                          <a14:backgroundMark x1="83780" y1="67372" x2="83902" y2="79758"/>
                        </a14:backgroundRemoval>
                      </a14:imgEffect>
                    </a14:imgLayer>
                  </a14:imgProps>
                </a:ext>
              </a:extLst>
            </a:blip>
            <a:srcRect l="54808"/>
            <a:stretch/>
          </p:blipFill>
          <p:spPr>
            <a:xfrm>
              <a:off x="2808295" y="3268754"/>
              <a:ext cx="1589457" cy="1396460"/>
            </a:xfrm>
            <a:prstGeom prst="rect">
              <a:avLst/>
            </a:prstGeom>
          </p:spPr>
        </p:pic>
      </p:grpSp>
      <p:sp>
        <p:nvSpPr>
          <p:cNvPr id="49" name="Rectangle 8">
            <a:extLst>
              <a:ext uri="{FF2B5EF4-FFF2-40B4-BE49-F238E27FC236}">
                <a16:creationId xmlns:a16="http://schemas.microsoft.com/office/drawing/2014/main" id="{998CEAB9-690B-4FEC-8686-A4320AFCCE97}"/>
              </a:ext>
            </a:extLst>
          </p:cNvPr>
          <p:cNvSpPr/>
          <p:nvPr/>
        </p:nvSpPr>
        <p:spPr>
          <a:xfrm rot="8050524">
            <a:off x="2672239" y="4889779"/>
            <a:ext cx="2054055" cy="1498271"/>
          </a:xfrm>
          <a:prstGeom prst="rect">
            <a:avLst/>
          </a:prstGeom>
        </p:spPr>
        <p:txBody>
          <a:bodyPr>
            <a:prstTxWarp prst="textArchUp">
              <a:avLst/>
            </a:prstTxWarp>
            <a:spAutoFit/>
          </a:bodyPr>
          <a:lstStyle/>
          <a:p>
            <a:pPr algn="ctr"/>
            <a:r>
              <a:rPr lang="es-ES" sz="2000" b="1" dirty="0">
                <a:latin typeface="+mj-lt"/>
                <a:cs typeface="Arial" panose="020B0604020202020204" pitchFamily="34" charset="0"/>
              </a:rPr>
              <a:t>Nivel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es-ES" sz="2000" b="1" dirty="0">
                <a:latin typeface="+mj-lt"/>
                <a:cs typeface="Arial" panose="020B0604020202020204" pitchFamily="34" charset="0"/>
              </a:rPr>
              <a:t>Operativo</a:t>
            </a:r>
            <a:r>
              <a:rPr lang="en-US" sz="2000" b="1" dirty="0">
                <a:latin typeface="+mj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BBA7CCDB-BC01-41A7-8EB2-611E9F385A1F}"/>
              </a:ext>
            </a:extLst>
          </p:cNvPr>
          <p:cNvSpPr/>
          <p:nvPr/>
        </p:nvSpPr>
        <p:spPr>
          <a:xfrm>
            <a:off x="1354984" y="2763544"/>
            <a:ext cx="23928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sz="1600" dirty="0">
                <a:solidFill>
                  <a:schemeClr val="bg1"/>
                </a:solidFill>
                <a:cs typeface="Arial" panose="020B0604020202020204" pitchFamily="34" charset="0"/>
              </a:rPr>
              <a:t>Ejes y Objetivos Estratégicos </a:t>
            </a:r>
          </a:p>
          <a:p>
            <a:pPr algn="ctr"/>
            <a:r>
              <a:rPr lang="es-PA" sz="1600" dirty="0">
                <a:solidFill>
                  <a:schemeClr val="bg1"/>
                </a:solidFill>
                <a:cs typeface="Arial" panose="020B0604020202020204" pitchFamily="34" charset="0"/>
              </a:rPr>
              <a:t>Líneas de Acción</a:t>
            </a:r>
          </a:p>
        </p:txBody>
      </p:sp>
      <p:sp>
        <p:nvSpPr>
          <p:cNvPr id="51" name="Cerrar llave 50">
            <a:extLst>
              <a:ext uri="{FF2B5EF4-FFF2-40B4-BE49-F238E27FC236}">
                <a16:creationId xmlns:a16="http://schemas.microsoft.com/office/drawing/2014/main" id="{A0E6EB03-02B9-43AC-9702-A01A99444277}"/>
              </a:ext>
            </a:extLst>
          </p:cNvPr>
          <p:cNvSpPr/>
          <p:nvPr/>
        </p:nvSpPr>
        <p:spPr>
          <a:xfrm>
            <a:off x="8872365" y="2035416"/>
            <a:ext cx="567076" cy="3990108"/>
          </a:xfrm>
          <a:prstGeom prst="rightBrace">
            <a:avLst>
              <a:gd name="adj1" fmla="val 22939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45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" name="Conector recto de flecha 111">
            <a:extLst>
              <a:ext uri="{FF2B5EF4-FFF2-40B4-BE49-F238E27FC236}">
                <a16:creationId xmlns:a16="http://schemas.microsoft.com/office/drawing/2014/main" id="{046F7D09-23FE-4E64-B270-26C801B8C762}"/>
              </a:ext>
            </a:extLst>
          </p:cNvPr>
          <p:cNvCxnSpPr>
            <a:cxnSpLocks/>
          </p:cNvCxnSpPr>
          <p:nvPr/>
        </p:nvCxnSpPr>
        <p:spPr>
          <a:xfrm flipH="1">
            <a:off x="2550740" y="3822194"/>
            <a:ext cx="1847314" cy="0"/>
          </a:xfrm>
          <a:prstGeom prst="straightConnector1">
            <a:avLst/>
          </a:prstGeom>
          <a:ln w="50800">
            <a:solidFill>
              <a:srgbClr val="3366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ector recto de flecha 112">
            <a:extLst>
              <a:ext uri="{FF2B5EF4-FFF2-40B4-BE49-F238E27FC236}">
                <a16:creationId xmlns:a16="http://schemas.microsoft.com/office/drawing/2014/main" id="{439A2DAF-E516-4663-8EFD-27334027941F}"/>
              </a:ext>
            </a:extLst>
          </p:cNvPr>
          <p:cNvCxnSpPr>
            <a:cxnSpLocks/>
          </p:cNvCxnSpPr>
          <p:nvPr/>
        </p:nvCxnSpPr>
        <p:spPr>
          <a:xfrm flipH="1">
            <a:off x="3658087" y="1794399"/>
            <a:ext cx="736863" cy="0"/>
          </a:xfrm>
          <a:prstGeom prst="straightConnector1">
            <a:avLst/>
          </a:prstGeom>
          <a:ln w="50800">
            <a:solidFill>
              <a:srgbClr val="FFCC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ector recto de flecha 113">
            <a:extLst>
              <a:ext uri="{FF2B5EF4-FFF2-40B4-BE49-F238E27FC236}">
                <a16:creationId xmlns:a16="http://schemas.microsoft.com/office/drawing/2014/main" id="{6D8416AF-78CB-4791-A09F-F5F603A0B105}"/>
              </a:ext>
            </a:extLst>
          </p:cNvPr>
          <p:cNvCxnSpPr>
            <a:cxnSpLocks/>
          </p:cNvCxnSpPr>
          <p:nvPr/>
        </p:nvCxnSpPr>
        <p:spPr>
          <a:xfrm>
            <a:off x="4391100" y="2155752"/>
            <a:ext cx="1049427" cy="5937"/>
          </a:xfrm>
          <a:prstGeom prst="straightConnector1">
            <a:avLst/>
          </a:prstGeom>
          <a:ln w="50800">
            <a:solidFill>
              <a:srgbClr val="3366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ector recto de flecha 114">
            <a:extLst>
              <a:ext uri="{FF2B5EF4-FFF2-40B4-BE49-F238E27FC236}">
                <a16:creationId xmlns:a16="http://schemas.microsoft.com/office/drawing/2014/main" id="{B7599356-067D-4DB2-BFCF-4ECE99464B96}"/>
              </a:ext>
            </a:extLst>
          </p:cNvPr>
          <p:cNvCxnSpPr>
            <a:cxnSpLocks/>
          </p:cNvCxnSpPr>
          <p:nvPr/>
        </p:nvCxnSpPr>
        <p:spPr>
          <a:xfrm flipV="1">
            <a:off x="4403466" y="3297272"/>
            <a:ext cx="1456940" cy="11835"/>
          </a:xfrm>
          <a:prstGeom prst="straightConnector1">
            <a:avLst/>
          </a:prstGeom>
          <a:ln w="50800">
            <a:solidFill>
              <a:srgbClr val="FFCC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de flecha 115">
            <a:extLst>
              <a:ext uri="{FF2B5EF4-FFF2-40B4-BE49-F238E27FC236}">
                <a16:creationId xmlns:a16="http://schemas.microsoft.com/office/drawing/2014/main" id="{9AFE79C8-874F-4CBC-B574-5DB190721A0F}"/>
              </a:ext>
            </a:extLst>
          </p:cNvPr>
          <p:cNvCxnSpPr>
            <a:cxnSpLocks/>
          </p:cNvCxnSpPr>
          <p:nvPr/>
        </p:nvCxnSpPr>
        <p:spPr>
          <a:xfrm>
            <a:off x="4404738" y="4335447"/>
            <a:ext cx="4639374" cy="0"/>
          </a:xfrm>
          <a:prstGeom prst="straightConnector1">
            <a:avLst/>
          </a:prstGeom>
          <a:ln w="50800">
            <a:solidFill>
              <a:srgbClr val="003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ector recto de flecha 116">
            <a:extLst>
              <a:ext uri="{FF2B5EF4-FFF2-40B4-BE49-F238E27FC236}">
                <a16:creationId xmlns:a16="http://schemas.microsoft.com/office/drawing/2014/main" id="{8FC02F7A-C748-4C03-AB0A-658EC81E3D87}"/>
              </a:ext>
            </a:extLst>
          </p:cNvPr>
          <p:cNvCxnSpPr>
            <a:cxnSpLocks/>
          </p:cNvCxnSpPr>
          <p:nvPr/>
        </p:nvCxnSpPr>
        <p:spPr>
          <a:xfrm flipH="1">
            <a:off x="3250170" y="2753118"/>
            <a:ext cx="1133435" cy="18444"/>
          </a:xfrm>
          <a:prstGeom prst="straightConnector1">
            <a:avLst/>
          </a:prstGeom>
          <a:ln w="50800">
            <a:solidFill>
              <a:srgbClr val="0033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Main Title">
            <a:extLst>
              <a:ext uri="{FF2B5EF4-FFF2-40B4-BE49-F238E27FC236}">
                <a16:creationId xmlns:a16="http://schemas.microsoft.com/office/drawing/2014/main" id="{EADDD908-59CC-4BFD-8450-255C3BEAF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0903" y="1736186"/>
            <a:ext cx="41451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u="none" strike="noStrike" cap="none" normalizeH="0" baseline="0" dirty="0" err="1">
                <a:ln>
                  <a:noFill/>
                </a:ln>
                <a:latin typeface="Calibri Light" panose="020F0302020204030204" pitchFamily="34" charset="0"/>
                <a:cs typeface="Times New Roman" panose="02020603050405020304" pitchFamily="18" charset="0"/>
              </a:rPr>
              <a:t>Instrumento</a:t>
            </a:r>
            <a:r>
              <a:rPr kumimoji="0" lang="en-US" altLang="en-US" b="1" u="none" strike="noStrike" cap="none" normalizeH="0" baseline="0" dirty="0">
                <a:ln>
                  <a:noFill/>
                </a:ln>
                <a:latin typeface="Calibri Light" panose="020F03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u="none" strike="noStrike" cap="none" normalizeH="0" baseline="0" dirty="0" err="1">
                <a:ln>
                  <a:noFill/>
                </a:ln>
                <a:latin typeface="Calibri Light" panose="020F0302020204030204" pitchFamily="34" charset="0"/>
                <a:cs typeface="Times New Roman" panose="02020603050405020304" pitchFamily="18" charset="0"/>
              </a:rPr>
              <a:t>limitado</a:t>
            </a:r>
            <a:r>
              <a:rPr kumimoji="0" lang="en-US" altLang="en-US" b="1" u="none" strike="noStrike" cap="none" normalizeH="0" baseline="0" dirty="0">
                <a:ln>
                  <a:noFill/>
                </a:ln>
                <a:latin typeface="Calibri Light" panose="020F0302020204030204" pitchFamily="34" charset="0"/>
                <a:cs typeface="Times New Roman" panose="02020603050405020304" pitchFamily="18" charset="0"/>
              </a:rPr>
              <a:t> a la programación</a:t>
            </a:r>
            <a:endParaRPr kumimoji="0" lang="en-US" altLang="en-US" sz="1100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Main Title">
            <a:extLst>
              <a:ext uri="{FF2B5EF4-FFF2-40B4-BE49-F238E27FC236}">
                <a16:creationId xmlns:a16="http://schemas.microsoft.com/office/drawing/2014/main" id="{C30B23A2-9334-439C-B11F-C5B1BE533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8017" y="1466643"/>
            <a:ext cx="15230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Herramientas</a:t>
            </a:r>
            <a:endParaRPr kumimoji="0" lang="en-US" altLang="en-US" sz="1100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Main Title">
            <a:extLst>
              <a:ext uri="{FF2B5EF4-FFF2-40B4-BE49-F238E27FC236}">
                <a16:creationId xmlns:a16="http://schemas.microsoft.com/office/drawing/2014/main" id="{BCABD59F-9FB1-4AFE-8F48-05C898FD6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1539" y="4495735"/>
            <a:ext cx="1770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Proceso manual</a:t>
            </a:r>
            <a:endParaRPr kumimoji="0" lang="en-US" altLang="en-US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Main Title">
            <a:extLst>
              <a:ext uri="{FF2B5EF4-FFF2-40B4-BE49-F238E27FC236}">
                <a16:creationId xmlns:a16="http://schemas.microsoft.com/office/drawing/2014/main" id="{4874D1E4-2DCA-4465-A621-401D1C27F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431" y="2408618"/>
            <a:ext cx="23276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Flujos de información</a:t>
            </a:r>
          </a:p>
        </p:txBody>
      </p:sp>
      <p:pic>
        <p:nvPicPr>
          <p:cNvPr id="122" name="Picture 2" descr="Resultado de imagen para excel">
            <a:extLst>
              <a:ext uri="{FF2B5EF4-FFF2-40B4-BE49-F238E27FC236}">
                <a16:creationId xmlns:a16="http://schemas.microsoft.com/office/drawing/2014/main" id="{7CCF87D6-8CB6-4CD6-AE39-4B1363376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769" y="1401945"/>
            <a:ext cx="441040" cy="43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Imagen 122">
            <a:extLst>
              <a:ext uri="{FF2B5EF4-FFF2-40B4-BE49-F238E27FC236}">
                <a16:creationId xmlns:a16="http://schemas.microsoft.com/office/drawing/2014/main" id="{D4F4D7AE-3091-4406-8666-7D9E4EC10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327" y="4219263"/>
            <a:ext cx="492492" cy="492492"/>
          </a:xfrm>
          <a:prstGeom prst="rect">
            <a:avLst/>
          </a:prstGeom>
        </p:spPr>
      </p:pic>
      <p:sp>
        <p:nvSpPr>
          <p:cNvPr id="124" name="Main Title">
            <a:extLst>
              <a:ext uri="{FF2B5EF4-FFF2-40B4-BE49-F238E27FC236}">
                <a16:creationId xmlns:a16="http://schemas.microsoft.com/office/drawing/2014/main" id="{DCDFC026-55DB-43F7-AEE8-ADD5FA25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810" y="3951846"/>
            <a:ext cx="43914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Carece de vinculación con otros sistemas </a:t>
            </a:r>
            <a:endParaRPr kumimoji="0" lang="en-US" altLang="en-US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Main Title">
            <a:extLst>
              <a:ext uri="{FF2B5EF4-FFF2-40B4-BE49-F238E27FC236}">
                <a16:creationId xmlns:a16="http://schemas.microsoft.com/office/drawing/2014/main" id="{002118A7-A419-418D-A131-964A6F192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5291" y="3504629"/>
            <a:ext cx="23276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Difícil acceso</a:t>
            </a:r>
          </a:p>
        </p:txBody>
      </p:sp>
      <p:cxnSp>
        <p:nvCxnSpPr>
          <p:cNvPr id="126" name="Conector recto de flecha 125">
            <a:extLst>
              <a:ext uri="{FF2B5EF4-FFF2-40B4-BE49-F238E27FC236}">
                <a16:creationId xmlns:a16="http://schemas.microsoft.com/office/drawing/2014/main" id="{B5DD9464-233B-4F83-8F3C-91EE11FB270B}"/>
              </a:ext>
            </a:extLst>
          </p:cNvPr>
          <p:cNvCxnSpPr>
            <a:cxnSpLocks/>
          </p:cNvCxnSpPr>
          <p:nvPr/>
        </p:nvCxnSpPr>
        <p:spPr>
          <a:xfrm flipH="1">
            <a:off x="2101465" y="4810699"/>
            <a:ext cx="2299201" cy="0"/>
          </a:xfrm>
          <a:prstGeom prst="straightConnector1">
            <a:avLst/>
          </a:prstGeom>
          <a:ln w="50800">
            <a:solidFill>
              <a:srgbClr val="FFCC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Main Title">
            <a:extLst>
              <a:ext uri="{FF2B5EF4-FFF2-40B4-BE49-F238E27FC236}">
                <a16:creationId xmlns:a16="http://schemas.microsoft.com/office/drawing/2014/main" id="{92DD90C4-F082-465D-A2EC-9E7B9C631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2033" y="4983100"/>
            <a:ext cx="3517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Existen iniciativas a nivel local</a:t>
            </a:r>
            <a:endParaRPr kumimoji="0" lang="en-US" altLang="en-US" sz="1100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8" name="Conector recto de flecha 127">
            <a:extLst>
              <a:ext uri="{FF2B5EF4-FFF2-40B4-BE49-F238E27FC236}">
                <a16:creationId xmlns:a16="http://schemas.microsoft.com/office/drawing/2014/main" id="{5E0E3044-2D2D-40C6-93DC-578EF711502B}"/>
              </a:ext>
            </a:extLst>
          </p:cNvPr>
          <p:cNvCxnSpPr>
            <a:cxnSpLocks/>
          </p:cNvCxnSpPr>
          <p:nvPr/>
        </p:nvCxnSpPr>
        <p:spPr>
          <a:xfrm>
            <a:off x="4409198" y="5357177"/>
            <a:ext cx="3461652" cy="0"/>
          </a:xfrm>
          <a:prstGeom prst="straightConnector1">
            <a:avLst/>
          </a:prstGeom>
          <a:ln w="50800">
            <a:solidFill>
              <a:srgbClr val="3366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Main Title">
            <a:extLst>
              <a:ext uri="{FF2B5EF4-FFF2-40B4-BE49-F238E27FC236}">
                <a16:creationId xmlns:a16="http://schemas.microsoft.com/office/drawing/2014/main" id="{924DEB91-803A-40AF-BF23-24316D9A7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7224" y="2999047"/>
            <a:ext cx="10990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Reportes</a:t>
            </a:r>
          </a:p>
        </p:txBody>
      </p:sp>
      <p:cxnSp>
        <p:nvCxnSpPr>
          <p:cNvPr id="130" name="Conector recto de flecha 129">
            <a:extLst>
              <a:ext uri="{FF2B5EF4-FFF2-40B4-BE49-F238E27FC236}">
                <a16:creationId xmlns:a16="http://schemas.microsoft.com/office/drawing/2014/main" id="{BFC6CF19-44BB-4F37-9492-B564A291D7CA}"/>
              </a:ext>
            </a:extLst>
          </p:cNvPr>
          <p:cNvCxnSpPr>
            <a:cxnSpLocks/>
          </p:cNvCxnSpPr>
          <p:nvPr/>
        </p:nvCxnSpPr>
        <p:spPr>
          <a:xfrm flipH="1">
            <a:off x="1476728" y="5877499"/>
            <a:ext cx="2938628" cy="0"/>
          </a:xfrm>
          <a:prstGeom prst="straightConnector1">
            <a:avLst/>
          </a:prstGeom>
          <a:ln w="50800">
            <a:solidFill>
              <a:srgbClr val="FFCC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Main Title">
            <a:extLst>
              <a:ext uri="{FF2B5EF4-FFF2-40B4-BE49-F238E27FC236}">
                <a16:creationId xmlns:a16="http://schemas.microsoft.com/office/drawing/2014/main" id="{02FABD87-922F-42EE-9BF8-7F11DFC2A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978" y="5505504"/>
            <a:ext cx="3517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dirty="0" err="1">
                <a:latin typeface="Calibri Light" panose="020F0302020204030204" pitchFamily="34" charset="0"/>
                <a:cs typeface="Times New Roman" panose="02020603050405020304" pitchFamily="18" charset="0"/>
              </a:rPr>
              <a:t>Variedad</a:t>
            </a: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altLang="en-US" b="1" dirty="0" err="1">
                <a:latin typeface="Calibri Light" panose="020F0302020204030204" pitchFamily="34" charset="0"/>
                <a:cs typeface="Times New Roman" panose="02020603050405020304" pitchFamily="18" charset="0"/>
              </a:rPr>
              <a:t>versiones</a:t>
            </a:r>
            <a:r>
              <a:rPr lang="en-US" altLang="en-US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 office</a:t>
            </a:r>
            <a:endParaRPr kumimoji="0" lang="en-US" altLang="en-US" sz="1100" b="1" u="none" strike="noStrike" cap="none" normalizeH="0" baseline="0" dirty="0">
              <a:ln>
                <a:noFill/>
              </a:ln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2" name="Imagen 131">
            <a:extLst>
              <a:ext uri="{FF2B5EF4-FFF2-40B4-BE49-F238E27FC236}">
                <a16:creationId xmlns:a16="http://schemas.microsoft.com/office/drawing/2014/main" id="{09900511-F179-44BE-97AE-CF53D5212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9875" y="3402030"/>
            <a:ext cx="2956816" cy="2426418"/>
          </a:xfrm>
          <a:prstGeom prst="rect">
            <a:avLst/>
          </a:prstGeom>
        </p:spPr>
      </p:pic>
      <p:cxnSp>
        <p:nvCxnSpPr>
          <p:cNvPr id="133" name="Conector recto 132">
            <a:extLst>
              <a:ext uri="{FF2B5EF4-FFF2-40B4-BE49-F238E27FC236}">
                <a16:creationId xmlns:a16="http://schemas.microsoft.com/office/drawing/2014/main" id="{01A7DDBF-53E1-4834-B599-6EC667002603}"/>
              </a:ext>
            </a:extLst>
          </p:cNvPr>
          <p:cNvCxnSpPr>
            <a:cxnSpLocks/>
          </p:cNvCxnSpPr>
          <p:nvPr/>
        </p:nvCxnSpPr>
        <p:spPr>
          <a:xfrm>
            <a:off x="4398054" y="366806"/>
            <a:ext cx="44274" cy="6491194"/>
          </a:xfrm>
          <a:prstGeom prst="line">
            <a:avLst/>
          </a:prstGeom>
          <a:ln w="57150"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Situación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Actual de la Planificación</a:t>
            </a:r>
          </a:p>
        </p:txBody>
      </p:sp>
      <p:sp>
        <p:nvSpPr>
          <p:cNvPr id="29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</p:spTree>
    <p:extLst>
      <p:ext uri="{BB962C8B-B14F-4D97-AF65-F5344CB8AC3E}">
        <p14:creationId xmlns:p14="http://schemas.microsoft.com/office/powerpoint/2010/main" val="279124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ipse 7">
            <a:extLst>
              <a:ext uri="{FF2B5EF4-FFF2-40B4-BE49-F238E27FC236}">
                <a16:creationId xmlns:a16="http://schemas.microsoft.com/office/drawing/2014/main" id="{3231A12E-93EF-43DB-9C95-06DAAA709A5A}"/>
              </a:ext>
            </a:extLst>
          </p:cNvPr>
          <p:cNvSpPr/>
          <p:nvPr/>
        </p:nvSpPr>
        <p:spPr>
          <a:xfrm>
            <a:off x="1946042" y="2503617"/>
            <a:ext cx="7912669" cy="7912669"/>
          </a:xfrm>
          <a:prstGeom prst="ellipse">
            <a:avLst/>
          </a:prstGeom>
          <a:noFill/>
          <a:ln w="28575">
            <a:solidFill>
              <a:srgbClr val="2F528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¿</a:t>
            </a:r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Cuál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es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su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propósito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6E2C949-BA3D-4FF3-B7FA-165C77DAD28B}"/>
              </a:ext>
            </a:extLst>
          </p:cNvPr>
          <p:cNvSpPr/>
          <p:nvPr/>
        </p:nvSpPr>
        <p:spPr>
          <a:xfrm>
            <a:off x="3947265" y="4774559"/>
            <a:ext cx="32932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/>
              <a:t>MEJORAR LA GESTIÓN DE LOS PROCESOS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692A37F8-34FE-46B3-A4EC-D413A1210070}"/>
              </a:ext>
            </a:extLst>
          </p:cNvPr>
          <p:cNvSpPr/>
          <p:nvPr/>
        </p:nvSpPr>
        <p:spPr>
          <a:xfrm>
            <a:off x="5277215" y="2088549"/>
            <a:ext cx="1532308" cy="13436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AB9AFE4-7271-4C0D-8441-A03411F06A59}"/>
              </a:ext>
            </a:extLst>
          </p:cNvPr>
          <p:cNvSpPr/>
          <p:nvPr/>
        </p:nvSpPr>
        <p:spPr>
          <a:xfrm>
            <a:off x="7594027" y="3003960"/>
            <a:ext cx="1657017" cy="1562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479F62C-991A-4D15-A018-2E5CF7EB6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845" y="2338639"/>
            <a:ext cx="819048" cy="819048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483E7CF5-6F9E-45C1-81C0-6FA6962D2F1D}"/>
              </a:ext>
            </a:extLst>
          </p:cNvPr>
          <p:cNvSpPr/>
          <p:nvPr/>
        </p:nvSpPr>
        <p:spPr>
          <a:xfrm>
            <a:off x="6228453" y="1482448"/>
            <a:ext cx="19599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latin typeface="Calibri Light" panose="020F0302020204030204" pitchFamily="34" charset="0"/>
              </a:rPr>
              <a:t>Contribuye al alineamiento de la estrategia institucional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499A4AA7-830A-4CF2-95D0-3B80FE3A09AC}"/>
              </a:ext>
            </a:extLst>
          </p:cNvPr>
          <p:cNvSpPr/>
          <p:nvPr/>
        </p:nvSpPr>
        <p:spPr>
          <a:xfrm>
            <a:off x="2945219" y="2503617"/>
            <a:ext cx="1532308" cy="13436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8FEE48B8-B012-4368-9A02-CCFEA9953C14}"/>
              </a:ext>
            </a:extLst>
          </p:cNvPr>
          <p:cNvSpPr/>
          <p:nvPr/>
        </p:nvSpPr>
        <p:spPr>
          <a:xfrm>
            <a:off x="1309764" y="4327916"/>
            <a:ext cx="1633849" cy="16276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CAB87DA-66BF-4A8F-AE29-D598D2431A9A}"/>
              </a:ext>
            </a:extLst>
          </p:cNvPr>
          <p:cNvSpPr/>
          <p:nvPr/>
        </p:nvSpPr>
        <p:spPr>
          <a:xfrm>
            <a:off x="-65064" y="3653197"/>
            <a:ext cx="22912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latin typeface="Calibri Light" panose="020F0302020204030204" pitchFamily="34" charset="0"/>
              </a:rPr>
              <a:t>Sistema automatizado e integrado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93BDA16D-9558-4D4B-80E2-91BEC20F2D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07" y="4522233"/>
            <a:ext cx="1188810" cy="1188810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4BC91E5-1799-45BF-A447-385E927B69CE}"/>
              </a:ext>
            </a:extLst>
          </p:cNvPr>
          <p:cNvSpPr/>
          <p:nvPr/>
        </p:nvSpPr>
        <p:spPr>
          <a:xfrm>
            <a:off x="1868375" y="1986289"/>
            <a:ext cx="1842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latin typeface="Calibri Light" panose="020F0302020204030204" pitchFamily="34" charset="0"/>
              </a:rPr>
              <a:t>Todos los niveles de gestión</a:t>
            </a:r>
          </a:p>
        </p:txBody>
      </p:sp>
      <p:pic>
        <p:nvPicPr>
          <p:cNvPr id="19" name="Imagen 18" descr="Imagen que contiene gráficos vectoriales&#10;&#10;Descripción generada con confianza muy alta">
            <a:extLst>
              <a:ext uri="{FF2B5EF4-FFF2-40B4-BE49-F238E27FC236}">
                <a16:creationId xmlns:a16="http://schemas.microsoft.com/office/drawing/2014/main" id="{188D6174-C3CE-4F14-81AD-DF3E3C16B1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11" y="2632620"/>
            <a:ext cx="1050777" cy="1050777"/>
          </a:xfrm>
          <a:prstGeom prst="rect">
            <a:avLst/>
          </a:prstGeom>
        </p:spPr>
      </p:pic>
      <p:sp>
        <p:nvSpPr>
          <p:cNvPr id="20" name="Elipse 19">
            <a:extLst>
              <a:ext uri="{FF2B5EF4-FFF2-40B4-BE49-F238E27FC236}">
                <a16:creationId xmlns:a16="http://schemas.microsoft.com/office/drawing/2014/main" id="{64685B56-E066-451F-9BE2-C3AD6716610B}"/>
              </a:ext>
            </a:extLst>
          </p:cNvPr>
          <p:cNvSpPr/>
          <p:nvPr/>
        </p:nvSpPr>
        <p:spPr>
          <a:xfrm>
            <a:off x="8701139" y="4704928"/>
            <a:ext cx="1532308" cy="13436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1D745EFE-9499-4EA1-A276-67E281635508}"/>
              </a:ext>
            </a:extLst>
          </p:cNvPr>
          <p:cNvSpPr/>
          <p:nvPr/>
        </p:nvSpPr>
        <p:spPr>
          <a:xfrm>
            <a:off x="8665195" y="2503617"/>
            <a:ext cx="12721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latin typeface="Calibri Light" panose="020F0302020204030204" pitchFamily="34" charset="0"/>
              </a:rPr>
              <a:t>Facilite el enfoque de </a:t>
            </a:r>
            <a:r>
              <a:rPr lang="es-ES" b="1" dirty="0" err="1">
                <a:latin typeface="Calibri Light" panose="020F0302020204030204" pitchFamily="34" charset="0"/>
              </a:rPr>
              <a:t>GpR</a:t>
            </a:r>
            <a:endParaRPr lang="es-ES" b="1" dirty="0">
              <a:latin typeface="Calibri Light" panose="020F0302020204030204" pitchFamily="34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8464FD4E-28D1-43AB-815B-F1A93450E133}"/>
              </a:ext>
            </a:extLst>
          </p:cNvPr>
          <p:cNvSpPr/>
          <p:nvPr/>
        </p:nvSpPr>
        <p:spPr>
          <a:xfrm>
            <a:off x="9957149" y="4299528"/>
            <a:ext cx="1937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latin typeface="Calibri Light" panose="020F0302020204030204" pitchFamily="34" charset="0"/>
              </a:rPr>
              <a:t>Información oportuna, confiable y relevante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41357FD3-F418-4A76-8736-40EB724500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315" b="64815" l="51198" r="63177">
                        <a14:foregroundMark x1="52760" y1="38981" x2="56927" y2="39630"/>
                        <a14:foregroundMark x1="51927" y1="39167" x2="54844" y2="33796"/>
                        <a14:foregroundMark x1="53490" y1="38148" x2="56198" y2="36944"/>
                        <a14:foregroundMark x1="53750" y1="38148" x2="55573" y2="35833"/>
                        <a14:foregroundMark x1="54844" y1="34259" x2="55000" y2="32315"/>
                        <a14:foregroundMark x1="61771" y1="47593" x2="63229" y2="47870"/>
                        <a14:foregroundMark x1="57865" y1="48333" x2="62031" y2="48241"/>
                        <a14:foregroundMark x1="62031" y1="48241" x2="62083" y2="48241"/>
                        <a14:foregroundMark x1="57604" y1="49259" x2="60156" y2="50648"/>
                        <a14:foregroundMark x1="60833" y1="48704" x2="60677" y2="51296"/>
                        <a14:foregroundMark x1="51927" y1="39630" x2="55625" y2="42407"/>
                        <a14:foregroundMark x1="55625" y1="42407" x2="57292" y2="40000"/>
                        <a14:foregroundMark x1="55990" y1="35741" x2="58281" y2="38981"/>
                        <a14:foregroundMark x1="51198" y1="39167" x2="53125" y2="43889"/>
                        <a14:foregroundMark x1="52917" y1="41944" x2="56198" y2="44444"/>
                        <a14:foregroundMark x1="54844" y1="45648" x2="56963" y2="43816"/>
                        <a14:foregroundMark x1="54583" y1="51667" x2="55937" y2="58704"/>
                        <a14:foregroundMark x1="55937" y1="58704" x2="55052" y2="61574"/>
                        <a14:foregroundMark x1="54792" y1="54722" x2="54688" y2="60556"/>
                        <a14:foregroundMark x1="54219" y1="53611" x2="53854" y2="58704"/>
                        <a14:foregroundMark x1="56771" y1="58426" x2="53750" y2="56019"/>
                        <a14:backgroundMark x1="58021" y1="41944" x2="58021" y2="41944"/>
                        <a14:backgroundMark x1="59115" y1="40833" x2="57292" y2="44259"/>
                      </a14:backgroundRemoval>
                    </a14:imgEffect>
                  </a14:imgLayer>
                </a14:imgProps>
              </a:ext>
            </a:extLst>
          </a:blip>
          <a:srcRect l="50071" t="31559" r="36078" b="31395"/>
          <a:stretch/>
        </p:blipFill>
        <p:spPr>
          <a:xfrm>
            <a:off x="7992127" y="3040992"/>
            <a:ext cx="1048263" cy="1577019"/>
          </a:xfrm>
          <a:prstGeom prst="rect">
            <a:avLst/>
          </a:prstGeom>
        </p:spPr>
      </p:pic>
      <p:pic>
        <p:nvPicPr>
          <p:cNvPr id="24" name="Imagen 23" descr="Imagen que contiene objeto, reloj&#10;&#10;Descripción generada con confianza alta">
            <a:extLst>
              <a:ext uri="{FF2B5EF4-FFF2-40B4-BE49-F238E27FC236}">
                <a16:creationId xmlns:a16="http://schemas.microsoft.com/office/drawing/2014/main" id="{8FDF58E4-5D65-48E0-AAFB-7BF1EA2BEB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390" y="4981431"/>
            <a:ext cx="775762" cy="775762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3C4DDD98-94E3-4B59-A87B-747CC50FCA91}"/>
              </a:ext>
            </a:extLst>
          </p:cNvPr>
          <p:cNvSpPr txBox="1"/>
          <p:nvPr/>
        </p:nvSpPr>
        <p:spPr>
          <a:xfrm>
            <a:off x="9467293" y="4668860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Berlin Sans FB Demi" panose="020E0802020502020306" pitchFamily="34" charset="0"/>
              </a:rPr>
              <a:t>24/7</a:t>
            </a:r>
          </a:p>
        </p:txBody>
      </p:sp>
    </p:spTree>
    <p:extLst>
      <p:ext uri="{BB962C8B-B14F-4D97-AF65-F5344CB8AC3E}">
        <p14:creationId xmlns:p14="http://schemas.microsoft.com/office/powerpoint/2010/main" val="2170497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Line 52">
            <a:extLst>
              <a:ext uri="{FF2B5EF4-FFF2-40B4-BE49-F238E27FC236}">
                <a16:creationId xmlns:a16="http://schemas.microsoft.com/office/drawing/2014/main" id="{8C211FE3-933E-4366-A960-67821551F335}"/>
              </a:ext>
            </a:extLst>
          </p:cNvPr>
          <p:cNvCxnSpPr>
            <a:cxnSpLocks/>
          </p:cNvCxnSpPr>
          <p:nvPr/>
        </p:nvCxnSpPr>
        <p:spPr>
          <a:xfrm>
            <a:off x="2460262" y="2698240"/>
            <a:ext cx="1285052" cy="11996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1527" y="276805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Cronograma</a:t>
            </a:r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altLang="es-MX" sz="3600" b="1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Actividades</a:t>
            </a:r>
            <a:endParaRPr lang="en-US" altLang="es-MX" sz="3600" b="1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27" name="Line 53">
            <a:extLst>
              <a:ext uri="{FF2B5EF4-FFF2-40B4-BE49-F238E27FC236}">
                <a16:creationId xmlns:a16="http://schemas.microsoft.com/office/drawing/2014/main" id="{74488F04-CDEF-471C-B020-9B927AB2C7E7}"/>
              </a:ext>
            </a:extLst>
          </p:cNvPr>
          <p:cNvCxnSpPr>
            <a:cxnSpLocks/>
          </p:cNvCxnSpPr>
          <p:nvPr/>
        </p:nvCxnSpPr>
        <p:spPr>
          <a:xfrm>
            <a:off x="7162800" y="2701828"/>
            <a:ext cx="1277266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Line 52">
            <a:extLst>
              <a:ext uri="{FF2B5EF4-FFF2-40B4-BE49-F238E27FC236}">
                <a16:creationId xmlns:a16="http://schemas.microsoft.com/office/drawing/2014/main" id="{8D26ED94-6E85-483B-BE8F-5F8A1DD904CB}"/>
              </a:ext>
            </a:extLst>
          </p:cNvPr>
          <p:cNvCxnSpPr>
            <a:cxnSpLocks/>
          </p:cNvCxnSpPr>
          <p:nvPr/>
        </p:nvCxnSpPr>
        <p:spPr>
          <a:xfrm>
            <a:off x="5617415" y="2697642"/>
            <a:ext cx="1285052" cy="11996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Line 47">
            <a:extLst>
              <a:ext uri="{FF2B5EF4-FFF2-40B4-BE49-F238E27FC236}">
                <a16:creationId xmlns:a16="http://schemas.microsoft.com/office/drawing/2014/main" id="{7248FCA2-8084-4259-B507-8E5CFFE5FD29}"/>
              </a:ext>
            </a:extLst>
          </p:cNvPr>
          <p:cNvCxnSpPr>
            <a:cxnSpLocks/>
          </p:cNvCxnSpPr>
          <p:nvPr/>
        </p:nvCxnSpPr>
        <p:spPr>
          <a:xfrm>
            <a:off x="3963266" y="2694398"/>
            <a:ext cx="117177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 33">
            <a:extLst>
              <a:ext uri="{FF2B5EF4-FFF2-40B4-BE49-F238E27FC236}">
                <a16:creationId xmlns:a16="http://schemas.microsoft.com/office/drawing/2014/main" id="{531CEAFD-7C19-45EB-9256-F80541E343A7}"/>
              </a:ext>
            </a:extLst>
          </p:cNvPr>
          <p:cNvCxnSpPr>
            <a:cxnSpLocks/>
          </p:cNvCxnSpPr>
          <p:nvPr/>
        </p:nvCxnSpPr>
        <p:spPr>
          <a:xfrm flipV="1">
            <a:off x="927624" y="2697467"/>
            <a:ext cx="1282277" cy="11996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 59">
            <a:extLst>
              <a:ext uri="{FF2B5EF4-FFF2-40B4-BE49-F238E27FC236}">
                <a16:creationId xmlns:a16="http://schemas.microsoft.com/office/drawing/2014/main" id="{E7E2F4CA-B4A8-41EB-8C49-0E9A8021E4EE}"/>
              </a:ext>
            </a:extLst>
          </p:cNvPr>
          <p:cNvGrpSpPr/>
          <p:nvPr/>
        </p:nvGrpSpPr>
        <p:grpSpPr>
          <a:xfrm>
            <a:off x="1192640" y="2826081"/>
            <a:ext cx="1617803" cy="1282675"/>
            <a:chOff x="419100" y="1457085"/>
            <a:chExt cx="1219200" cy="1495986"/>
          </a:xfrm>
        </p:grpSpPr>
        <p:sp>
          <p:nvSpPr>
            <p:cNvPr id="33" name="CasetăText 55">
              <a:extLst>
                <a:ext uri="{FF2B5EF4-FFF2-40B4-BE49-F238E27FC236}">
                  <a16:creationId xmlns:a16="http://schemas.microsoft.com/office/drawing/2014/main" id="{6DC07D26-04C1-403B-8E90-BB31341A505B}"/>
                </a:ext>
              </a:extLst>
            </p:cNvPr>
            <p:cNvSpPr txBox="1"/>
            <p:nvPr/>
          </p:nvSpPr>
          <p:spPr>
            <a:xfrm>
              <a:off x="419100" y="1457085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normAutofit fontScale="92500" lnSpcReduction="20000"/>
            </a:bodyPr>
            <a:lstStyle/>
            <a:p>
              <a:r>
                <a:rPr lang="en-US" b="1" dirty="0"/>
                <a:t>INICIO</a:t>
              </a:r>
            </a:p>
          </p:txBody>
        </p:sp>
        <p:sp>
          <p:nvSpPr>
            <p:cNvPr id="34" name="CasetăText 56">
              <a:extLst>
                <a:ext uri="{FF2B5EF4-FFF2-40B4-BE49-F238E27FC236}">
                  <a16:creationId xmlns:a16="http://schemas.microsoft.com/office/drawing/2014/main" id="{8945FCBD-2952-46AD-A1BC-1CAB19DFDC26}"/>
                </a:ext>
              </a:extLst>
            </p:cNvPr>
            <p:cNvSpPr txBox="1"/>
            <p:nvPr/>
          </p:nvSpPr>
          <p:spPr>
            <a:xfrm>
              <a:off x="419100" y="1783520"/>
              <a:ext cx="1118075" cy="116955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1200" b="1" dirty="0">
                  <a:latin typeface="Calibri" panose="020F0502020204030204" pitchFamily="34" charset="0"/>
                </a:rPr>
                <a:t>Desarrollo del </a:t>
              </a:r>
              <a:r>
                <a:rPr lang="en-US" sz="1200" b="1" dirty="0" err="1">
                  <a:latin typeface="Calibri" panose="020F0502020204030204" pitchFamily="34" charset="0"/>
                </a:rPr>
                <a:t>sistema</a:t>
              </a:r>
              <a:endParaRPr lang="en-US" sz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5" name="Group 63">
            <a:extLst>
              <a:ext uri="{FF2B5EF4-FFF2-40B4-BE49-F238E27FC236}">
                <a16:creationId xmlns:a16="http://schemas.microsoft.com/office/drawing/2014/main" id="{1C541E0C-4C35-44F2-B1F3-0A500021F6D5}"/>
              </a:ext>
            </a:extLst>
          </p:cNvPr>
          <p:cNvGrpSpPr/>
          <p:nvPr/>
        </p:nvGrpSpPr>
        <p:grpSpPr>
          <a:xfrm>
            <a:off x="2659115" y="2755172"/>
            <a:ext cx="1226411" cy="813405"/>
            <a:chOff x="419100" y="1457085"/>
            <a:chExt cx="1384878" cy="438514"/>
          </a:xfrm>
        </p:grpSpPr>
        <p:sp>
          <p:nvSpPr>
            <p:cNvPr id="36" name="Text 64">
              <a:extLst>
                <a:ext uri="{FF2B5EF4-FFF2-40B4-BE49-F238E27FC236}">
                  <a16:creationId xmlns:a16="http://schemas.microsoft.com/office/drawing/2014/main" id="{BFE03D7D-B9FB-4319-8882-0C71E247603D}"/>
                </a:ext>
              </a:extLst>
            </p:cNvPr>
            <p:cNvSpPr txBox="1"/>
            <p:nvPr/>
          </p:nvSpPr>
          <p:spPr>
            <a:xfrm>
              <a:off x="419100" y="1457085"/>
              <a:ext cx="1384878" cy="21095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b="1" dirty="0" err="1"/>
                <a:t>Módulos</a:t>
              </a:r>
              <a:endParaRPr lang="en-US" b="1" dirty="0"/>
            </a:p>
          </p:txBody>
        </p:sp>
        <p:sp>
          <p:nvSpPr>
            <p:cNvPr id="37" name="Text 65">
              <a:extLst>
                <a:ext uri="{FF2B5EF4-FFF2-40B4-BE49-F238E27FC236}">
                  <a16:creationId xmlns:a16="http://schemas.microsoft.com/office/drawing/2014/main" id="{983F1EC7-7671-4E0B-9870-BABD58E63CB9}"/>
                </a:ext>
              </a:extLst>
            </p:cNvPr>
            <p:cNvSpPr txBox="1"/>
            <p:nvPr/>
          </p:nvSpPr>
          <p:spPr>
            <a:xfrm>
              <a:off x="420206" y="1684648"/>
              <a:ext cx="1221165" cy="21095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200" b="1" dirty="0">
                  <a:latin typeface="+mj-lt"/>
                </a:rPr>
                <a:t>Primer</a:t>
              </a:r>
            </a:p>
            <a:p>
              <a:r>
                <a:rPr lang="en-US" sz="1200" b="1" dirty="0">
                  <a:latin typeface="+mj-lt"/>
                </a:rPr>
                <a:t>Sprint 1</a:t>
              </a:r>
              <a:endParaRPr lang="en-US" sz="1200" b="1" dirty="0"/>
            </a:p>
            <a:p>
              <a:endParaRPr lang="en-US" sz="1200" b="1" dirty="0">
                <a:latin typeface="+mj-lt"/>
              </a:endParaRPr>
            </a:p>
          </p:txBody>
        </p:sp>
      </p:grpSp>
      <p:sp>
        <p:nvSpPr>
          <p:cNvPr id="38" name="Text 68">
            <a:extLst>
              <a:ext uri="{FF2B5EF4-FFF2-40B4-BE49-F238E27FC236}">
                <a16:creationId xmlns:a16="http://schemas.microsoft.com/office/drawing/2014/main" id="{A0621D8A-880E-4458-94E1-F272F34B029F}"/>
              </a:ext>
            </a:extLst>
          </p:cNvPr>
          <p:cNvSpPr txBox="1"/>
          <p:nvPr/>
        </p:nvSpPr>
        <p:spPr>
          <a:xfrm>
            <a:off x="5387181" y="2723123"/>
            <a:ext cx="1469147" cy="10027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1500" b="1" dirty="0" err="1"/>
              <a:t>Capacitación</a:t>
            </a:r>
            <a:r>
              <a:rPr lang="en-US" sz="1500" b="1" dirty="0"/>
              <a:t> y </a:t>
            </a:r>
            <a:r>
              <a:rPr lang="en-US" sz="1500" b="1" dirty="0" err="1"/>
              <a:t>cultorización</a:t>
            </a:r>
            <a:endParaRPr lang="en-US" sz="1500" b="1" dirty="0"/>
          </a:p>
          <a:p>
            <a:pPr algn="ctr"/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39" name="Group 73">
            <a:extLst>
              <a:ext uri="{FF2B5EF4-FFF2-40B4-BE49-F238E27FC236}">
                <a16:creationId xmlns:a16="http://schemas.microsoft.com/office/drawing/2014/main" id="{0E8E9E86-A526-4F40-AABB-3982BC70C1C0}"/>
              </a:ext>
            </a:extLst>
          </p:cNvPr>
          <p:cNvGrpSpPr/>
          <p:nvPr/>
        </p:nvGrpSpPr>
        <p:grpSpPr>
          <a:xfrm>
            <a:off x="8933501" y="2737856"/>
            <a:ext cx="1462093" cy="1282675"/>
            <a:chOff x="419100" y="1457085"/>
            <a:chExt cx="1219200" cy="1495986"/>
          </a:xfrm>
        </p:grpSpPr>
        <p:sp>
          <p:nvSpPr>
            <p:cNvPr id="40" name="Text 74">
              <a:extLst>
                <a:ext uri="{FF2B5EF4-FFF2-40B4-BE49-F238E27FC236}">
                  <a16:creationId xmlns:a16="http://schemas.microsoft.com/office/drawing/2014/main" id="{A3BC717A-D759-444B-9147-FD2CA7FA9041}"/>
                </a:ext>
              </a:extLst>
            </p:cNvPr>
            <p:cNvSpPr txBox="1"/>
            <p:nvPr/>
          </p:nvSpPr>
          <p:spPr>
            <a:xfrm>
              <a:off x="419100" y="1457085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normAutofit fontScale="92500" lnSpcReduction="20000"/>
            </a:bodyPr>
            <a:lstStyle/>
            <a:p>
              <a:r>
                <a:rPr lang="en-US" b="1" dirty="0" err="1"/>
                <a:t>Módulos</a:t>
              </a:r>
              <a:endParaRPr lang="en-US" b="1" dirty="0"/>
            </a:p>
          </p:txBody>
        </p:sp>
        <p:sp>
          <p:nvSpPr>
            <p:cNvPr id="41" name="Text 75">
              <a:extLst>
                <a:ext uri="{FF2B5EF4-FFF2-40B4-BE49-F238E27FC236}">
                  <a16:creationId xmlns:a16="http://schemas.microsoft.com/office/drawing/2014/main" id="{67966B32-9D7E-4881-8296-FC06BACAC308}"/>
                </a:ext>
              </a:extLst>
            </p:cNvPr>
            <p:cNvSpPr txBox="1"/>
            <p:nvPr/>
          </p:nvSpPr>
          <p:spPr>
            <a:xfrm>
              <a:off x="419100" y="1783520"/>
              <a:ext cx="1118075" cy="116955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1000" b="1" dirty="0" err="1">
                  <a:latin typeface="+mj-lt"/>
                </a:rPr>
                <a:t>Último</a:t>
              </a:r>
              <a:endParaRPr lang="en-US" sz="1000" b="1" dirty="0">
                <a:latin typeface="+mj-lt"/>
              </a:endParaRPr>
            </a:p>
            <a:p>
              <a:r>
                <a:rPr lang="en-US" sz="1000" b="1" dirty="0">
                  <a:latin typeface="+mj-lt"/>
                </a:rPr>
                <a:t>Sprint 23</a:t>
              </a:r>
            </a:p>
            <a:p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2" name="Group 2">
            <a:extLst>
              <a:ext uri="{FF2B5EF4-FFF2-40B4-BE49-F238E27FC236}">
                <a16:creationId xmlns:a16="http://schemas.microsoft.com/office/drawing/2014/main" id="{5E69019E-2E84-4BF9-AD92-7B19F8D296EB}"/>
              </a:ext>
            </a:extLst>
          </p:cNvPr>
          <p:cNvGrpSpPr/>
          <p:nvPr/>
        </p:nvGrpSpPr>
        <p:grpSpPr>
          <a:xfrm>
            <a:off x="1336631" y="2532054"/>
            <a:ext cx="1644855" cy="2892887"/>
            <a:chOff x="1214019" y="1134816"/>
            <a:chExt cx="1371600" cy="3597018"/>
          </a:xfrm>
        </p:grpSpPr>
        <p:grpSp>
          <p:nvGrpSpPr>
            <p:cNvPr id="43" name="Grupare 7">
              <a:extLst>
                <a:ext uri="{FF2B5EF4-FFF2-40B4-BE49-F238E27FC236}">
                  <a16:creationId xmlns:a16="http://schemas.microsoft.com/office/drawing/2014/main" id="{A7FBA359-4B15-4B6D-A9BB-E1914690EECB}"/>
                </a:ext>
              </a:extLst>
            </p:cNvPr>
            <p:cNvGrpSpPr/>
            <p:nvPr/>
          </p:nvGrpSpPr>
          <p:grpSpPr>
            <a:xfrm>
              <a:off x="1451977" y="1134816"/>
              <a:ext cx="918577" cy="3597018"/>
              <a:chOff x="1259388" y="711751"/>
              <a:chExt cx="918577" cy="3597018"/>
            </a:xfrm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7294E465-8298-4131-9571-3EA58CED402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019712" y="3150516"/>
                <a:ext cx="1397929" cy="918577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6">
                <a:extLst>
                  <a:ext uri="{FF2B5EF4-FFF2-40B4-BE49-F238E27FC236}">
                    <a16:creationId xmlns:a16="http://schemas.microsoft.com/office/drawing/2014/main" id="{DEF87D4A-3F85-4B3D-9F68-0C7CB06B9B7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cxnSp>
            <p:nvCxnSpPr>
              <p:cNvPr id="47" name="Conecto 6">
                <a:extLst>
                  <a:ext uri="{FF2B5EF4-FFF2-40B4-BE49-F238E27FC236}">
                    <a16:creationId xmlns:a16="http://schemas.microsoft.com/office/drawing/2014/main" id="{E44F9DDC-BD48-4E01-BD8B-12A68A11F262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ln w="12700">
                <a:solidFill>
                  <a:schemeClr val="tx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 76">
              <a:extLst>
                <a:ext uri="{FF2B5EF4-FFF2-40B4-BE49-F238E27FC236}">
                  <a16:creationId xmlns:a16="http://schemas.microsoft.com/office/drawing/2014/main" id="{078A6438-3DD2-4DB2-AD9A-344D07950591}"/>
                </a:ext>
              </a:extLst>
            </p:cNvPr>
            <p:cNvSpPr txBox="1"/>
            <p:nvPr/>
          </p:nvSpPr>
          <p:spPr>
            <a:xfrm>
              <a:off x="1214019" y="3984640"/>
              <a:ext cx="1371600" cy="7357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07 de </a:t>
              </a:r>
              <a:r>
                <a:rPr lang="en-US" sz="1400" b="1" dirty="0" err="1">
                  <a:solidFill>
                    <a:schemeClr val="bg1"/>
                  </a:solidFill>
                  <a:latin typeface="+mj-lt"/>
                </a:rPr>
                <a:t>julio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2019</a:t>
              </a:r>
            </a:p>
          </p:txBody>
        </p:sp>
      </p:grpSp>
      <p:grpSp>
        <p:nvGrpSpPr>
          <p:cNvPr id="48" name="Group 5">
            <a:extLst>
              <a:ext uri="{FF2B5EF4-FFF2-40B4-BE49-F238E27FC236}">
                <a16:creationId xmlns:a16="http://schemas.microsoft.com/office/drawing/2014/main" id="{7C469C5A-90CB-4CB0-9AD9-C5C5DC935BAE}"/>
              </a:ext>
            </a:extLst>
          </p:cNvPr>
          <p:cNvGrpSpPr/>
          <p:nvPr/>
        </p:nvGrpSpPr>
        <p:grpSpPr>
          <a:xfrm>
            <a:off x="3218582" y="2578356"/>
            <a:ext cx="865779" cy="2547537"/>
            <a:chOff x="3160167" y="1175638"/>
            <a:chExt cx="630366" cy="2564730"/>
          </a:xfrm>
        </p:grpSpPr>
        <p:grpSp>
          <p:nvGrpSpPr>
            <p:cNvPr id="49" name="Grupare 8">
              <a:extLst>
                <a:ext uri="{FF2B5EF4-FFF2-40B4-BE49-F238E27FC236}">
                  <a16:creationId xmlns:a16="http://schemas.microsoft.com/office/drawing/2014/main" id="{FA0F9A98-EC0B-4498-AC48-4B794C40254D}"/>
                </a:ext>
              </a:extLst>
            </p:cNvPr>
            <p:cNvGrpSpPr/>
            <p:nvPr/>
          </p:nvGrpSpPr>
          <p:grpSpPr>
            <a:xfrm>
              <a:off x="3160167" y="1175638"/>
              <a:ext cx="630365" cy="2387819"/>
              <a:chOff x="1329625" y="711751"/>
              <a:chExt cx="790325" cy="2993748"/>
            </a:xfrm>
            <a:solidFill>
              <a:schemeClr val="accent2"/>
            </a:solidFill>
          </p:grpSpPr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id="{8C3C0981-0972-42D7-833D-D57317EC56F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163658" y="2749207"/>
                <a:ext cx="1122259" cy="79032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E2A02CA1-3365-4186-93EE-8B11CA6362C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endParaRPr lang="en-US"/>
              </a:p>
            </p:txBody>
          </p:sp>
          <p:cxnSp>
            <p:nvCxnSpPr>
              <p:cNvPr id="53" name="Conector 11">
                <a:extLst>
                  <a:ext uri="{FF2B5EF4-FFF2-40B4-BE49-F238E27FC236}">
                    <a16:creationId xmlns:a16="http://schemas.microsoft.com/office/drawing/2014/main" id="{CDBFB315-13BE-4125-AE51-85BD479BCE8F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grpFill/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 77">
              <a:extLst>
                <a:ext uri="{FF2B5EF4-FFF2-40B4-BE49-F238E27FC236}">
                  <a16:creationId xmlns:a16="http://schemas.microsoft.com/office/drawing/2014/main" id="{8240EF3E-585B-45B1-A386-BE830CFF1771}"/>
                </a:ext>
              </a:extLst>
            </p:cNvPr>
            <p:cNvSpPr txBox="1"/>
            <p:nvPr/>
          </p:nvSpPr>
          <p:spPr>
            <a:xfrm>
              <a:off x="3182036" y="3004607"/>
              <a:ext cx="608497" cy="73576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Julio  2019</a:t>
              </a:r>
            </a:p>
          </p:txBody>
        </p:sp>
      </p:grpSp>
      <p:grpSp>
        <p:nvGrpSpPr>
          <p:cNvPr id="54" name="Group12">
            <a:extLst>
              <a:ext uri="{FF2B5EF4-FFF2-40B4-BE49-F238E27FC236}">
                <a16:creationId xmlns:a16="http://schemas.microsoft.com/office/drawing/2014/main" id="{50358B41-8794-4417-A29D-BB394645E650}"/>
              </a:ext>
            </a:extLst>
          </p:cNvPr>
          <p:cNvGrpSpPr/>
          <p:nvPr/>
        </p:nvGrpSpPr>
        <p:grpSpPr>
          <a:xfrm>
            <a:off x="4514819" y="2576519"/>
            <a:ext cx="1137493" cy="2824995"/>
            <a:chOff x="4726750" y="1134816"/>
            <a:chExt cx="948525" cy="3597018"/>
          </a:xfrm>
        </p:grpSpPr>
        <p:grpSp>
          <p:nvGrpSpPr>
            <p:cNvPr id="55" name="Grupare 43">
              <a:extLst>
                <a:ext uri="{FF2B5EF4-FFF2-40B4-BE49-F238E27FC236}">
                  <a16:creationId xmlns:a16="http://schemas.microsoft.com/office/drawing/2014/main" id="{CB134BEC-23D4-48D0-B918-CF3529D702EB}"/>
                </a:ext>
              </a:extLst>
            </p:cNvPr>
            <p:cNvGrpSpPr/>
            <p:nvPr/>
          </p:nvGrpSpPr>
          <p:grpSpPr>
            <a:xfrm>
              <a:off x="4755380" y="1134816"/>
              <a:ext cx="918577" cy="3597018"/>
              <a:chOff x="1259388" y="711751"/>
              <a:chExt cx="918577" cy="3597018"/>
            </a:xfrm>
            <a:solidFill>
              <a:schemeClr val="accent5"/>
            </a:solidFill>
          </p:grpSpPr>
          <p:sp>
            <p:nvSpPr>
              <p:cNvPr id="57" name="Freeform 6">
                <a:extLst>
                  <a:ext uri="{FF2B5EF4-FFF2-40B4-BE49-F238E27FC236}">
                    <a16:creationId xmlns:a16="http://schemas.microsoft.com/office/drawing/2014/main" id="{58D0ADC0-1EAE-4A3F-9ED5-1A596FE84C1F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019712" y="3150516"/>
                <a:ext cx="1397929" cy="918577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Freeform 6">
                <a:extLst>
                  <a:ext uri="{FF2B5EF4-FFF2-40B4-BE49-F238E27FC236}">
                    <a16:creationId xmlns:a16="http://schemas.microsoft.com/office/drawing/2014/main" id="{AE4EBE4C-DB05-4976-9048-63F05BA9146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cxnSp>
            <p:nvCxnSpPr>
              <p:cNvPr id="59" name="Conector 46">
                <a:extLst>
                  <a:ext uri="{FF2B5EF4-FFF2-40B4-BE49-F238E27FC236}">
                    <a16:creationId xmlns:a16="http://schemas.microsoft.com/office/drawing/2014/main" id="{8AD3947E-9ECB-4A80-BA6C-ED6658565291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grpFill/>
              <a:ln w="12700">
                <a:solidFill>
                  <a:schemeClr val="accent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 78">
              <a:extLst>
                <a:ext uri="{FF2B5EF4-FFF2-40B4-BE49-F238E27FC236}">
                  <a16:creationId xmlns:a16="http://schemas.microsoft.com/office/drawing/2014/main" id="{0E066E0A-86CA-448E-BDF1-C0CAD1E9B4AC}"/>
                </a:ext>
              </a:extLst>
            </p:cNvPr>
            <p:cNvSpPr txBox="1"/>
            <p:nvPr/>
          </p:nvSpPr>
          <p:spPr>
            <a:xfrm>
              <a:off x="4726750" y="3868382"/>
              <a:ext cx="948525" cy="79656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 err="1">
                  <a:latin typeface="+mj-lt"/>
                </a:rPr>
                <a:t>Octubre</a:t>
              </a:r>
              <a:r>
                <a:rPr lang="en-US" sz="1400" b="1" dirty="0">
                  <a:latin typeface="+mj-lt"/>
                </a:rPr>
                <a:t> 2020</a:t>
              </a:r>
            </a:p>
          </p:txBody>
        </p:sp>
      </p:grpSp>
      <p:grpSp>
        <p:nvGrpSpPr>
          <p:cNvPr id="60" name="Group 13">
            <a:extLst>
              <a:ext uri="{FF2B5EF4-FFF2-40B4-BE49-F238E27FC236}">
                <a16:creationId xmlns:a16="http://schemas.microsoft.com/office/drawing/2014/main" id="{117CE00B-AF01-4528-A907-F0EF997A73D5}"/>
              </a:ext>
            </a:extLst>
          </p:cNvPr>
          <p:cNvGrpSpPr/>
          <p:nvPr/>
        </p:nvGrpSpPr>
        <p:grpSpPr>
          <a:xfrm>
            <a:off x="9302490" y="2595530"/>
            <a:ext cx="1470285" cy="2566653"/>
            <a:chOff x="6184101" y="1175638"/>
            <a:chExt cx="1226031" cy="2993492"/>
          </a:xfrm>
        </p:grpSpPr>
        <p:grpSp>
          <p:nvGrpSpPr>
            <p:cNvPr id="61" name="Grupare 48">
              <a:extLst>
                <a:ext uri="{FF2B5EF4-FFF2-40B4-BE49-F238E27FC236}">
                  <a16:creationId xmlns:a16="http://schemas.microsoft.com/office/drawing/2014/main" id="{51999E4D-9208-4D41-A21D-B95BA6CB8E6A}"/>
                </a:ext>
              </a:extLst>
            </p:cNvPr>
            <p:cNvGrpSpPr/>
            <p:nvPr/>
          </p:nvGrpSpPr>
          <p:grpSpPr>
            <a:xfrm>
              <a:off x="6407548" y="1175638"/>
              <a:ext cx="732659" cy="2868989"/>
              <a:chOff x="1259388" y="711751"/>
              <a:chExt cx="918577" cy="3597018"/>
            </a:xfrm>
            <a:solidFill>
              <a:srgbClr val="7030A0"/>
            </a:solidFill>
          </p:grpSpPr>
          <p:sp>
            <p:nvSpPr>
              <p:cNvPr id="65" name="Freeform 6">
                <a:extLst>
                  <a:ext uri="{FF2B5EF4-FFF2-40B4-BE49-F238E27FC236}">
                    <a16:creationId xmlns:a16="http://schemas.microsoft.com/office/drawing/2014/main" id="{1026A6D4-5C90-41DD-B84F-F6A588FCF1E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019712" y="3150516"/>
                <a:ext cx="1397929" cy="918577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7" name="Freeform 6">
                <a:extLst>
                  <a:ext uri="{FF2B5EF4-FFF2-40B4-BE49-F238E27FC236}">
                    <a16:creationId xmlns:a16="http://schemas.microsoft.com/office/drawing/2014/main" id="{16989DED-5F74-4735-8B87-EC23784E256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/>
              <a:p>
                <a:endParaRPr lang="en-US"/>
              </a:p>
            </p:txBody>
          </p:sp>
          <p:cxnSp>
            <p:nvCxnSpPr>
              <p:cNvPr id="68" name="Conector51">
                <a:extLst>
                  <a:ext uri="{FF2B5EF4-FFF2-40B4-BE49-F238E27FC236}">
                    <a16:creationId xmlns:a16="http://schemas.microsoft.com/office/drawing/2014/main" id="{337B16F3-F4B5-41E6-83A4-62D4F9913127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grpFill/>
              <a:ln w="12700">
                <a:solidFill>
                  <a:srgbClr val="7030A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Text 79">
              <a:extLst>
                <a:ext uri="{FF2B5EF4-FFF2-40B4-BE49-F238E27FC236}">
                  <a16:creationId xmlns:a16="http://schemas.microsoft.com/office/drawing/2014/main" id="{049367FE-4516-4AFB-805E-C95584947079}"/>
                </a:ext>
              </a:extLst>
            </p:cNvPr>
            <p:cNvSpPr txBox="1"/>
            <p:nvPr/>
          </p:nvSpPr>
          <p:spPr>
            <a:xfrm>
              <a:off x="6184101" y="3316763"/>
              <a:ext cx="1226031" cy="85236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 err="1">
                  <a:solidFill>
                    <a:schemeClr val="bg1"/>
                  </a:solidFill>
                  <a:latin typeface="+mj-lt"/>
                </a:rPr>
                <a:t>Junio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2021</a:t>
              </a:r>
            </a:p>
          </p:txBody>
        </p:sp>
      </p:grpSp>
      <p:grpSp>
        <p:nvGrpSpPr>
          <p:cNvPr id="69" name="Group 14">
            <a:extLst>
              <a:ext uri="{FF2B5EF4-FFF2-40B4-BE49-F238E27FC236}">
                <a16:creationId xmlns:a16="http://schemas.microsoft.com/office/drawing/2014/main" id="{97F71A7F-2E50-4E2F-82DC-B61871D6B9DC}"/>
              </a:ext>
            </a:extLst>
          </p:cNvPr>
          <p:cNvGrpSpPr/>
          <p:nvPr/>
        </p:nvGrpSpPr>
        <p:grpSpPr>
          <a:xfrm>
            <a:off x="6202688" y="2555789"/>
            <a:ext cx="1137811" cy="3129846"/>
            <a:chOff x="8074023" y="1134816"/>
            <a:chExt cx="948790" cy="3650346"/>
          </a:xfrm>
        </p:grpSpPr>
        <p:grpSp>
          <p:nvGrpSpPr>
            <p:cNvPr id="70" name="Grupare 69">
              <a:extLst>
                <a:ext uri="{FF2B5EF4-FFF2-40B4-BE49-F238E27FC236}">
                  <a16:creationId xmlns:a16="http://schemas.microsoft.com/office/drawing/2014/main" id="{19359148-5405-4A02-A4B8-C366832853D5}"/>
                </a:ext>
              </a:extLst>
            </p:cNvPr>
            <p:cNvGrpSpPr/>
            <p:nvPr/>
          </p:nvGrpSpPr>
          <p:grpSpPr>
            <a:xfrm>
              <a:off x="8074023" y="1134816"/>
              <a:ext cx="918577" cy="3597018"/>
              <a:chOff x="1259388" y="711751"/>
              <a:chExt cx="918577" cy="3597018"/>
            </a:xfrm>
            <a:solidFill>
              <a:srgbClr val="00B0F0"/>
            </a:solidFill>
          </p:grpSpPr>
          <p:sp>
            <p:nvSpPr>
              <p:cNvPr id="72" name="Freeform 6">
                <a:extLst>
                  <a:ext uri="{FF2B5EF4-FFF2-40B4-BE49-F238E27FC236}">
                    <a16:creationId xmlns:a16="http://schemas.microsoft.com/office/drawing/2014/main" id="{E3559C76-5016-4421-832C-E4442611113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019712" y="3150516"/>
                <a:ext cx="1397929" cy="918577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id="{91083E61-0051-4B80-8676-0585F62DB43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cxnSp>
            <p:nvCxnSpPr>
              <p:cNvPr id="75" name="Conector72">
                <a:extLst>
                  <a:ext uri="{FF2B5EF4-FFF2-40B4-BE49-F238E27FC236}">
                    <a16:creationId xmlns:a16="http://schemas.microsoft.com/office/drawing/2014/main" id="{379574B4-7DCF-424A-86A0-45E43127876B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grpFill/>
              <a:ln w="127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 80">
              <a:extLst>
                <a:ext uri="{FF2B5EF4-FFF2-40B4-BE49-F238E27FC236}">
                  <a16:creationId xmlns:a16="http://schemas.microsoft.com/office/drawing/2014/main" id="{E87DB8DE-7BBA-4ABA-8806-3B88C1DBDBE8}"/>
                </a:ext>
              </a:extLst>
            </p:cNvPr>
            <p:cNvSpPr txBox="1"/>
            <p:nvPr/>
          </p:nvSpPr>
          <p:spPr>
            <a:xfrm>
              <a:off x="8074290" y="3932795"/>
              <a:ext cx="948523" cy="85236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 err="1">
                  <a:latin typeface="+mj-lt"/>
                </a:rPr>
                <a:t>Marzo</a:t>
              </a:r>
              <a:endParaRPr lang="en-US" sz="1400" b="1" dirty="0">
                <a:latin typeface="+mj-lt"/>
              </a:endParaRPr>
            </a:p>
            <a:p>
              <a:pPr algn="ctr"/>
              <a:r>
                <a:rPr lang="en-US" sz="1400" b="1" dirty="0">
                  <a:latin typeface="+mj-lt"/>
                </a:rPr>
                <a:t>2021</a:t>
              </a:r>
            </a:p>
          </p:txBody>
        </p:sp>
      </p:grpSp>
      <p:grpSp>
        <p:nvGrpSpPr>
          <p:cNvPr id="76" name="Group 60">
            <a:extLst>
              <a:ext uri="{FF2B5EF4-FFF2-40B4-BE49-F238E27FC236}">
                <a16:creationId xmlns:a16="http://schemas.microsoft.com/office/drawing/2014/main" id="{7EB15249-DC46-42F7-BD58-05A245CCA252}"/>
              </a:ext>
            </a:extLst>
          </p:cNvPr>
          <p:cNvGrpSpPr/>
          <p:nvPr/>
        </p:nvGrpSpPr>
        <p:grpSpPr>
          <a:xfrm>
            <a:off x="4025241" y="2700928"/>
            <a:ext cx="1592174" cy="1180777"/>
            <a:chOff x="385191" y="1457085"/>
            <a:chExt cx="1253109" cy="1377142"/>
          </a:xfrm>
        </p:grpSpPr>
        <p:sp>
          <p:nvSpPr>
            <p:cNvPr id="77" name="ext 61">
              <a:extLst>
                <a:ext uri="{FF2B5EF4-FFF2-40B4-BE49-F238E27FC236}">
                  <a16:creationId xmlns:a16="http://schemas.microsoft.com/office/drawing/2014/main" id="{BE227D81-E1D0-4970-A240-B259840DFC6A}"/>
                </a:ext>
              </a:extLst>
            </p:cNvPr>
            <p:cNvSpPr txBox="1"/>
            <p:nvPr/>
          </p:nvSpPr>
          <p:spPr>
            <a:xfrm>
              <a:off x="419100" y="1457085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s-ES" b="1" dirty="0"/>
                <a:t>Inicio de </a:t>
              </a:r>
              <a:r>
                <a:rPr lang="en-US" b="1" dirty="0" err="1"/>
                <a:t>Pruebas</a:t>
              </a:r>
              <a:endParaRPr lang="en-US" b="1" dirty="0"/>
            </a:p>
          </p:txBody>
        </p:sp>
        <p:sp>
          <p:nvSpPr>
            <p:cNvPr id="78" name="Text 62">
              <a:extLst>
                <a:ext uri="{FF2B5EF4-FFF2-40B4-BE49-F238E27FC236}">
                  <a16:creationId xmlns:a16="http://schemas.microsoft.com/office/drawing/2014/main" id="{DAB81AB7-84A3-4A41-83F7-FF9E7B348B47}"/>
                </a:ext>
              </a:extLst>
            </p:cNvPr>
            <p:cNvSpPr txBox="1"/>
            <p:nvPr/>
          </p:nvSpPr>
          <p:spPr>
            <a:xfrm>
              <a:off x="385191" y="2194749"/>
              <a:ext cx="1118075" cy="639478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1200" b="1" dirty="0" err="1">
                  <a:latin typeface="+mj-lt"/>
                </a:rPr>
                <a:t>Unidades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Piloto</a:t>
              </a:r>
              <a:endParaRPr lang="en-US" sz="1200" b="1" dirty="0">
                <a:latin typeface="+mj-lt"/>
              </a:endParaRPr>
            </a:p>
            <a:p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79" name="Line 53">
            <a:extLst>
              <a:ext uri="{FF2B5EF4-FFF2-40B4-BE49-F238E27FC236}">
                <a16:creationId xmlns:a16="http://schemas.microsoft.com/office/drawing/2014/main" id="{633DAB44-10BA-4B1E-8C5D-979CCE6BFD07}"/>
              </a:ext>
            </a:extLst>
          </p:cNvPr>
          <p:cNvCxnSpPr>
            <a:cxnSpLocks/>
          </p:cNvCxnSpPr>
          <p:nvPr/>
        </p:nvCxnSpPr>
        <p:spPr>
          <a:xfrm>
            <a:off x="8823960" y="2712296"/>
            <a:ext cx="1230525" cy="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 68">
            <a:extLst>
              <a:ext uri="{FF2B5EF4-FFF2-40B4-BE49-F238E27FC236}">
                <a16:creationId xmlns:a16="http://schemas.microsoft.com/office/drawing/2014/main" id="{31E1DAB0-196A-41CF-AE76-04414E8DA396}"/>
              </a:ext>
            </a:extLst>
          </p:cNvPr>
          <p:cNvSpPr txBox="1"/>
          <p:nvPr/>
        </p:nvSpPr>
        <p:spPr>
          <a:xfrm>
            <a:off x="7018205" y="2755172"/>
            <a:ext cx="1469147" cy="10027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1500" b="1" dirty="0" err="1"/>
              <a:t>Formulación</a:t>
            </a:r>
            <a:r>
              <a:rPr lang="en-US" sz="1500" b="1" dirty="0"/>
              <a:t> 2022-2023</a:t>
            </a:r>
          </a:p>
          <a:p>
            <a:pPr algn="ctr"/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81" name="Group 14">
            <a:extLst>
              <a:ext uri="{FF2B5EF4-FFF2-40B4-BE49-F238E27FC236}">
                <a16:creationId xmlns:a16="http://schemas.microsoft.com/office/drawing/2014/main" id="{35E5701C-7DF4-4513-93FF-A8BC9FA73365}"/>
              </a:ext>
            </a:extLst>
          </p:cNvPr>
          <p:cNvGrpSpPr/>
          <p:nvPr/>
        </p:nvGrpSpPr>
        <p:grpSpPr>
          <a:xfrm>
            <a:off x="7889277" y="2547114"/>
            <a:ext cx="1137811" cy="3129846"/>
            <a:chOff x="8074023" y="1134816"/>
            <a:chExt cx="948790" cy="3650346"/>
          </a:xfrm>
        </p:grpSpPr>
        <p:grpSp>
          <p:nvGrpSpPr>
            <p:cNvPr id="82" name="Grupare 69">
              <a:extLst>
                <a:ext uri="{FF2B5EF4-FFF2-40B4-BE49-F238E27FC236}">
                  <a16:creationId xmlns:a16="http://schemas.microsoft.com/office/drawing/2014/main" id="{DC0C43BF-301F-4AFC-86A1-ECF3D9CAE124}"/>
                </a:ext>
              </a:extLst>
            </p:cNvPr>
            <p:cNvGrpSpPr/>
            <p:nvPr/>
          </p:nvGrpSpPr>
          <p:grpSpPr>
            <a:xfrm>
              <a:off x="8074023" y="1134816"/>
              <a:ext cx="918577" cy="3597018"/>
              <a:chOff x="1259388" y="711751"/>
              <a:chExt cx="918577" cy="3597018"/>
            </a:xfrm>
            <a:solidFill>
              <a:srgbClr val="00B0F0"/>
            </a:solidFill>
          </p:grpSpPr>
          <p:sp>
            <p:nvSpPr>
              <p:cNvPr id="84" name="Freeform 6">
                <a:extLst>
                  <a:ext uri="{FF2B5EF4-FFF2-40B4-BE49-F238E27FC236}">
                    <a16:creationId xmlns:a16="http://schemas.microsoft.com/office/drawing/2014/main" id="{5799EBF7-6003-43E0-A302-5FDBD844D87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 flipV="1">
                <a:off x="1019712" y="3150516"/>
                <a:ext cx="1397929" cy="918577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85" name="Freeform 6">
                <a:extLst>
                  <a:ext uri="{FF2B5EF4-FFF2-40B4-BE49-F238E27FC236}">
                    <a16:creationId xmlns:a16="http://schemas.microsoft.com/office/drawing/2014/main" id="{279D9F4C-497E-4809-B670-0847A49CC11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1471346" y="816885"/>
                <a:ext cx="525143" cy="314875"/>
              </a:xfrm>
              <a:custGeom>
                <a:avLst/>
                <a:gdLst>
                  <a:gd name="T0" fmla="*/ 923 w 1709"/>
                  <a:gd name="T1" fmla="*/ 200 h 1123"/>
                  <a:gd name="T2" fmla="*/ 923 w 1709"/>
                  <a:gd name="T3" fmla="*/ 923 h 1123"/>
                  <a:gd name="T4" fmla="*/ 200 w 1709"/>
                  <a:gd name="T5" fmla="*/ 923 h 1123"/>
                  <a:gd name="T6" fmla="*/ 200 w 1709"/>
                  <a:gd name="T7" fmla="*/ 200 h 1123"/>
                  <a:gd name="T8" fmla="*/ 923 w 1709"/>
                  <a:gd name="T9" fmla="*/ 200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9" h="1123">
                    <a:moveTo>
                      <a:pt x="923" y="200"/>
                    </a:moveTo>
                    <a:cubicBezTo>
                      <a:pt x="1704" y="861"/>
                      <a:pt x="1709" y="288"/>
                      <a:pt x="923" y="923"/>
                    </a:cubicBezTo>
                    <a:cubicBezTo>
                      <a:pt x="703" y="1101"/>
                      <a:pt x="399" y="1123"/>
                      <a:pt x="200" y="923"/>
                    </a:cubicBezTo>
                    <a:cubicBezTo>
                      <a:pt x="0" y="723"/>
                      <a:pt x="0" y="400"/>
                      <a:pt x="200" y="200"/>
                    </a:cubicBezTo>
                    <a:cubicBezTo>
                      <a:pt x="399" y="0"/>
                      <a:pt x="707" y="18"/>
                      <a:pt x="923" y="2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cxnSp>
            <p:nvCxnSpPr>
              <p:cNvPr id="86" name="Conector72">
                <a:extLst>
                  <a:ext uri="{FF2B5EF4-FFF2-40B4-BE49-F238E27FC236}">
                    <a16:creationId xmlns:a16="http://schemas.microsoft.com/office/drawing/2014/main" id="{FD171D60-2B61-4027-81A7-C806744A819D}"/>
                  </a:ext>
                </a:extLst>
              </p:cNvPr>
              <p:cNvCxnSpPr/>
              <p:nvPr/>
            </p:nvCxnSpPr>
            <p:spPr>
              <a:xfrm>
                <a:off x="1726297" y="1082040"/>
                <a:ext cx="0" cy="2057400"/>
              </a:xfrm>
              <a:prstGeom prst="line">
                <a:avLst/>
              </a:prstGeom>
              <a:grpFill/>
              <a:ln w="127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Text 80">
              <a:extLst>
                <a:ext uri="{FF2B5EF4-FFF2-40B4-BE49-F238E27FC236}">
                  <a16:creationId xmlns:a16="http://schemas.microsoft.com/office/drawing/2014/main" id="{D2454349-D214-4EBC-8B80-67868C45080D}"/>
                </a:ext>
              </a:extLst>
            </p:cNvPr>
            <p:cNvSpPr txBox="1"/>
            <p:nvPr/>
          </p:nvSpPr>
          <p:spPr>
            <a:xfrm>
              <a:off x="8074290" y="3932795"/>
              <a:ext cx="948523" cy="85236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400" b="1" dirty="0">
                  <a:latin typeface="+mj-lt"/>
                </a:rPr>
                <a:t>Abril</a:t>
              </a:r>
            </a:p>
            <a:p>
              <a:pPr algn="ctr"/>
              <a:r>
                <a:rPr lang="en-US" sz="1400" b="1" dirty="0">
                  <a:latin typeface="+mj-lt"/>
                </a:rPr>
                <a:t>2021</a:t>
              </a:r>
            </a:p>
          </p:txBody>
        </p:sp>
      </p:grpSp>
      <p:sp>
        <p:nvSpPr>
          <p:cNvPr id="106" name="Freeform 6">
            <a:extLst>
              <a:ext uri="{FF2B5EF4-FFF2-40B4-BE49-F238E27FC236}">
                <a16:creationId xmlns:a16="http://schemas.microsoft.com/office/drawing/2014/main" id="{DCBBC291-1646-44FB-8B5E-95FDBBF46A2A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10270618" y="4996896"/>
            <a:ext cx="1382857" cy="1470286"/>
          </a:xfrm>
          <a:custGeom>
            <a:avLst/>
            <a:gdLst>
              <a:gd name="T0" fmla="*/ 923 w 1709"/>
              <a:gd name="T1" fmla="*/ 200 h 1123"/>
              <a:gd name="T2" fmla="*/ 923 w 1709"/>
              <a:gd name="T3" fmla="*/ 923 h 1123"/>
              <a:gd name="T4" fmla="*/ 200 w 1709"/>
              <a:gd name="T5" fmla="*/ 923 h 1123"/>
              <a:gd name="T6" fmla="*/ 200 w 1709"/>
              <a:gd name="T7" fmla="*/ 200 h 1123"/>
              <a:gd name="T8" fmla="*/ 923 w 1709"/>
              <a:gd name="T9" fmla="*/ 20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9" h="1123">
                <a:moveTo>
                  <a:pt x="923" y="200"/>
                </a:moveTo>
                <a:cubicBezTo>
                  <a:pt x="1704" y="861"/>
                  <a:pt x="1709" y="288"/>
                  <a:pt x="923" y="923"/>
                </a:cubicBezTo>
                <a:cubicBezTo>
                  <a:pt x="703" y="1101"/>
                  <a:pt x="399" y="1123"/>
                  <a:pt x="200" y="923"/>
                </a:cubicBezTo>
                <a:cubicBezTo>
                  <a:pt x="0" y="723"/>
                  <a:pt x="0" y="400"/>
                  <a:pt x="200" y="200"/>
                </a:cubicBezTo>
                <a:cubicBezTo>
                  <a:pt x="399" y="0"/>
                  <a:pt x="707" y="18"/>
                  <a:pt x="923" y="200"/>
                </a:cubicBezTo>
                <a:close/>
              </a:path>
            </a:pathLst>
          </a:custGeom>
          <a:solidFill>
            <a:srgbClr val="7030A0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/>
          </a:p>
        </p:txBody>
      </p:sp>
      <p:sp>
        <p:nvSpPr>
          <p:cNvPr id="105" name="Text 79">
            <a:extLst>
              <a:ext uri="{FF2B5EF4-FFF2-40B4-BE49-F238E27FC236}">
                <a16:creationId xmlns:a16="http://schemas.microsoft.com/office/drawing/2014/main" id="{2AD27241-9FD7-48CE-B1C1-02144152FD14}"/>
              </a:ext>
            </a:extLst>
          </p:cNvPr>
          <p:cNvSpPr txBox="1"/>
          <p:nvPr/>
        </p:nvSpPr>
        <p:spPr>
          <a:xfrm>
            <a:off x="10226903" y="5564641"/>
            <a:ext cx="1470285" cy="678088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+mj-lt"/>
              </a:rPr>
              <a:t>Próxima</a:t>
            </a:r>
            <a:r>
              <a:rPr lang="en-US" sz="16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+mj-lt"/>
              </a:rPr>
              <a:t>formulación</a:t>
            </a:r>
            <a:r>
              <a:rPr lang="en-US" sz="1600" b="1" dirty="0">
                <a:solidFill>
                  <a:schemeClr val="bg1"/>
                </a:solidFill>
                <a:latin typeface="+mj-lt"/>
              </a:rPr>
              <a:t> 2022-2023</a:t>
            </a:r>
          </a:p>
        </p:txBody>
      </p:sp>
      <p:sp>
        <p:nvSpPr>
          <p:cNvPr id="87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</p:spTree>
    <p:extLst>
      <p:ext uri="{BB962C8B-B14F-4D97-AF65-F5344CB8AC3E}">
        <p14:creationId xmlns:p14="http://schemas.microsoft.com/office/powerpoint/2010/main" val="2975286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-355147" y="-242557"/>
            <a:ext cx="13222515" cy="1270681"/>
          </a:xfrm>
          <a:prstGeom prst="rect">
            <a:avLst/>
          </a:prstGeom>
          <a:solidFill>
            <a:srgbClr val="8CC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>
            <a:normAutofit/>
          </a:bodyPr>
          <a:lstStyle/>
          <a:p>
            <a:pPr algn="ctr"/>
            <a:endParaRPr lang="en-US" sz="1467"/>
          </a:p>
        </p:txBody>
      </p:sp>
      <p:sp>
        <p:nvSpPr>
          <p:cNvPr id="63" name="Rectangle 62"/>
          <p:cNvSpPr/>
          <p:nvPr/>
        </p:nvSpPr>
        <p:spPr>
          <a:xfrm>
            <a:off x="-440026" y="1020409"/>
            <a:ext cx="13434528" cy="131180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endParaRPr lang="en-US" sz="1467"/>
          </a:p>
        </p:txBody>
      </p: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393446" y="125788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72" name="Rectangle 2">
            <a:extLst>
              <a:ext uri="{FF2B5EF4-FFF2-40B4-BE49-F238E27FC236}">
                <a16:creationId xmlns:a16="http://schemas.microsoft.com/office/drawing/2014/main" id="{CF77A41B-E41D-4CC5-9F5D-A7372601D1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35541" y="265829"/>
            <a:ext cx="10202718" cy="563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s-MX" sz="3600" b="1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CONTRIBUCIÓN DE LOS NIVELES</a:t>
            </a:r>
          </a:p>
        </p:txBody>
      </p:sp>
      <p:pic>
        <p:nvPicPr>
          <p:cNvPr id="3" name="Imagen 2" descr="Imagen que contiene exterior&#10;&#10;Descripción generada con confianza muy alta">
            <a:extLst>
              <a:ext uri="{FF2B5EF4-FFF2-40B4-BE49-F238E27FC236}">
                <a16:creationId xmlns:a16="http://schemas.microsoft.com/office/drawing/2014/main" id="{D3B5E353-FCAA-4A03-BAFF-2EF5979A9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4" y="202505"/>
            <a:ext cx="1117247" cy="1117247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D34B56C7-4D63-4D1C-9483-AE88EA3CB58B}"/>
              </a:ext>
            </a:extLst>
          </p:cNvPr>
          <p:cNvGrpSpPr/>
          <p:nvPr/>
        </p:nvGrpSpPr>
        <p:grpSpPr>
          <a:xfrm>
            <a:off x="1661420" y="2225257"/>
            <a:ext cx="4246015" cy="3894284"/>
            <a:chOff x="1577191" y="2167163"/>
            <a:chExt cx="4206045" cy="3894284"/>
          </a:xfrm>
        </p:grpSpPr>
        <p:sp>
          <p:nvSpPr>
            <p:cNvPr id="9" name="Triángulo isósceles 8">
              <a:extLst>
                <a:ext uri="{FF2B5EF4-FFF2-40B4-BE49-F238E27FC236}">
                  <a16:creationId xmlns:a16="http://schemas.microsoft.com/office/drawing/2014/main" id="{805AC96E-8F21-4C86-A0AA-C28918414BF9}"/>
                </a:ext>
              </a:extLst>
            </p:cNvPr>
            <p:cNvSpPr/>
            <p:nvPr/>
          </p:nvSpPr>
          <p:spPr bwMode="auto">
            <a:xfrm>
              <a:off x="1577191" y="2221284"/>
              <a:ext cx="4206045" cy="3840163"/>
            </a:xfrm>
            <a:prstGeom prst="triangle">
              <a:avLst/>
            </a:prstGeom>
            <a:solidFill>
              <a:srgbClr val="87BF2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57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Triángulo isósceles 9">
              <a:extLst>
                <a:ext uri="{FF2B5EF4-FFF2-40B4-BE49-F238E27FC236}">
                  <a16:creationId xmlns:a16="http://schemas.microsoft.com/office/drawing/2014/main" id="{D7428E2B-3580-44D9-8B0A-F58FBC702B35}"/>
                </a:ext>
              </a:extLst>
            </p:cNvPr>
            <p:cNvSpPr/>
            <p:nvPr/>
          </p:nvSpPr>
          <p:spPr bwMode="auto">
            <a:xfrm>
              <a:off x="2348473" y="2167163"/>
              <a:ext cx="2663322" cy="2454366"/>
            </a:xfrm>
            <a:prstGeom prst="triangle">
              <a:avLst/>
            </a:prstGeom>
            <a:solidFill>
              <a:srgbClr val="EFF3F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57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446CC2BB-79D5-4F21-8582-6FB735106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445" y="4767886"/>
              <a:ext cx="558384" cy="558384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4329EF2C-9049-4560-83FA-6B64385A1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6755" y="4659313"/>
              <a:ext cx="783450" cy="682950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6018C70F-3EC8-43F1-951F-D90FB4B42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1836" y="4743820"/>
              <a:ext cx="582450" cy="582450"/>
            </a:xfrm>
            <a:prstGeom prst="rect">
              <a:avLst/>
            </a:prstGeom>
          </p:spPr>
        </p:pic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529B52F2-2EC9-4ADE-9E84-1DB9200B5745}"/>
                </a:ext>
              </a:extLst>
            </p:cNvPr>
            <p:cNvSpPr txBox="1"/>
            <p:nvPr/>
          </p:nvSpPr>
          <p:spPr>
            <a:xfrm>
              <a:off x="2759524" y="5710822"/>
              <a:ext cx="15943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CR" sz="1600" dirty="0"/>
                <a:t>Gestión Local </a:t>
              </a:r>
              <a:endParaRPr lang="es-MX" sz="1600" dirty="0"/>
            </a:p>
          </p:txBody>
        </p:sp>
      </p:grpSp>
      <p:grpSp>
        <p:nvGrpSpPr>
          <p:cNvPr id="15" name="51 Grupo">
            <a:extLst>
              <a:ext uri="{FF2B5EF4-FFF2-40B4-BE49-F238E27FC236}">
                <a16:creationId xmlns:a16="http://schemas.microsoft.com/office/drawing/2014/main" id="{67A92580-5A7C-4403-A002-DCE1D5F127A0}"/>
              </a:ext>
            </a:extLst>
          </p:cNvPr>
          <p:cNvGrpSpPr/>
          <p:nvPr/>
        </p:nvGrpSpPr>
        <p:grpSpPr>
          <a:xfrm>
            <a:off x="8736403" y="2144185"/>
            <a:ext cx="1660206" cy="1541625"/>
            <a:chOff x="3506841" y="1474545"/>
            <a:chExt cx="1105868" cy="1108582"/>
          </a:xfrm>
        </p:grpSpPr>
        <p:sp>
          <p:nvSpPr>
            <p:cNvPr id="16" name="25 Elipse">
              <a:extLst>
                <a:ext uri="{FF2B5EF4-FFF2-40B4-BE49-F238E27FC236}">
                  <a16:creationId xmlns:a16="http://schemas.microsoft.com/office/drawing/2014/main" id="{629DE808-AD1B-4B3B-8F32-061D16E8E932}"/>
                </a:ext>
              </a:extLst>
            </p:cNvPr>
            <p:cNvSpPr/>
            <p:nvPr/>
          </p:nvSpPr>
          <p:spPr>
            <a:xfrm>
              <a:off x="3506841" y="1474545"/>
              <a:ext cx="1093487" cy="1108582"/>
            </a:xfrm>
            <a:prstGeom prst="ellipse">
              <a:avLst/>
            </a:prstGeom>
            <a:solidFill>
              <a:srgbClr val="D06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dirty="0"/>
            </a:p>
          </p:txBody>
        </p:sp>
        <p:sp>
          <p:nvSpPr>
            <p:cNvPr id="17" name="44 CuadroTexto">
              <a:extLst>
                <a:ext uri="{FF2B5EF4-FFF2-40B4-BE49-F238E27FC236}">
                  <a16:creationId xmlns:a16="http://schemas.microsoft.com/office/drawing/2014/main" id="{4253A7B6-9001-4B56-ABAC-856D22844CA1}"/>
                </a:ext>
              </a:extLst>
            </p:cNvPr>
            <p:cNvSpPr txBox="1"/>
            <p:nvPr/>
          </p:nvSpPr>
          <p:spPr>
            <a:xfrm>
              <a:off x="3539800" y="1709752"/>
              <a:ext cx="1072909" cy="59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600" b="1" dirty="0">
                  <a:latin typeface="Arial" pitchFamily="34" charset="0"/>
                  <a:cs typeface="Arial" pitchFamily="34" charset="0"/>
                </a:rPr>
                <a:t>Indicadores de proceso, producto </a:t>
              </a:r>
            </a:p>
          </p:txBody>
        </p:sp>
      </p:grpSp>
      <p:sp>
        <p:nvSpPr>
          <p:cNvPr id="18" name="78 CuadroTexto">
            <a:extLst>
              <a:ext uri="{FF2B5EF4-FFF2-40B4-BE49-F238E27FC236}">
                <a16:creationId xmlns:a16="http://schemas.microsoft.com/office/drawing/2014/main" id="{65D14DE0-D6F4-469E-89A9-A963F1106631}"/>
              </a:ext>
            </a:extLst>
          </p:cNvPr>
          <p:cNvSpPr txBox="1"/>
          <p:nvPr/>
        </p:nvSpPr>
        <p:spPr>
          <a:xfrm>
            <a:off x="9562787" y="3490835"/>
            <a:ext cx="367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4800" b="1" dirty="0"/>
              <a:t>+</a:t>
            </a:r>
          </a:p>
        </p:txBody>
      </p:sp>
      <p:grpSp>
        <p:nvGrpSpPr>
          <p:cNvPr id="19" name="82 Grupo">
            <a:extLst>
              <a:ext uri="{FF2B5EF4-FFF2-40B4-BE49-F238E27FC236}">
                <a16:creationId xmlns:a16="http://schemas.microsoft.com/office/drawing/2014/main" id="{368BDFF5-832F-452E-AEF4-987EAFAD4549}"/>
              </a:ext>
            </a:extLst>
          </p:cNvPr>
          <p:cNvGrpSpPr/>
          <p:nvPr/>
        </p:nvGrpSpPr>
        <p:grpSpPr>
          <a:xfrm>
            <a:off x="9382745" y="4270653"/>
            <a:ext cx="2050115" cy="2011652"/>
            <a:chOff x="3233496" y="3202750"/>
            <a:chExt cx="2608420" cy="2535498"/>
          </a:xfrm>
          <a:solidFill>
            <a:srgbClr val="87BF23"/>
          </a:solidFill>
        </p:grpSpPr>
        <p:sp>
          <p:nvSpPr>
            <p:cNvPr id="20" name="22 Elipse">
              <a:extLst>
                <a:ext uri="{FF2B5EF4-FFF2-40B4-BE49-F238E27FC236}">
                  <a16:creationId xmlns:a16="http://schemas.microsoft.com/office/drawing/2014/main" id="{7BFAC08A-EFD4-425C-90A9-2643463B6696}"/>
                </a:ext>
              </a:extLst>
            </p:cNvPr>
            <p:cNvSpPr/>
            <p:nvPr/>
          </p:nvSpPr>
          <p:spPr>
            <a:xfrm>
              <a:off x="3233496" y="3202750"/>
              <a:ext cx="2593540" cy="25354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dirty="0"/>
            </a:p>
          </p:txBody>
        </p:sp>
        <p:sp>
          <p:nvSpPr>
            <p:cNvPr id="21" name="86 CuadroTexto">
              <a:extLst>
                <a:ext uri="{FF2B5EF4-FFF2-40B4-BE49-F238E27FC236}">
                  <a16:creationId xmlns:a16="http://schemas.microsoft.com/office/drawing/2014/main" id="{C195525F-DFCE-4349-9AB1-FD141BE1E936}"/>
                </a:ext>
              </a:extLst>
            </p:cNvPr>
            <p:cNvSpPr txBox="1"/>
            <p:nvPr/>
          </p:nvSpPr>
          <p:spPr>
            <a:xfrm>
              <a:off x="3393931" y="3929487"/>
              <a:ext cx="2447985" cy="104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Indicadores </a:t>
              </a:r>
            </a:p>
            <a:p>
              <a:pPr algn="ctr"/>
              <a:r>
                <a:rPr lang="es-CR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 insumo proceso  </a:t>
              </a:r>
              <a:endParaRPr lang="es-CR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" name="107 Conector recto de flecha">
            <a:extLst>
              <a:ext uri="{FF2B5EF4-FFF2-40B4-BE49-F238E27FC236}">
                <a16:creationId xmlns:a16="http://schemas.microsoft.com/office/drawing/2014/main" id="{C21F7A94-256A-46BE-9697-9374E876D76D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6874099" y="2963388"/>
            <a:ext cx="23390" cy="773581"/>
          </a:xfrm>
          <a:prstGeom prst="straightConnector1">
            <a:avLst/>
          </a:prstGeom>
          <a:ln w="25400">
            <a:solidFill>
              <a:srgbClr val="E5C900"/>
            </a:solidFill>
            <a:prstDash val="sysDash"/>
            <a:headEnd type="oval"/>
            <a:tailEnd type="arrow"/>
          </a:ln>
          <a:effectLst>
            <a:outerShdw blurRad="508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17 Conector recto de flecha">
            <a:extLst>
              <a:ext uri="{FF2B5EF4-FFF2-40B4-BE49-F238E27FC236}">
                <a16:creationId xmlns:a16="http://schemas.microsoft.com/office/drawing/2014/main" id="{10759DD1-067C-4F5B-9940-348143D7B86C}"/>
              </a:ext>
            </a:extLst>
          </p:cNvPr>
          <p:cNvCxnSpPr>
            <a:cxnSpLocks/>
            <a:stCxn id="16" idx="3"/>
          </p:cNvCxnSpPr>
          <p:nvPr/>
        </p:nvCxnSpPr>
        <p:spPr>
          <a:xfrm flipH="1">
            <a:off x="8562037" y="3460044"/>
            <a:ext cx="414776" cy="555767"/>
          </a:xfrm>
          <a:prstGeom prst="straightConnector1">
            <a:avLst/>
          </a:prstGeom>
          <a:ln w="25400">
            <a:solidFill>
              <a:srgbClr val="D06C00"/>
            </a:solidFill>
            <a:prstDash val="sysDash"/>
            <a:headEnd type="oval"/>
            <a:tailEnd type="arrow"/>
          </a:ln>
          <a:effectLst>
            <a:outerShdw blurRad="508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122 Conector recto de flecha">
            <a:extLst>
              <a:ext uri="{FF2B5EF4-FFF2-40B4-BE49-F238E27FC236}">
                <a16:creationId xmlns:a16="http://schemas.microsoft.com/office/drawing/2014/main" id="{742CB68A-19C1-4A30-9DE8-91766D5E2046}"/>
              </a:ext>
            </a:extLst>
          </p:cNvPr>
          <p:cNvCxnSpPr>
            <a:cxnSpLocks/>
          </p:cNvCxnSpPr>
          <p:nvPr/>
        </p:nvCxnSpPr>
        <p:spPr>
          <a:xfrm flipH="1">
            <a:off x="8539430" y="5262742"/>
            <a:ext cx="706754" cy="13738"/>
          </a:xfrm>
          <a:prstGeom prst="straightConnector1">
            <a:avLst/>
          </a:prstGeom>
          <a:ln w="25400">
            <a:solidFill>
              <a:srgbClr val="87BF23"/>
            </a:solidFill>
            <a:prstDash val="sysDash"/>
            <a:headEnd type="oval"/>
            <a:tailEnd type="arrow"/>
          </a:ln>
          <a:effectLst>
            <a:outerShdw blurRad="508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158 Rectángulo">
            <a:extLst>
              <a:ext uri="{FF2B5EF4-FFF2-40B4-BE49-F238E27FC236}">
                <a16:creationId xmlns:a16="http://schemas.microsoft.com/office/drawing/2014/main" id="{62F3830A-56A6-40E4-BE19-E2BD40301BF4}"/>
              </a:ext>
            </a:extLst>
          </p:cNvPr>
          <p:cNvSpPr/>
          <p:nvPr/>
        </p:nvSpPr>
        <p:spPr>
          <a:xfrm>
            <a:off x="6262342" y="3734855"/>
            <a:ext cx="2233112" cy="2230542"/>
          </a:xfrm>
          <a:prstGeom prst="rect">
            <a:avLst/>
          </a:prstGeom>
          <a:solidFill>
            <a:srgbClr val="D8E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sp>
        <p:nvSpPr>
          <p:cNvPr id="26" name="78 CuadroTexto">
            <a:extLst>
              <a:ext uri="{FF2B5EF4-FFF2-40B4-BE49-F238E27FC236}">
                <a16:creationId xmlns:a16="http://schemas.microsoft.com/office/drawing/2014/main" id="{FF4C12DF-42FB-4CC5-9496-CAD17F341B41}"/>
              </a:ext>
            </a:extLst>
          </p:cNvPr>
          <p:cNvSpPr txBox="1"/>
          <p:nvPr/>
        </p:nvSpPr>
        <p:spPr>
          <a:xfrm flipH="1">
            <a:off x="7654853" y="2274177"/>
            <a:ext cx="728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4800" b="1" dirty="0"/>
              <a:t>+</a:t>
            </a:r>
          </a:p>
        </p:txBody>
      </p:sp>
      <p:sp>
        <p:nvSpPr>
          <p:cNvPr id="27" name="120 Rectángulo">
            <a:extLst>
              <a:ext uri="{FF2B5EF4-FFF2-40B4-BE49-F238E27FC236}">
                <a16:creationId xmlns:a16="http://schemas.microsoft.com/office/drawing/2014/main" id="{72F7C220-0720-4385-97E5-C7F8D2F00D11}"/>
              </a:ext>
            </a:extLst>
          </p:cNvPr>
          <p:cNvSpPr/>
          <p:nvPr/>
        </p:nvSpPr>
        <p:spPr>
          <a:xfrm>
            <a:off x="6262342" y="3734854"/>
            <a:ext cx="1287738" cy="741895"/>
          </a:xfrm>
          <a:prstGeom prst="rect">
            <a:avLst/>
          </a:prstGeom>
          <a:solidFill>
            <a:srgbClr val="D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sp>
        <p:nvSpPr>
          <p:cNvPr id="28" name="154 Rectángulo">
            <a:extLst>
              <a:ext uri="{FF2B5EF4-FFF2-40B4-BE49-F238E27FC236}">
                <a16:creationId xmlns:a16="http://schemas.microsoft.com/office/drawing/2014/main" id="{7C6740F1-637D-4FA5-BBDA-7B2CD6517241}"/>
              </a:ext>
            </a:extLst>
          </p:cNvPr>
          <p:cNvSpPr/>
          <p:nvPr/>
        </p:nvSpPr>
        <p:spPr>
          <a:xfrm>
            <a:off x="7547797" y="3724289"/>
            <a:ext cx="947657" cy="1228876"/>
          </a:xfrm>
          <a:prstGeom prst="rect">
            <a:avLst/>
          </a:prstGeom>
          <a:solidFill>
            <a:srgbClr val="DD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sp>
        <p:nvSpPr>
          <p:cNvPr id="29" name="120 Rectángulo">
            <a:extLst>
              <a:ext uri="{FF2B5EF4-FFF2-40B4-BE49-F238E27FC236}">
                <a16:creationId xmlns:a16="http://schemas.microsoft.com/office/drawing/2014/main" id="{5437D77B-208E-443B-8FC8-F0EBFAF0A1BB}"/>
              </a:ext>
            </a:extLst>
          </p:cNvPr>
          <p:cNvSpPr/>
          <p:nvPr/>
        </p:nvSpPr>
        <p:spPr>
          <a:xfrm>
            <a:off x="6253620" y="3736969"/>
            <a:ext cx="1287738" cy="741895"/>
          </a:xfrm>
          <a:prstGeom prst="rect">
            <a:avLst/>
          </a:prstGeom>
          <a:solidFill>
            <a:srgbClr val="E5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sp>
        <p:nvSpPr>
          <p:cNvPr id="30" name="154 Rectángulo">
            <a:extLst>
              <a:ext uri="{FF2B5EF4-FFF2-40B4-BE49-F238E27FC236}">
                <a16:creationId xmlns:a16="http://schemas.microsoft.com/office/drawing/2014/main" id="{B8315C67-6700-4DA7-9177-281386F87DE9}"/>
              </a:ext>
            </a:extLst>
          </p:cNvPr>
          <p:cNvSpPr/>
          <p:nvPr/>
        </p:nvSpPr>
        <p:spPr>
          <a:xfrm>
            <a:off x="7536102" y="3724862"/>
            <a:ext cx="952199" cy="1228876"/>
          </a:xfrm>
          <a:prstGeom prst="rect">
            <a:avLst/>
          </a:prstGeom>
          <a:solidFill>
            <a:srgbClr val="D0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29673E10-75A1-442A-BCBD-15F2D115EC2A}"/>
              </a:ext>
            </a:extLst>
          </p:cNvPr>
          <p:cNvGrpSpPr/>
          <p:nvPr/>
        </p:nvGrpSpPr>
        <p:grpSpPr>
          <a:xfrm>
            <a:off x="6261539" y="4477216"/>
            <a:ext cx="2226761" cy="1478655"/>
            <a:chOff x="5185214" y="3800941"/>
            <a:chExt cx="2226761" cy="1478655"/>
          </a:xfrm>
          <a:solidFill>
            <a:srgbClr val="87BF23"/>
          </a:solidFill>
        </p:grpSpPr>
        <p:sp>
          <p:nvSpPr>
            <p:cNvPr id="32" name="154 Rectángulo">
              <a:extLst>
                <a:ext uri="{FF2B5EF4-FFF2-40B4-BE49-F238E27FC236}">
                  <a16:creationId xmlns:a16="http://schemas.microsoft.com/office/drawing/2014/main" id="{E110FDB4-8C77-4740-8EE2-16C0D8026C5E}"/>
                </a:ext>
              </a:extLst>
            </p:cNvPr>
            <p:cNvSpPr/>
            <p:nvPr/>
          </p:nvSpPr>
          <p:spPr>
            <a:xfrm>
              <a:off x="5185214" y="3800941"/>
              <a:ext cx="1286258" cy="1478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dirty="0"/>
            </a:p>
          </p:txBody>
        </p:sp>
        <p:sp>
          <p:nvSpPr>
            <p:cNvPr id="33" name="154 Rectángulo">
              <a:extLst>
                <a:ext uri="{FF2B5EF4-FFF2-40B4-BE49-F238E27FC236}">
                  <a16:creationId xmlns:a16="http://schemas.microsoft.com/office/drawing/2014/main" id="{0B5B43DF-31B9-43FF-B762-087C509EB85D}"/>
                </a:ext>
              </a:extLst>
            </p:cNvPr>
            <p:cNvSpPr/>
            <p:nvPr/>
          </p:nvSpPr>
          <p:spPr>
            <a:xfrm>
              <a:off x="6222416" y="4277358"/>
              <a:ext cx="1189559" cy="10022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dirty="0"/>
            </a:p>
          </p:txBody>
        </p:sp>
      </p:grpSp>
      <p:grpSp>
        <p:nvGrpSpPr>
          <p:cNvPr id="34" name="51 Grupo">
            <a:extLst>
              <a:ext uri="{FF2B5EF4-FFF2-40B4-BE49-F238E27FC236}">
                <a16:creationId xmlns:a16="http://schemas.microsoft.com/office/drawing/2014/main" id="{8E10C37C-0177-4E9A-9344-2D740BDD9780}"/>
              </a:ext>
            </a:extLst>
          </p:cNvPr>
          <p:cNvGrpSpPr/>
          <p:nvPr/>
        </p:nvGrpSpPr>
        <p:grpSpPr>
          <a:xfrm>
            <a:off x="6043996" y="1344657"/>
            <a:ext cx="1660206" cy="1541625"/>
            <a:chOff x="3506841" y="1474545"/>
            <a:chExt cx="1105868" cy="1108582"/>
          </a:xfrm>
        </p:grpSpPr>
        <p:sp>
          <p:nvSpPr>
            <p:cNvPr id="35" name="25 Elipse">
              <a:extLst>
                <a:ext uri="{FF2B5EF4-FFF2-40B4-BE49-F238E27FC236}">
                  <a16:creationId xmlns:a16="http://schemas.microsoft.com/office/drawing/2014/main" id="{8F7C45B4-3890-4E9C-BB52-7E6949FE68D9}"/>
                </a:ext>
              </a:extLst>
            </p:cNvPr>
            <p:cNvSpPr/>
            <p:nvPr/>
          </p:nvSpPr>
          <p:spPr>
            <a:xfrm>
              <a:off x="3506841" y="1474545"/>
              <a:ext cx="1093487" cy="1108582"/>
            </a:xfrm>
            <a:prstGeom prst="ellipse">
              <a:avLst/>
            </a:prstGeom>
            <a:solidFill>
              <a:srgbClr val="E5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R" dirty="0"/>
            </a:p>
          </p:txBody>
        </p:sp>
        <p:sp>
          <p:nvSpPr>
            <p:cNvPr id="36" name="44 CuadroTexto">
              <a:extLst>
                <a:ext uri="{FF2B5EF4-FFF2-40B4-BE49-F238E27FC236}">
                  <a16:creationId xmlns:a16="http://schemas.microsoft.com/office/drawing/2014/main" id="{74758E41-E9CA-4585-A725-109B30733825}"/>
                </a:ext>
              </a:extLst>
            </p:cNvPr>
            <p:cNvSpPr txBox="1"/>
            <p:nvPr/>
          </p:nvSpPr>
          <p:spPr>
            <a:xfrm>
              <a:off x="3539800" y="1709752"/>
              <a:ext cx="1072909" cy="59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600" b="1" dirty="0">
                  <a:latin typeface="Arial" pitchFamily="34" charset="0"/>
                  <a:cs typeface="Arial" pitchFamily="34" charset="0"/>
                </a:rPr>
                <a:t>Indicadores de producto, resultado</a:t>
              </a:r>
            </a:p>
          </p:txBody>
        </p:sp>
      </p:grpSp>
      <p:sp>
        <p:nvSpPr>
          <p:cNvPr id="37" name="Rectángulo 36">
            <a:extLst>
              <a:ext uri="{FF2B5EF4-FFF2-40B4-BE49-F238E27FC236}">
                <a16:creationId xmlns:a16="http://schemas.microsoft.com/office/drawing/2014/main" id="{8D85BCFF-8056-479D-93CA-7DA8AFAD8F6B}"/>
              </a:ext>
            </a:extLst>
          </p:cNvPr>
          <p:cNvSpPr/>
          <p:nvPr/>
        </p:nvSpPr>
        <p:spPr bwMode="auto">
          <a:xfrm>
            <a:off x="6236900" y="3707609"/>
            <a:ext cx="2251794" cy="2257788"/>
          </a:xfrm>
          <a:prstGeom prst="rect">
            <a:avLst/>
          </a:prstGeom>
          <a:solidFill>
            <a:srgbClr val="66A3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R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indent="0" algn="ctr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CR" sz="1900" b="1" dirty="0">
              <a:latin typeface="Arial" panose="020B0604020202020204" pitchFamily="34" charset="0"/>
            </a:endParaRPr>
          </a:p>
          <a:p>
            <a:pPr marL="0" marR="0" indent="0" algn="ctr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R" sz="1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PLAN</a:t>
            </a:r>
            <a:r>
              <a:rPr kumimoji="0" lang="es-CR" sz="19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PRESUPUESTO </a:t>
            </a:r>
            <a:endParaRPr kumimoji="0" lang="es-MX" sz="1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8" name="Grupo 37">
            <a:extLst>
              <a:ext uri="{FF2B5EF4-FFF2-40B4-BE49-F238E27FC236}">
                <a16:creationId xmlns:a16="http://schemas.microsoft.com/office/drawing/2014/main" id="{1A51AE5E-4D9E-4158-971D-D93A4763EFCF}"/>
              </a:ext>
            </a:extLst>
          </p:cNvPr>
          <p:cNvGrpSpPr/>
          <p:nvPr/>
        </p:nvGrpSpPr>
        <p:grpSpPr>
          <a:xfrm>
            <a:off x="2450732" y="2215097"/>
            <a:ext cx="2663322" cy="2498531"/>
            <a:chOff x="2450732" y="2215097"/>
            <a:chExt cx="2663322" cy="2498531"/>
          </a:xfrm>
        </p:grpSpPr>
        <p:sp>
          <p:nvSpPr>
            <p:cNvPr id="39" name="Triángulo isósceles 38">
              <a:extLst>
                <a:ext uri="{FF2B5EF4-FFF2-40B4-BE49-F238E27FC236}">
                  <a16:creationId xmlns:a16="http://schemas.microsoft.com/office/drawing/2014/main" id="{17BFA11B-98D9-43F6-8BDD-3B0B5D9E99C0}"/>
                </a:ext>
              </a:extLst>
            </p:cNvPr>
            <p:cNvSpPr/>
            <p:nvPr/>
          </p:nvSpPr>
          <p:spPr bwMode="auto">
            <a:xfrm>
              <a:off x="2450732" y="2225257"/>
              <a:ext cx="2663322" cy="2454366"/>
            </a:xfrm>
            <a:prstGeom prst="triangle">
              <a:avLst/>
            </a:prstGeom>
            <a:solidFill>
              <a:srgbClr val="D06C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57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AF3A7B14-0D9A-43F0-9CF8-249446939635}"/>
                </a:ext>
              </a:extLst>
            </p:cNvPr>
            <p:cNvSpPr txBox="1"/>
            <p:nvPr/>
          </p:nvSpPr>
          <p:spPr>
            <a:xfrm>
              <a:off x="2545354" y="4128853"/>
              <a:ext cx="2257581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600" dirty="0"/>
                <a:t>Gestión Regional Gerencial  </a:t>
              </a:r>
              <a:endParaRPr lang="es-MX" sz="1600" dirty="0"/>
            </a:p>
          </p:txBody>
        </p:sp>
        <p:pic>
          <p:nvPicPr>
            <p:cNvPr id="41" name="Imagen 40">
              <a:extLst>
                <a:ext uri="{FF2B5EF4-FFF2-40B4-BE49-F238E27FC236}">
                  <a16:creationId xmlns:a16="http://schemas.microsoft.com/office/drawing/2014/main" id="{FE989BD9-690A-4695-A1BC-6132F30F1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5916" y="3530132"/>
              <a:ext cx="542943" cy="542943"/>
            </a:xfrm>
            <a:prstGeom prst="rect">
              <a:avLst/>
            </a:prstGeom>
          </p:spPr>
        </p:pic>
        <p:sp>
          <p:nvSpPr>
            <p:cNvPr id="42" name="Triángulo isósceles 41">
              <a:extLst>
                <a:ext uri="{FF2B5EF4-FFF2-40B4-BE49-F238E27FC236}">
                  <a16:creationId xmlns:a16="http://schemas.microsoft.com/office/drawing/2014/main" id="{2A8C7A4C-A5C8-41A9-ABCA-8E65BA893340}"/>
                </a:ext>
              </a:extLst>
            </p:cNvPr>
            <p:cNvSpPr/>
            <p:nvPr/>
          </p:nvSpPr>
          <p:spPr bwMode="auto">
            <a:xfrm>
              <a:off x="3105026" y="2215097"/>
              <a:ext cx="1349320" cy="1210989"/>
            </a:xfrm>
            <a:prstGeom prst="triangle">
              <a:avLst/>
            </a:prstGeom>
            <a:solidFill>
              <a:srgbClr val="EAF0F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57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3" name="Triángulo isósceles 42">
            <a:extLst>
              <a:ext uri="{FF2B5EF4-FFF2-40B4-BE49-F238E27FC236}">
                <a16:creationId xmlns:a16="http://schemas.microsoft.com/office/drawing/2014/main" id="{3A08D61D-7737-41E8-9372-7D63D4BD7830}"/>
              </a:ext>
            </a:extLst>
          </p:cNvPr>
          <p:cNvSpPr/>
          <p:nvPr/>
        </p:nvSpPr>
        <p:spPr bwMode="auto">
          <a:xfrm>
            <a:off x="3116789" y="2220926"/>
            <a:ext cx="1321344" cy="1210989"/>
          </a:xfrm>
          <a:prstGeom prst="triangle">
            <a:avLst/>
          </a:prstGeom>
          <a:solidFill>
            <a:srgbClr val="E5C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5E743340-C00A-48F4-B5D8-B8718770FC03}"/>
              </a:ext>
            </a:extLst>
          </p:cNvPr>
          <p:cNvSpPr txBox="1"/>
          <p:nvPr/>
        </p:nvSpPr>
        <p:spPr>
          <a:xfrm>
            <a:off x="3222976" y="3104655"/>
            <a:ext cx="110777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R" sz="1600" dirty="0"/>
              <a:t>Gerencias</a:t>
            </a:r>
            <a:endParaRPr lang="es-MX" sz="1600" dirty="0"/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B4D292AB-F178-49FE-B0D2-01C4BCC10E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68364" y="2655381"/>
            <a:ext cx="617000" cy="456883"/>
          </a:xfrm>
          <a:prstGeom prst="rect">
            <a:avLst/>
          </a:prstGeom>
        </p:spPr>
      </p:pic>
      <p:sp>
        <p:nvSpPr>
          <p:cNvPr id="46" name="Triángulo isósceles 45">
            <a:extLst>
              <a:ext uri="{FF2B5EF4-FFF2-40B4-BE49-F238E27FC236}">
                <a16:creationId xmlns:a16="http://schemas.microsoft.com/office/drawing/2014/main" id="{9BFF4C14-C384-42EC-8894-34FFDDE6057F}"/>
              </a:ext>
            </a:extLst>
          </p:cNvPr>
          <p:cNvSpPr/>
          <p:nvPr/>
        </p:nvSpPr>
        <p:spPr bwMode="auto">
          <a:xfrm>
            <a:off x="1678201" y="2228710"/>
            <a:ext cx="4205638" cy="3890831"/>
          </a:xfrm>
          <a:prstGeom prst="triangle">
            <a:avLst/>
          </a:prstGeom>
          <a:noFill/>
          <a:ln w="63500" cap="flat" cmpd="sng" algn="ctr">
            <a:solidFill>
              <a:srgbClr val="66A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17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9" grpId="0" animBg="1"/>
      <p:bldP spid="30" grpId="0" animBg="1"/>
      <p:bldP spid="37" grpId="0" animBg="1"/>
      <p:bldP spid="43" grpId="0" animBg="1"/>
      <p:bldP spid="44" grpId="0"/>
      <p:bldP spid="46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/>
          <p:cNvCxnSpPr/>
          <p:nvPr/>
        </p:nvCxnSpPr>
        <p:spPr>
          <a:xfrm flipH="1">
            <a:off x="7410450" y="344557"/>
            <a:ext cx="2773" cy="6341993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Elipse 72">
            <a:extLst>
              <a:ext uri="{FF2B5EF4-FFF2-40B4-BE49-F238E27FC236}">
                <a16:creationId xmlns:a16="http://schemas.microsoft.com/office/drawing/2014/main" id="{35B057DA-993F-4BAD-A95C-92328DF54E87}"/>
              </a:ext>
            </a:extLst>
          </p:cNvPr>
          <p:cNvSpPr/>
          <p:nvPr/>
        </p:nvSpPr>
        <p:spPr>
          <a:xfrm>
            <a:off x="212323" y="2226291"/>
            <a:ext cx="1331062" cy="127068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Rectangle 63"/>
          <p:cNvSpPr/>
          <p:nvPr/>
        </p:nvSpPr>
        <p:spPr>
          <a:xfrm>
            <a:off x="-440026" y="654545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sp>
        <p:nvSpPr>
          <p:cNvPr id="15" name="Rectangle 63"/>
          <p:cNvSpPr/>
          <p:nvPr/>
        </p:nvSpPr>
        <p:spPr>
          <a:xfrm>
            <a:off x="-621130" y="-230084"/>
            <a:ext cx="13434528" cy="689363"/>
          </a:xfrm>
          <a:prstGeom prst="rect">
            <a:avLst/>
          </a:prstGeom>
          <a:solidFill>
            <a:srgbClr val="085DAD"/>
          </a:solidFill>
          <a:ln>
            <a:noFill/>
          </a:ln>
        </p:spPr>
        <p:txBody>
          <a:bodyPr vert="horz" wrap="square" lIns="68579" tIns="34291" rIns="68579" bIns="34291" numCol="1" anchor="t" anchorCtr="0" compatLnSpc="1">
            <a:prstTxWarp prst="textNoShape">
              <a:avLst/>
            </a:prstTxWarp>
            <a:normAutofit/>
          </a:bodyPr>
          <a:lstStyle/>
          <a:p>
            <a:endParaRPr lang="en-US" sz="1467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E945156-7C77-41A9-A4FF-A52D20EEA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8708"/>
            <a:ext cx="7200900" cy="4228217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7842806" y="2983708"/>
            <a:ext cx="5367278" cy="1063690"/>
            <a:chOff x="7935571" y="4818762"/>
            <a:chExt cx="5367278" cy="1063690"/>
          </a:xfrm>
        </p:grpSpPr>
        <p:sp>
          <p:nvSpPr>
            <p:cNvPr id="10" name="Rectángulo 9"/>
            <p:cNvSpPr/>
            <p:nvPr/>
          </p:nvSpPr>
          <p:spPr>
            <a:xfrm>
              <a:off x="7935571" y="4872802"/>
              <a:ext cx="3706390" cy="1009650"/>
            </a:xfrm>
            <a:prstGeom prst="rect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9035649" y="4818762"/>
              <a:ext cx="4267200" cy="946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CuadroTexto 11"/>
          <p:cNvSpPr txBox="1"/>
          <p:nvPr/>
        </p:nvSpPr>
        <p:spPr>
          <a:xfrm>
            <a:off x="8538061" y="3054260"/>
            <a:ext cx="3441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/>
              <a:t>Muchas gracias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50832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81225" y="1714488"/>
            <a:ext cx="7561263" cy="371477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r>
              <a:rPr lang="es-CR" sz="3600">
                <a:solidFill>
                  <a:prstClr val="black"/>
                </a:solidFill>
                <a:cs typeface="Vijaya" pitchFamily="34" charset="0"/>
              </a:rPr>
              <a:t>  Clasificación a nivel Institucional y presupuestario  que </a:t>
            </a:r>
            <a:r>
              <a:rPr lang="es-CR" sz="3600" b="1">
                <a:solidFill>
                  <a:schemeClr val="accent2">
                    <a:lumMod val="75000"/>
                  </a:schemeClr>
                </a:solidFill>
                <a:cs typeface="Vijaya" pitchFamily="34" charset="0"/>
              </a:rPr>
              <a:t>agrupa las metas</a:t>
            </a:r>
            <a:r>
              <a:rPr lang="es-CR" sz="3600" b="1">
                <a:solidFill>
                  <a:prstClr val="black"/>
                </a:solidFill>
                <a:cs typeface="Vijaya" pitchFamily="34" charset="0"/>
              </a:rPr>
              <a:t> </a:t>
            </a:r>
            <a:r>
              <a:rPr lang="es-CR" sz="3600">
                <a:solidFill>
                  <a:prstClr val="black"/>
                </a:solidFill>
                <a:cs typeface="Vijaya" pitchFamily="34" charset="0"/>
              </a:rPr>
              <a:t>por programas, subprogramas y actividades </a:t>
            </a: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endParaRPr lang="es-CR" sz="3600">
              <a:solidFill>
                <a:prstClr val="black"/>
              </a:solidFill>
              <a:cs typeface="Vijaya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r>
              <a:rPr lang="es-CR" sz="3600">
                <a:solidFill>
                  <a:prstClr val="black"/>
                </a:solidFill>
                <a:cs typeface="Vijaya" pitchFamily="34" charset="0"/>
              </a:rPr>
              <a:t>  Vincula  el Plan con el Presupuesto a nivel de actividad</a:t>
            </a: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endParaRPr lang="es-CR" sz="3600">
              <a:solidFill>
                <a:prstClr val="black"/>
              </a:solidFill>
              <a:cs typeface="Vijaya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endParaRPr lang="es-CR" sz="3600" b="1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cs typeface="Vijaya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r>
              <a:rPr lang="es-CR" sz="3600" b="1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Vijaya" pitchFamily="34" charset="0"/>
              </a:rPr>
              <a:t> </a:t>
            </a: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endParaRPr lang="es-CR" sz="3600" b="1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cs typeface="Vijaya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rgbClr val="0000FF"/>
              </a:buClr>
              <a:buSzPct val="70000"/>
              <a:defRPr/>
            </a:pPr>
            <a:r>
              <a:rPr lang="es-CR" sz="3600" b="1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Vijaya" pitchFamily="34" charset="0"/>
              </a:rPr>
              <a:t>   </a:t>
            </a:r>
            <a:endParaRPr lang="es-ES" sz="3600" b="1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cs typeface="Vijaya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1524000" y="0"/>
            <a:ext cx="9144000" cy="1066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52500" lnSpcReduction="200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s-ES" sz="5300" b="1">
                <a:solidFill>
                  <a:schemeClr val="accent1">
                    <a:lumMod val="50000"/>
                  </a:schemeClr>
                </a:solidFill>
              </a:rPr>
              <a:t>Planificación Operativa</a:t>
            </a:r>
          </a:p>
          <a:p>
            <a:r>
              <a:rPr lang="es-ES" b="1">
                <a:solidFill>
                  <a:schemeClr val="accent1">
                    <a:lumMod val="50000"/>
                  </a:schemeClr>
                </a:solidFill>
              </a:rPr>
              <a:t>Estructura Programática</a:t>
            </a:r>
          </a:p>
          <a:p>
            <a:r>
              <a:rPr lang="es-ES" b="1">
                <a:solidFill>
                  <a:schemeClr val="accent1">
                    <a:lumMod val="50000"/>
                  </a:schemeClr>
                </a:solidFill>
              </a:rPr>
              <a:t>(Definición)</a:t>
            </a:r>
          </a:p>
        </p:txBody>
      </p:sp>
    </p:spTree>
    <p:extLst>
      <p:ext uri="{BB962C8B-B14F-4D97-AF65-F5344CB8AC3E}">
        <p14:creationId xmlns:p14="http://schemas.microsoft.com/office/powerpoint/2010/main" val="320050940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26 Flecha a la derecha con muesca"/>
          <p:cNvSpPr/>
          <p:nvPr/>
        </p:nvSpPr>
        <p:spPr>
          <a:xfrm>
            <a:off x="3038080" y="4832285"/>
            <a:ext cx="4824536" cy="432048"/>
          </a:xfrm>
          <a:prstGeom prst="notch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prstClr val="black"/>
              </a:solidFill>
            </a:endParaRPr>
          </a:p>
        </p:txBody>
      </p:sp>
      <p:sp>
        <p:nvSpPr>
          <p:cNvPr id="28" name="27 Flecha a la derecha con muesca"/>
          <p:cNvSpPr/>
          <p:nvPr/>
        </p:nvSpPr>
        <p:spPr>
          <a:xfrm>
            <a:off x="3038080" y="3608149"/>
            <a:ext cx="4824536" cy="432048"/>
          </a:xfrm>
          <a:prstGeom prst="notch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prstClr val="black"/>
              </a:solidFill>
            </a:endParaRPr>
          </a:p>
        </p:txBody>
      </p:sp>
      <p:sp>
        <p:nvSpPr>
          <p:cNvPr id="26" name="25 Flecha a la derecha con muesca"/>
          <p:cNvSpPr/>
          <p:nvPr/>
        </p:nvSpPr>
        <p:spPr>
          <a:xfrm>
            <a:off x="3038080" y="2384013"/>
            <a:ext cx="4824536" cy="432048"/>
          </a:xfrm>
          <a:prstGeom prst="notch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R">
              <a:solidFill>
                <a:prstClr val="black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3614144" y="2167989"/>
            <a:ext cx="1944216" cy="100811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b="1" dirty="0">
                <a:solidFill>
                  <a:prstClr val="white"/>
                </a:solidFill>
              </a:rPr>
              <a:t>Atención Integral a la Salud Integral de las Personas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3614144" y="4616261"/>
            <a:ext cx="1944216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b="1" dirty="0">
                <a:solidFill>
                  <a:prstClr val="black"/>
                </a:solidFill>
              </a:rPr>
              <a:t>Régimen No Contributivo de Pensiones </a:t>
            </a:r>
          </a:p>
        </p:txBody>
      </p:sp>
      <p:sp>
        <p:nvSpPr>
          <p:cNvPr id="7" name="6 Rectángulo redondeado"/>
          <p:cNvSpPr/>
          <p:nvPr/>
        </p:nvSpPr>
        <p:spPr>
          <a:xfrm>
            <a:off x="3614144" y="3392125"/>
            <a:ext cx="1944216" cy="100811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b="1" dirty="0">
                <a:solidFill>
                  <a:prstClr val="white"/>
                </a:solidFill>
              </a:rPr>
              <a:t>Atención Integral de las pensiones </a:t>
            </a:r>
          </a:p>
        </p:txBody>
      </p:sp>
      <p:sp>
        <p:nvSpPr>
          <p:cNvPr id="15" name="14 Elipse"/>
          <p:cNvSpPr/>
          <p:nvPr/>
        </p:nvSpPr>
        <p:spPr>
          <a:xfrm>
            <a:off x="6096000" y="2095981"/>
            <a:ext cx="1008112" cy="936104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sz="3600" b="1" dirty="0">
                <a:solidFill>
                  <a:srgbClr val="9BBB59">
                    <a:lumMod val="50000"/>
                  </a:srgbClr>
                </a:solidFill>
              </a:rPr>
              <a:t>10</a:t>
            </a:r>
          </a:p>
        </p:txBody>
      </p:sp>
      <p:sp>
        <p:nvSpPr>
          <p:cNvPr id="16" name="15 Elipse"/>
          <p:cNvSpPr/>
          <p:nvPr/>
        </p:nvSpPr>
        <p:spPr>
          <a:xfrm>
            <a:off x="6134424" y="3392125"/>
            <a:ext cx="1008112" cy="936104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sz="3600" b="1" dirty="0">
                <a:solidFill>
                  <a:srgbClr val="9BBB59">
                    <a:lumMod val="50000"/>
                  </a:srgbClr>
                </a:solidFill>
              </a:rPr>
              <a:t>4</a:t>
            </a:r>
          </a:p>
        </p:txBody>
      </p:sp>
      <p:sp>
        <p:nvSpPr>
          <p:cNvPr id="17" name="16 Elipse"/>
          <p:cNvSpPr/>
          <p:nvPr/>
        </p:nvSpPr>
        <p:spPr>
          <a:xfrm>
            <a:off x="6134424" y="4616261"/>
            <a:ext cx="1008112" cy="936104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R" sz="3600" b="1">
                <a:solidFill>
                  <a:srgbClr val="9BBB59">
                    <a:lumMod val="50000"/>
                  </a:srgbClr>
                </a:solidFill>
              </a:rPr>
              <a:t>1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2171564" y="1953706"/>
            <a:ext cx="705678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20 Triángulo isósceles"/>
          <p:cNvSpPr/>
          <p:nvPr/>
        </p:nvSpPr>
        <p:spPr>
          <a:xfrm>
            <a:off x="7862616" y="4544253"/>
            <a:ext cx="1008112" cy="864096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400" b="1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22" name="21 Triángulo isósceles"/>
          <p:cNvSpPr/>
          <p:nvPr/>
        </p:nvSpPr>
        <p:spPr>
          <a:xfrm>
            <a:off x="7862616" y="2167989"/>
            <a:ext cx="1008112" cy="864096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400" b="1" dirty="0">
                <a:solidFill>
                  <a:prstClr val="white"/>
                </a:solidFill>
              </a:rPr>
              <a:t>31</a:t>
            </a:r>
          </a:p>
        </p:txBody>
      </p:sp>
      <p:sp>
        <p:nvSpPr>
          <p:cNvPr id="23" name="22 Triángulo isósceles"/>
          <p:cNvSpPr/>
          <p:nvPr/>
        </p:nvSpPr>
        <p:spPr>
          <a:xfrm>
            <a:off x="7862616" y="3464133"/>
            <a:ext cx="1008112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2400" b="1" dirty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24" name="23 CuadroTexto"/>
          <p:cNvSpPr txBox="1"/>
          <p:nvPr/>
        </p:nvSpPr>
        <p:spPr>
          <a:xfrm>
            <a:off x="2171564" y="1377643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b="1">
                <a:solidFill>
                  <a:prstClr val="black"/>
                </a:solidFill>
              </a:rPr>
              <a:t>                   PROGRAMAS                SUBPROGRAMAS      ACTIVIDADES</a:t>
            </a:r>
          </a:p>
          <a:p>
            <a:pPr algn="just"/>
            <a:r>
              <a:rPr lang="es-CR" b="1">
                <a:solidFill>
                  <a:prstClr val="black"/>
                </a:solidFill>
              </a:rPr>
              <a:t>                                     04		           15                              39</a:t>
            </a:r>
          </a:p>
        </p:txBody>
      </p:sp>
      <p:sp>
        <p:nvSpPr>
          <p:cNvPr id="29" name="1 Título"/>
          <p:cNvSpPr txBox="1">
            <a:spLocks/>
          </p:cNvSpPr>
          <p:nvPr/>
        </p:nvSpPr>
        <p:spPr>
          <a:xfrm>
            <a:off x="1524000" y="0"/>
            <a:ext cx="9144000" cy="1066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s-ES">
                <a:solidFill>
                  <a:schemeClr val="accent1">
                    <a:lumMod val="50000"/>
                  </a:schemeClr>
                </a:solidFill>
              </a:rPr>
              <a:t>Planificación Operativa</a:t>
            </a:r>
          </a:p>
          <a:p>
            <a:r>
              <a:rPr lang="es-ES">
                <a:solidFill>
                  <a:schemeClr val="accent1">
                    <a:lumMod val="50000"/>
                  </a:schemeClr>
                </a:solidFill>
              </a:rPr>
              <a:t>Estructura Programática</a:t>
            </a:r>
          </a:p>
        </p:txBody>
      </p:sp>
    </p:spTree>
    <p:extLst>
      <p:ext uri="{BB962C8B-B14F-4D97-AF65-F5344CB8AC3E}">
        <p14:creationId xmlns:p14="http://schemas.microsoft.com/office/powerpoint/2010/main" val="222540249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524000" y="0"/>
            <a:ext cx="9144000" cy="1066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2500" lnSpcReduction="200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4000">
                <a:solidFill>
                  <a:schemeClr val="tx1"/>
                </a:solidFill>
              </a:defRPr>
            </a:lvl1pPr>
          </a:lstStyle>
          <a:p>
            <a:r>
              <a:rPr lang="es-ES" sz="5300" b="1" dirty="0">
                <a:solidFill>
                  <a:schemeClr val="accent1">
                    <a:lumMod val="50000"/>
                  </a:schemeClr>
                </a:solidFill>
              </a:rPr>
              <a:t>Planificación Operativa</a:t>
            </a:r>
          </a:p>
          <a:p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Estructura Programática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409" y="1066800"/>
            <a:ext cx="6706181" cy="5541744"/>
          </a:xfrm>
          <a:prstGeom prst="rect">
            <a:avLst/>
          </a:prstGeom>
        </p:spPr>
      </p:pic>
      <p:sp>
        <p:nvSpPr>
          <p:cNvPr id="2" name="1 Flecha abajo"/>
          <p:cNvSpPr/>
          <p:nvPr/>
        </p:nvSpPr>
        <p:spPr>
          <a:xfrm rot="5400000">
            <a:off x="10915650" y="6005294"/>
            <a:ext cx="520700" cy="635000"/>
          </a:xfrm>
          <a:prstGeom prst="downArrow">
            <a:avLst/>
          </a:prstGeom>
          <a:solidFill>
            <a:srgbClr val="EC799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63201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AD9AC6AA2C3BE4693A9165169D5E1A1" ma:contentTypeVersion="10" ma:contentTypeDescription="Crear nuevo documento." ma:contentTypeScope="" ma:versionID="b76531e975de98800b4fc2ec7dbff067">
  <xsd:schema xmlns:xsd="http://www.w3.org/2001/XMLSchema" xmlns:xs="http://www.w3.org/2001/XMLSchema" xmlns:p="http://schemas.microsoft.com/office/2006/metadata/properties" xmlns:ns3="cc476a40-be7f-46a0-a4d2-90f5af64f815" xmlns:ns4="57972eb3-c801-4971-83a7-f1344571a9b0" targetNamespace="http://schemas.microsoft.com/office/2006/metadata/properties" ma:root="true" ma:fieldsID="fe7a8b951c8055e3e5bb57016624faf3" ns3:_="" ns4:_="">
    <xsd:import namespace="cc476a40-be7f-46a0-a4d2-90f5af64f815"/>
    <xsd:import namespace="57972eb3-c801-4971-83a7-f1344571a9b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476a40-be7f-46a0-a4d2-90f5af64f8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972eb3-c801-4971-83a7-f1344571a9b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FE49C2-4ECE-4D04-9268-1939CCBF1981}">
  <ds:schemaRefs>
    <ds:schemaRef ds:uri="http://schemas.microsoft.com/office/2006/documentManagement/types"/>
    <ds:schemaRef ds:uri="cc476a40-be7f-46a0-a4d2-90f5af64f815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57972eb3-c801-4971-83a7-f1344571a9b0"/>
    <ds:schemaRef ds:uri="http://www.w3.org/XML/1998/namespace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BDD3306-47B0-4390-996D-3E04CD24F6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476a40-be7f-46a0-a4d2-90f5af64f815"/>
    <ds:schemaRef ds:uri="57972eb3-c801-4971-83a7-f1344571a9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9F0118-AD8A-48C8-AA78-F215B7CB325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3255</TotalTime>
  <Words>3244</Words>
  <Application>Microsoft Office PowerPoint</Application>
  <PresentationFormat>Panorámica</PresentationFormat>
  <Paragraphs>730</Paragraphs>
  <Slides>93</Slides>
  <Notes>6</Notes>
  <HiddenSlides>1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93</vt:i4>
      </vt:variant>
    </vt:vector>
  </HeadingPairs>
  <TitlesOfParts>
    <vt:vector size="107" baseType="lpstr">
      <vt:lpstr>Arial</vt:lpstr>
      <vt:lpstr>Bell Gothic Std Black</vt:lpstr>
      <vt:lpstr>Berlin Sans FB Demi</vt:lpstr>
      <vt:lpstr>Calibri</vt:lpstr>
      <vt:lpstr>Calibri Light</vt:lpstr>
      <vt:lpstr>Century Gothic</vt:lpstr>
      <vt:lpstr>Courier New</vt:lpstr>
      <vt:lpstr>Eras Bold ITC</vt:lpstr>
      <vt:lpstr>Source Sans Pro</vt:lpstr>
      <vt:lpstr>Times New Roman</vt:lpstr>
      <vt:lpstr>Tw Cen MT</vt:lpstr>
      <vt:lpstr>Verdana</vt:lpstr>
      <vt:lpstr>Wingdings</vt:lpstr>
      <vt:lpstr>Tema de Office</vt:lpstr>
      <vt:lpstr>Presentación de PowerPoint</vt:lpstr>
      <vt:lpstr>Presentación de PowerPoint</vt:lpstr>
      <vt:lpstr>Temas</vt:lpstr>
      <vt:lpstr>PLAN PRESUPUESTO – PLAN PRESUPUESTO INSTITUCIONAL</vt:lpstr>
      <vt:lpstr>BASE NORMATIVA</vt:lpstr>
      <vt:lpstr>PLAN PRESUPUESTO</vt:lpstr>
      <vt:lpstr>Presentación de PowerPoint</vt:lpstr>
      <vt:lpstr>MACROPROCESO PLAN-PRESUPUESTO</vt:lpstr>
      <vt:lpstr>CONTRIBUCIÓN DE LOS NIVELES</vt:lpstr>
      <vt:lpstr>Presentación de PowerPoint</vt:lpstr>
      <vt:lpstr>INSTRUMENTOS ACTUALES</vt:lpstr>
      <vt:lpstr>INSTRUMENTOS ACTUALES</vt:lpstr>
      <vt:lpstr>Presentación de PowerPoint</vt:lpstr>
      <vt:lpstr>Presentación de PowerPoint</vt:lpstr>
      <vt:lpstr>Pasos para construir el Plan-Presupuesto</vt:lpstr>
      <vt:lpstr>Pasos para construir el Plan-Presupuesto</vt:lpstr>
      <vt:lpstr>Conformación del Equipo de Trabajo</vt:lpstr>
      <vt:lpstr>Pasos para construir el Plan-Presupuesto</vt:lpstr>
      <vt:lpstr>Elaborar un Diagnóstico (Análisis de Realidad) </vt:lpstr>
      <vt:lpstr>Pasos para construir el Plan-Presupuesto</vt:lpstr>
      <vt:lpstr>Pasos para construir el Plan-Presupuesto</vt:lpstr>
      <vt:lpstr>Contenido de la Programación Física Insumos </vt:lpstr>
      <vt:lpstr>Contenido de la Programación Física Insumos </vt:lpstr>
      <vt:lpstr>Contenido de la Programación Física ALINEAMIENTO </vt:lpstr>
      <vt:lpstr>Contenido de la Programación Física ALINEAMIENTO </vt:lpstr>
      <vt:lpstr>Contenido de la Programación Física ALINEAMIENTO </vt:lpstr>
      <vt:lpstr>Contenido de la Programación Física </vt:lpstr>
      <vt:lpstr>Contenido de la Programación Física </vt:lpstr>
      <vt:lpstr>Contenido de la Programación Física </vt:lpstr>
      <vt:lpstr>Contenido de la Programación Física </vt:lpstr>
      <vt:lpstr>Pasos para construir el Plan-Presupuesto</vt:lpstr>
      <vt:lpstr>Programación Financiera (Presupuesto) </vt:lpstr>
      <vt:lpstr>Pasos para construir el Plan-Presupuesto</vt:lpstr>
      <vt:lpstr>Valoración de Riesgos y Autoevaluación de Control Interno e Cumplimiento de Requisitos </vt:lpstr>
      <vt:lpstr>Pasos para construir el Plan-Presupuesto</vt:lpstr>
      <vt:lpstr>Certificación de Cumplimiento de Requisitos </vt:lpstr>
      <vt:lpstr>Aprobación y divulgación</vt:lpstr>
      <vt:lpstr>Pasos para construir el Plan-Presupuesto</vt:lpstr>
      <vt:lpstr>Custodia de la información</vt:lpstr>
      <vt:lpstr>Custodia de la información</vt:lpstr>
      <vt:lpstr>Pasos para construir el Plan-Presupuesto</vt:lpstr>
      <vt:lpstr>Pasos para construir el Plan-Presupuesto</vt:lpstr>
      <vt:lpstr>Pasos para construir el Plan-Presupuesto</vt:lpstr>
      <vt:lpstr>Pasos para construir el Plan-Presupuesto</vt:lpstr>
      <vt:lpstr>Verificación</vt:lpstr>
      <vt:lpstr>¿Cómo construyo un indicador?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Construcción de indicadores</vt:lpstr>
      <vt:lpstr>Presentación de PowerPoint</vt:lpstr>
      <vt:lpstr>EJEMPLO FORMULACIÓN</vt:lpstr>
      <vt:lpstr>Ejemplo Meta Cáncer Gástrico y Colorrectal</vt:lpstr>
      <vt:lpstr>Ejemplo Meta Cáncer Gástrico y Colorrectal</vt:lpstr>
      <vt:lpstr>Ejemplo Meta Cáncer Gástrico y Colorrectal</vt:lpstr>
      <vt:lpstr>Ejemplo Meta Cáncer Gástrico y Colorrectal</vt:lpstr>
      <vt:lpstr>Ejemplo Meta Cáncer Gástrico y Colorrectal</vt:lpstr>
      <vt:lpstr>Presentación de PowerPoint</vt:lpstr>
      <vt:lpstr>Presentación de PowerPoint</vt:lpstr>
      <vt:lpstr>Presentación de PowerPoint</vt:lpstr>
      <vt:lpstr>Ejemplo Meta Cáncer Gástrico y Colorrectal</vt:lpstr>
      <vt:lpstr>Presentación de PowerPoint</vt:lpstr>
      <vt:lpstr>Ejemplo Meta Cáncer Gástrico y Colorrectal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Plan-Presupuesto Seguimiento</vt:lpstr>
      <vt:lpstr>Plan-Presupuesto Seguimiento</vt:lpstr>
      <vt:lpstr>Plan-Presupuesto Seguimiento</vt:lpstr>
      <vt:lpstr>Presentación de PowerPoint</vt:lpstr>
      <vt:lpstr>SISTEMA DE PLANIFICACIÓN INSTITUCIONAL</vt:lpstr>
      <vt:lpstr>SISTEMA DE PLANIFICACIÓN INSTITUCIONAL</vt:lpstr>
      <vt:lpstr>Situación Actual de la Planificación</vt:lpstr>
      <vt:lpstr>¿Cuál es su propósito?</vt:lpstr>
      <vt:lpstr>Cronograma de Actividades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Henry Vargas Segura</dc:creator>
  <cp:lastModifiedBy>Abel Adriano Reyes Guzmán</cp:lastModifiedBy>
  <cp:revision>600</cp:revision>
  <dcterms:created xsi:type="dcterms:W3CDTF">2019-08-26T14:22:27Z</dcterms:created>
  <dcterms:modified xsi:type="dcterms:W3CDTF">2020-02-25T17:08:13Z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0x010100DAD9AC6AA2C3BE4693A9165169D5E1A1</vt:lpwstr>
  </property>
</Properties>
</file>